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75" r:id="rId6"/>
    <p:sldId id="270" r:id="rId7"/>
    <p:sldId id="274" r:id="rId8"/>
    <p:sldId id="280" r:id="rId9"/>
    <p:sldId id="271" r:id="rId10"/>
    <p:sldId id="279" r:id="rId11"/>
    <p:sldId id="282" r:id="rId12"/>
    <p:sldId id="284" r:id="rId13"/>
    <p:sldId id="283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375" autoAdjust="0"/>
    <p:restoredTop sz="94432" autoAdjust="0"/>
  </p:normalViewPr>
  <p:slideViewPr>
    <p:cSldViewPr>
      <p:cViewPr varScale="1">
        <p:scale>
          <a:sx n="106" d="100"/>
          <a:sy n="106" d="100"/>
        </p:scale>
        <p:origin x="-4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280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15D8D51-8B7F-400C-BC05-5DA98F04C375}" type="datetime1">
              <a:rPr lang="hr-HR" smtClean="0"/>
              <a:pPr algn="r" rtl="0"/>
              <a:t>11.12.2017.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21587DBE-902F-46EF-B4A3-2A7825AB92D3}" type="datetime1">
              <a:rPr lang="hr-HR" smtClean="0"/>
              <a:pPr/>
              <a:t>11.12.2017.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hr-HR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13654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 dirty="0" smtClean="0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154451029"/>
      </p:ext>
    </p:extLst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Prostoručni oblik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dirty="0"/>
          </a:p>
        </p:txBody>
      </p:sp>
      <p:sp>
        <p:nvSpPr>
          <p:cNvPr id="15" name="Rezervirano mjesto za sliku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dirty="0" smtClean="0"/>
              <a:t>Kliknite ikonu da biste dodali sliku</a:t>
            </a:r>
            <a:endParaRPr lang="hr-HR" dirty="0"/>
          </a:p>
        </p:txBody>
      </p:sp>
      <p:sp>
        <p:nvSpPr>
          <p:cNvPr id="18" name="Prostoručni oblik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dirty="0"/>
          </a:p>
        </p:txBody>
      </p:sp>
      <p:sp>
        <p:nvSpPr>
          <p:cNvPr id="19" name="Rezervirano mjesto za sliku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dirty="0" smtClean="0"/>
              <a:t>Kliknite ikonu da biste dodali sliku</a:t>
            </a:r>
            <a:endParaRPr lang="hr-HR" dirty="0"/>
          </a:p>
        </p:txBody>
      </p:sp>
      <p:sp>
        <p:nvSpPr>
          <p:cNvPr id="17" name="Rezervirano mjesto za tekst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0" indent="0" algn="l" rtl="0">
              <a:spcBef>
                <a:spcPts val="1200"/>
              </a:spcBef>
              <a:buNone/>
              <a:defRPr sz="1800"/>
            </a:lvl2pPr>
            <a:lvl3pPr marL="0" indent="0" algn="l" rtl="0">
              <a:spcBef>
                <a:spcPts val="1200"/>
              </a:spcBef>
              <a:buNone/>
              <a:defRPr sz="1800"/>
            </a:lvl3pPr>
            <a:lvl4pPr marL="0" indent="0" algn="l" rtl="0">
              <a:spcBef>
                <a:spcPts val="1200"/>
              </a:spcBef>
              <a:buNone/>
              <a:defRPr sz="1800"/>
            </a:lvl4pPr>
            <a:lvl5pPr marL="0" indent="0" algn="l" rtl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dirty="0" smtClean="0"/>
              <a:t>Uredite stilove teksta matrice</a:t>
            </a:r>
            <a:endParaRPr lang="hr-HR" dirty="0"/>
          </a:p>
        </p:txBody>
      </p:sp>
      <p:sp>
        <p:nvSpPr>
          <p:cNvPr id="20" name="Rezervirano mjesto za tekst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0" indent="0" algn="l" rtl="0">
              <a:spcBef>
                <a:spcPts val="1200"/>
              </a:spcBef>
              <a:buNone/>
              <a:defRPr sz="1800"/>
            </a:lvl2pPr>
            <a:lvl3pPr marL="0" indent="0" algn="l" rtl="0">
              <a:spcBef>
                <a:spcPts val="1200"/>
              </a:spcBef>
              <a:buNone/>
              <a:defRPr sz="1800"/>
            </a:lvl3pPr>
            <a:lvl4pPr marL="0" indent="0" algn="l" rtl="0">
              <a:spcBef>
                <a:spcPts val="1200"/>
              </a:spcBef>
              <a:buNone/>
              <a:defRPr sz="1800"/>
            </a:lvl4pPr>
            <a:lvl5pPr marL="0" indent="0" algn="l" rtl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dirty="0" smtClean="0"/>
              <a:t>Uredite stilove teksta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37772369"/>
      </p:ext>
    </p:extLst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Prostoručni oblik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dirty="0"/>
          </a:p>
        </p:txBody>
      </p:sp>
      <p:sp>
        <p:nvSpPr>
          <p:cNvPr id="15" name="Rezervirano mjesto za sliku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dirty="0" smtClean="0"/>
              <a:t>Kliknite ikonu da biste dodali sliku</a:t>
            </a:r>
            <a:endParaRPr lang="hr-HR" dirty="0"/>
          </a:p>
        </p:txBody>
      </p:sp>
      <p:sp>
        <p:nvSpPr>
          <p:cNvPr id="18" name="Prostoručni oblik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dirty="0"/>
          </a:p>
        </p:txBody>
      </p:sp>
      <p:sp>
        <p:nvSpPr>
          <p:cNvPr id="19" name="Rezervirano mjesto za sliku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dirty="0" smtClean="0"/>
              <a:t>Kliknite ikonu da biste dodali sliku</a:t>
            </a:r>
            <a:endParaRPr lang="hr-HR" dirty="0"/>
          </a:p>
        </p:txBody>
      </p:sp>
      <p:sp>
        <p:nvSpPr>
          <p:cNvPr id="17" name="Rezervirano mjesto za tekst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0" indent="0" algn="l" rtl="0">
              <a:spcBef>
                <a:spcPts val="1200"/>
              </a:spcBef>
              <a:buNone/>
              <a:defRPr sz="1800"/>
            </a:lvl2pPr>
            <a:lvl3pPr marL="0" indent="0" algn="l" rtl="0">
              <a:spcBef>
                <a:spcPts val="1200"/>
              </a:spcBef>
              <a:buNone/>
              <a:defRPr sz="1800"/>
            </a:lvl3pPr>
            <a:lvl4pPr marL="0" indent="0" algn="l" rtl="0">
              <a:spcBef>
                <a:spcPts val="1200"/>
              </a:spcBef>
              <a:buNone/>
              <a:defRPr sz="1800"/>
            </a:lvl4pPr>
            <a:lvl5pPr marL="0" indent="0" algn="l" rtl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dirty="0" smtClean="0"/>
              <a:t>Uredite stilove teksta matrice</a:t>
            </a:r>
            <a:endParaRPr lang="hr-HR" dirty="0"/>
          </a:p>
        </p:txBody>
      </p:sp>
      <p:sp>
        <p:nvSpPr>
          <p:cNvPr id="12" name="Prostoručni oblik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dirty="0"/>
          </a:p>
        </p:txBody>
      </p:sp>
      <p:sp>
        <p:nvSpPr>
          <p:cNvPr id="13" name="Rezervirano mjesto za sliku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dirty="0" smtClean="0"/>
              <a:t>Kliknite ikonu da biste dodali sliku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algn="l"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17792386"/>
      </p:ext>
    </p:extLst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t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Prostoručni oblik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dirty="0"/>
          </a:p>
        </p:txBody>
      </p:sp>
      <p:sp>
        <p:nvSpPr>
          <p:cNvPr id="9" name="Rezervirano mjesto za sliku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dirty="0" smtClean="0"/>
              <a:t>Kliknite ikonu da biste dodali sliku</a:t>
            </a:r>
            <a:endParaRPr lang="hr-HR" dirty="0"/>
          </a:p>
        </p:txBody>
      </p:sp>
      <p:sp>
        <p:nvSpPr>
          <p:cNvPr id="10" name="Prostoručni oblik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dirty="0"/>
          </a:p>
        </p:txBody>
      </p:sp>
      <p:sp>
        <p:nvSpPr>
          <p:cNvPr id="11" name="Rezervirano mjesto za sliku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dirty="0" smtClean="0"/>
              <a:t>Kliknite ikonu da biste dodali sliku</a:t>
            </a:r>
            <a:endParaRPr lang="hr-HR" dirty="0"/>
          </a:p>
        </p:txBody>
      </p:sp>
      <p:sp>
        <p:nvSpPr>
          <p:cNvPr id="12" name="Prostoručni oblik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dirty="0"/>
          </a:p>
        </p:txBody>
      </p:sp>
      <p:sp>
        <p:nvSpPr>
          <p:cNvPr id="13" name="Rezervirano mjesto za sliku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dirty="0" smtClean="0"/>
              <a:t>Kliknite ikonu da biste dodali sliku</a:t>
            </a:r>
            <a:endParaRPr lang="hr-HR" dirty="0"/>
          </a:p>
        </p:txBody>
      </p:sp>
      <p:sp>
        <p:nvSpPr>
          <p:cNvPr id="14" name="Prostoručni oblik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dirty="0"/>
          </a:p>
        </p:txBody>
      </p:sp>
      <p:sp>
        <p:nvSpPr>
          <p:cNvPr id="15" name="Rezervirano mjesto za sliku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dirty="0" smtClean="0"/>
              <a:t>Kliknite ikonu da biste dodali sliku</a:t>
            </a:r>
            <a:endParaRPr lang="hr-HR" dirty="0"/>
          </a:p>
        </p:txBody>
      </p:sp>
      <p:sp>
        <p:nvSpPr>
          <p:cNvPr id="20" name="Prostoručni oblik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dirty="0"/>
          </a:p>
        </p:txBody>
      </p:sp>
      <p:sp>
        <p:nvSpPr>
          <p:cNvPr id="21" name="Rezervirano mjesto za sliku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dirty="0" smtClean="0"/>
              <a:t>Kliknite ikonu da biste dodali sliku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64672684"/>
      </p:ext>
    </p:extLst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okomiti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22F6B1-93E4-431D-A9BB-9ECACC879AE4}" type="datetime1">
              <a:rPr lang="hr-HR" smtClean="0"/>
              <a:pPr rtl="0"/>
              <a:t>11.12.2017.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43261086"/>
      </p:ext>
    </p:extLst>
  </p:cSld>
  <p:clrMapOvr>
    <a:masterClrMapping/>
  </p:clrMapOvr>
  <p:transition spd="med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okomiti tekst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3522E8-424B-4A35-A44C-8EA2D51DEF61}" type="datetime1">
              <a:rPr lang="hr-HR" smtClean="0"/>
              <a:pPr rtl="0"/>
              <a:t>11.12.2017.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26244725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69C10-8173-40B0-BBE0-92EF1846C815}" type="datetime1">
              <a:rPr lang="hr-HR" smtClean="0"/>
              <a:pPr rtl="0"/>
              <a:t>11.12.2017.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35739759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dirty="0" smtClean="0"/>
              <a:t>Uredite stilove teksta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79508710"/>
      </p:ext>
    </p:extLst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3442CB-D17F-4E07-B0C2-1F8822BD2AFE}" type="datetime1">
              <a:rPr lang="hr-HR" smtClean="0"/>
              <a:pPr rtl="0"/>
              <a:t>11.12.2017.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25302675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dirty="0" smtClean="0"/>
              <a:t>Uredite stilove teksta matrice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dirty="0" smtClean="0"/>
              <a:t>Uredite stilove teksta matrice</a:t>
            </a:r>
            <a:endParaRPr lang="hr-HR" dirty="0"/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43BF4B-D4AA-4BFB-A088-55EB9CA6DF2C}" type="datetime1">
              <a:rPr lang="hr-HR" smtClean="0"/>
              <a:pPr rtl="0"/>
              <a:t>11.12.2017.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00086281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083B52-CDD3-4903-8A04-12BD1A589996}" type="datetime1">
              <a:rPr lang="hr-HR" smtClean="0"/>
              <a:pPr rtl="0"/>
              <a:t>11.12.2017.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45025560"/>
      </p:ext>
    </p:extLst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an predlož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6B860D-69AE-4D5E-9F48-BAD712BDB956}" type="datetime1">
              <a:rPr lang="hr-HR" smtClean="0"/>
              <a:pPr rtl="0"/>
              <a:t>11.12.2017.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80071359"/>
      </p:ext>
    </p:extLst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dirty="0" smtClean="0"/>
              <a:t>Uredite stilove teksta matrice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A35840-F78D-452E-BDF6-83ED53393CAE}" type="datetime1">
              <a:rPr lang="hr-HR" smtClean="0"/>
              <a:pPr rtl="0"/>
              <a:t>11.12.2017.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07354271"/>
      </p:ext>
    </p:extLst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dirty="0" smtClean="0"/>
              <a:t>Uredite stilove teksta matrice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C35352-69AE-44AE-8D2B-176BDA18EE84}" type="datetime1">
              <a:rPr lang="hr-HR" smtClean="0"/>
              <a:pPr rtl="0"/>
              <a:t>11.12.2017.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  <p:sp>
        <p:nvSpPr>
          <p:cNvPr id="8" name="Prostoručni oblik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dirty="0"/>
          </a:p>
        </p:txBody>
      </p:sp>
      <p:sp>
        <p:nvSpPr>
          <p:cNvPr id="12" name="Rezervirano mjesto za sliku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 dirty="0" smtClean="0"/>
              <a:t>Kliknite ikonu da biste dodali sliku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51318867"/>
      </p:ext>
    </p:extLst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/>
                </a:solidFill>
              </a:defRPr>
            </a:lvl1pPr>
          </a:lstStyle>
          <a:p>
            <a:fld id="{61D8B2CA-3367-4D67-A070-2B7E4EE9F386}" type="datetime1">
              <a:rPr lang="hr-HR" smtClean="0"/>
              <a:pPr/>
              <a:t>11.12.2017.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p:transition spd="med">
    <p:pull dir="d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hr-HR" b="1" dirty="0" smtClean="0"/>
              <a:t>ISTRAŽIVAČKA ILI ISTRAŽIVAČKI USMJERENA NASTAVA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just" rtl="0"/>
            <a:r>
              <a:rPr lang="hr-HR" b="1" dirty="0" smtClean="0"/>
              <a:t>Županijsko stručno vijeće školskih knjižničara</a:t>
            </a:r>
          </a:p>
          <a:p>
            <a:pPr rtl="0"/>
            <a:r>
              <a:rPr lang="hr-HR" b="1" dirty="0" smtClean="0"/>
              <a:t>Križevci, 14. prosinca 2017.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279804709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hr-HR" b="1" dirty="0" smtClean="0"/>
              <a:t>VOĐENO ISTRAŽIVANJE</a:t>
            </a:r>
            <a:endParaRPr lang="hr-HR" b="1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UČITELJ: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daje učenicima materijal i problem za ispitivanje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pažljivo planira i nadgleda napredak učenika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procjenjuje gdje su potrebne intervencije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UČENIK:</a:t>
            </a:r>
            <a:endParaRPr lang="hr-HR" dirty="0"/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/>
        <p:txBody>
          <a:bodyPr rtlCol="0"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hr-HR" sz="4300" dirty="0" smtClean="0"/>
              <a:t>razvija ili koristi vlastite procedure u rješavanju problema</a:t>
            </a:r>
          </a:p>
          <a:p>
            <a:pPr>
              <a:lnSpc>
                <a:spcPct val="120000"/>
              </a:lnSpc>
            </a:pPr>
            <a:r>
              <a:rPr lang="hr-HR" sz="4300" dirty="0" smtClean="0"/>
              <a:t>usvaja vještine informacijske pismenosti</a:t>
            </a:r>
          </a:p>
          <a:p>
            <a:pPr>
              <a:lnSpc>
                <a:spcPct val="120000"/>
              </a:lnSpc>
            </a:pPr>
            <a:r>
              <a:rPr lang="hr-HR" sz="4300" dirty="0" smtClean="0"/>
              <a:t>usvaja sadržaje iz kurikuluma</a:t>
            </a:r>
          </a:p>
          <a:p>
            <a:pPr>
              <a:lnSpc>
                <a:spcPct val="120000"/>
              </a:lnSpc>
            </a:pPr>
            <a:r>
              <a:rPr lang="hr-HR" sz="4300" dirty="0" smtClean="0"/>
              <a:t>uči kako se uči</a:t>
            </a:r>
          </a:p>
          <a:p>
            <a:pPr>
              <a:lnSpc>
                <a:spcPct val="120000"/>
              </a:lnSpc>
            </a:pPr>
            <a:r>
              <a:rPr lang="hr-HR" sz="4300" dirty="0" smtClean="0"/>
              <a:t>razvija različite vrste pismenosti i socijalne vještine</a:t>
            </a:r>
          </a:p>
          <a:p>
            <a:pPr>
              <a:lnSpc>
                <a:spcPct val="150000"/>
              </a:lnSpc>
            </a:pPr>
            <a:endParaRPr lang="hr-HR" dirty="0" smtClean="0"/>
          </a:p>
          <a:p>
            <a:pPr>
              <a:lnSpc>
                <a:spcPct val="150000"/>
              </a:lnSpc>
            </a:pPr>
            <a:endParaRPr lang="hr-HR" dirty="0" smtClean="0"/>
          </a:p>
          <a:p>
            <a:pPr>
              <a:lnSpc>
                <a:spcPct val="150000"/>
              </a:lnSpc>
            </a:pP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xmlns="" val="145773996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b="1" dirty="0" smtClean="0"/>
              <a:t>VOĐENO ISTRAŽIVAČKO UČENJE – 8 FAZA:</a:t>
            </a:r>
            <a:endParaRPr lang="hr-HR" b="1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200000"/>
              </a:lnSpc>
            </a:pPr>
            <a:r>
              <a:rPr lang="hr-HR" dirty="0" smtClean="0"/>
              <a:t>1. </a:t>
            </a:r>
            <a:r>
              <a:rPr lang="hr-HR" b="1" dirty="0" smtClean="0"/>
              <a:t>OTVARANJE </a:t>
            </a:r>
            <a:r>
              <a:rPr lang="hr-HR" dirty="0" smtClean="0"/>
              <a:t>– privući pažnju učenika, potaknuti na razmišljanje, povezati temu s učeničkim svijetom</a:t>
            </a:r>
            <a:endParaRPr lang="hr-HR" dirty="0"/>
          </a:p>
        </p:txBody>
      </p:sp>
      <p:pic>
        <p:nvPicPr>
          <p:cNvPr id="6" name="Rezervirano mjesto slike 5" descr="VOĐ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990" b="6990"/>
          <a:stretch>
            <a:fillRect/>
          </a:stretch>
        </p:blipFill>
        <p:spPr>
          <a:xfrm>
            <a:off x="666712" y="1857364"/>
            <a:ext cx="6314598" cy="3214710"/>
          </a:xfrm>
        </p:spPr>
      </p:pic>
    </p:spTree>
    <p:extLst>
      <p:ext uri="{BB962C8B-B14F-4D97-AF65-F5344CB8AC3E}">
        <p14:creationId xmlns:p14="http://schemas.microsoft.com/office/powerpoint/2010/main" xmlns="" val="122037783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 smtClean="0"/>
              <a:t>VOĐENO ISTRAŽIVAČKO UČENJE – 8 FAZA:</a:t>
            </a:r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</a:pPr>
            <a:r>
              <a:rPr lang="hr-HR" dirty="0" smtClean="0"/>
              <a:t>2. </a:t>
            </a:r>
            <a:r>
              <a:rPr lang="hr-HR" b="1" dirty="0" smtClean="0"/>
              <a:t>URANJANJE</a:t>
            </a:r>
            <a:r>
              <a:rPr lang="hr-HR" dirty="0" smtClean="0"/>
              <a:t> – aktivirati predznanje da bi se došlo do zanimljivih ideja za istraživanje</a:t>
            </a:r>
            <a:endParaRPr lang="hr-HR" dirty="0"/>
          </a:p>
        </p:txBody>
      </p:sp>
      <p:pic>
        <p:nvPicPr>
          <p:cNvPr id="7" name="Rezervirano mjesto slike 6" descr="p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295" b="12295"/>
          <a:stretch>
            <a:fillRect/>
          </a:stretch>
        </p:blipFill>
        <p:spPr>
          <a:xfrm>
            <a:off x="1006022" y="1857364"/>
            <a:ext cx="5193089" cy="2954666"/>
          </a:xfrm>
        </p:spPr>
      </p:pic>
    </p:spTree>
    <p:extLst>
      <p:ext uri="{BB962C8B-B14F-4D97-AF65-F5344CB8AC3E}">
        <p14:creationId xmlns:p14="http://schemas.microsoft.com/office/powerpoint/2010/main" xmlns="" val="122037783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 smtClean="0"/>
              <a:t>VOĐENO ISTRAŽIVAČKO UČENJE – 8 FAZA:</a:t>
            </a:r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</a:pPr>
            <a:r>
              <a:rPr lang="hr-HR" dirty="0" smtClean="0"/>
              <a:t>3.</a:t>
            </a:r>
            <a:r>
              <a:rPr lang="hr-HR" b="1" dirty="0" smtClean="0"/>
              <a:t> ISTRAŽIVANJE </a:t>
            </a:r>
            <a:r>
              <a:rPr lang="hr-HR" dirty="0" smtClean="0"/>
              <a:t>– pregledavanje različitih izvora znanja</a:t>
            </a:r>
            <a:endParaRPr lang="hr-HR" dirty="0"/>
          </a:p>
        </p:txBody>
      </p:sp>
      <p:pic>
        <p:nvPicPr>
          <p:cNvPr id="7" name="Rezervirano mjesto slike 6" descr="mystery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07" r="8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22037783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 smtClean="0"/>
              <a:t>VOĐENO ISTRAŽIVAČKO UČENJE – 8 FAZA:</a:t>
            </a:r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200000"/>
              </a:lnSpc>
            </a:pPr>
            <a:r>
              <a:rPr lang="hr-HR" dirty="0" smtClean="0"/>
              <a:t>4. </a:t>
            </a:r>
            <a:r>
              <a:rPr lang="hr-HR" b="1" dirty="0" smtClean="0"/>
              <a:t>ODABIR</a:t>
            </a:r>
            <a:r>
              <a:rPr lang="hr-HR" dirty="0" smtClean="0"/>
              <a:t> – artikuliranje pitanja koje će se proučavati (odluka u kojem smjeru će se dalje istraživati)</a:t>
            </a:r>
            <a:endParaRPr lang="hr-HR" dirty="0"/>
          </a:p>
        </p:txBody>
      </p:sp>
      <p:pic>
        <p:nvPicPr>
          <p:cNvPr id="7" name="Rezervirano mjesto slike 6" descr="preuzm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85" b="12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22037783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 smtClean="0"/>
              <a:t>VOĐENO ISTRAŽIVAČKO UČENJE – 8 FAZA:</a:t>
            </a:r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</a:pPr>
            <a:r>
              <a:rPr lang="hr-HR" dirty="0" smtClean="0"/>
              <a:t>5. </a:t>
            </a:r>
            <a:r>
              <a:rPr lang="hr-HR" b="1" dirty="0" smtClean="0"/>
              <a:t>PRIKUPLJANJE</a:t>
            </a:r>
            <a:r>
              <a:rPr lang="hr-HR" dirty="0" smtClean="0"/>
              <a:t> – </a:t>
            </a:r>
            <a:r>
              <a:rPr lang="hr-HR" dirty="0" err="1" smtClean="0"/>
              <a:t>prikupljanje</a:t>
            </a:r>
            <a:r>
              <a:rPr lang="hr-HR" dirty="0" smtClean="0"/>
              <a:t> informacija</a:t>
            </a:r>
            <a:endParaRPr lang="hr-HR" dirty="0"/>
          </a:p>
        </p:txBody>
      </p:sp>
      <p:pic>
        <p:nvPicPr>
          <p:cNvPr id="10" name="Rezervirano mjesto slike 9" descr="Job-Search-Competition-660x35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18" r="31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22037783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 smtClean="0"/>
              <a:t>VOĐENO ISTRAŽIVAČKO UČENJE – 8 FAZA:</a:t>
            </a:r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</a:pPr>
            <a:r>
              <a:rPr lang="hr-HR" dirty="0" smtClean="0"/>
              <a:t>6. </a:t>
            </a:r>
            <a:r>
              <a:rPr lang="hr-HR" b="1" dirty="0" smtClean="0"/>
              <a:t>KREIRANJE</a:t>
            </a:r>
            <a:r>
              <a:rPr lang="hr-HR" dirty="0" smtClean="0"/>
              <a:t> završnog rada</a:t>
            </a:r>
            <a:endParaRPr lang="hr-HR" dirty="0"/>
          </a:p>
        </p:txBody>
      </p:sp>
      <p:pic>
        <p:nvPicPr>
          <p:cNvPr id="10" name="Rezervirano mjesto slike 9" descr="kr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11" b="76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22037783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 smtClean="0"/>
              <a:t>VOĐENO ISTRAŽIVAČKO UČENJE – 8 FAZA:</a:t>
            </a:r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200000"/>
              </a:lnSpc>
            </a:pPr>
            <a:r>
              <a:rPr lang="hr-HR" dirty="0" smtClean="0"/>
              <a:t>7. </a:t>
            </a:r>
            <a:r>
              <a:rPr lang="hr-HR" b="1" dirty="0" smtClean="0"/>
              <a:t>DIJELJENJE</a:t>
            </a:r>
            <a:r>
              <a:rPr lang="hr-HR" dirty="0" smtClean="0"/>
              <a:t> – pokazati drugima što smo naučili (scenski program, plakat, radio emisija, prezentacija…)</a:t>
            </a:r>
            <a:endParaRPr lang="hr-HR" dirty="0"/>
          </a:p>
        </p:txBody>
      </p:sp>
      <p:pic>
        <p:nvPicPr>
          <p:cNvPr id="7" name="Rezervirano mjesto slike 6" descr="dij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954" b="129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22037783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 smtClean="0"/>
              <a:t>VOĐENO ISTRAŽIVAČKO UČENJE – 8 FAZA:</a:t>
            </a:r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</a:pPr>
            <a:r>
              <a:rPr lang="hr-HR" dirty="0" smtClean="0"/>
              <a:t>8. </a:t>
            </a:r>
            <a:r>
              <a:rPr lang="hr-HR" b="1" dirty="0" smtClean="0"/>
              <a:t>EVALUACIJA</a:t>
            </a:r>
            <a:r>
              <a:rPr lang="hr-HR" dirty="0" smtClean="0"/>
              <a:t> – procjena postignuća</a:t>
            </a:r>
            <a:endParaRPr lang="hr-HR" dirty="0"/>
          </a:p>
        </p:txBody>
      </p:sp>
      <p:pic>
        <p:nvPicPr>
          <p:cNvPr id="7" name="Rezervirano mjesto slike 6" descr="ev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721" b="217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22037783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b="1" dirty="0" smtClean="0"/>
              <a:t>ISTRAŽIVAČKO UČENJE</a:t>
            </a:r>
            <a:endParaRPr lang="hr-HR" b="1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>
              <a:buFontTx/>
              <a:buChar char="-"/>
            </a:pPr>
            <a:r>
              <a:rPr lang="hr-HR" sz="2000" dirty="0" smtClean="0"/>
              <a:t> nije sustavno implementirano u obrazovnu praksu</a:t>
            </a:r>
          </a:p>
          <a:p>
            <a:pPr rtl="0">
              <a:buFontTx/>
              <a:buChar char="-"/>
            </a:pPr>
            <a:r>
              <a:rPr lang="hr-HR" sz="2000" dirty="0" smtClean="0"/>
              <a:t> metoda učenja i poučavanja</a:t>
            </a:r>
          </a:p>
          <a:p>
            <a:pPr rtl="0">
              <a:buFontTx/>
              <a:buChar char="-"/>
            </a:pPr>
            <a:r>
              <a:rPr lang="hr-HR" sz="2000" dirty="0" smtClean="0"/>
              <a:t> obrazovni cilj</a:t>
            </a:r>
            <a:endParaRPr lang="hr-HR" sz="2000" dirty="0"/>
          </a:p>
        </p:txBody>
      </p:sp>
      <p:pic>
        <p:nvPicPr>
          <p:cNvPr id="5" name="Rezervirano mjesto slike 4" descr="žSV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66" b="18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22037783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b="1" dirty="0" smtClean="0"/>
              <a:t>ISTRAŽIVAČKO UČENJE (METODA)</a:t>
            </a:r>
            <a:endParaRPr lang="hr-HR" b="1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metoda rješavanja problema koja uvodi učenike u istraživanje i pronalaženje informacija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metoda koja potiče prirodnu znatiželju i otkrivanje različitih društvenih i prirodnih pojava na iskustven način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učenici konstruiraju, proširuju i restrukturiraju vlastito znanje i razvijaju istraživačke vještine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učenici razvijaju vještine samostalnog, </a:t>
            </a:r>
            <a:r>
              <a:rPr lang="hr-HR" dirty="0" err="1" smtClean="0"/>
              <a:t>samoreguliranog</a:t>
            </a:r>
            <a:r>
              <a:rPr lang="hr-HR" dirty="0" smtClean="0"/>
              <a:t> učenja, komunikacijske vještine i vještine grupnog rada</a:t>
            </a:r>
          </a:p>
          <a:p>
            <a:pPr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5999913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b="1" dirty="0" smtClean="0"/>
              <a:t>ISTRAŽIVAČKO UČENJE (CILJ)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/>
        <p:txBody>
          <a:bodyPr numCol="1" rtlCol="0"/>
          <a:lstStyle/>
          <a:p>
            <a:pPr rtl="0">
              <a:lnSpc>
                <a:spcPct val="200000"/>
              </a:lnSpc>
            </a:pP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hr-HR" dirty="0" smtClean="0"/>
              <a:t>učenici provode istraživanje da bi stekli znanje, razvili relevantne istraživačke i </a:t>
            </a:r>
            <a:r>
              <a:rPr lang="hr-HR" dirty="0" err="1" smtClean="0"/>
              <a:t>metakognitivne</a:t>
            </a:r>
            <a:r>
              <a:rPr lang="hr-HR" dirty="0" smtClean="0"/>
              <a:t> vještine i strategije (omogućuje osobi da kontrolira svoje učenje, da odredi svoje ciljeve učenja i da odabere strategije kojima će ostvariti te ciljeve)</a:t>
            </a:r>
            <a:endParaRPr lang="hr-HR" dirty="0"/>
          </a:p>
        </p:txBody>
      </p:sp>
      <p:pic>
        <p:nvPicPr>
          <p:cNvPr id="1027" name="Picture 3" descr="C:\Users\berny\Desktop\natjecan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74" y="1785926"/>
            <a:ext cx="4114829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294789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b="1" dirty="0" smtClean="0"/>
              <a:t>ISTRAŽIVAČKI USMJERENA NASTAVA</a:t>
            </a:r>
            <a:endParaRPr lang="hr-HR" b="1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>
              <a:buFontTx/>
              <a:buChar char="-"/>
            </a:pPr>
            <a:r>
              <a:rPr lang="hr-HR" dirty="0" smtClean="0"/>
              <a:t>orijentiranost učeniku</a:t>
            </a:r>
          </a:p>
          <a:p>
            <a:pPr>
              <a:buFontTx/>
              <a:buChar char="-"/>
            </a:pPr>
            <a:r>
              <a:rPr lang="hr-HR" dirty="0" smtClean="0"/>
              <a:t>partnerski odnos učenika i učitelja</a:t>
            </a:r>
          </a:p>
          <a:p>
            <a:pPr>
              <a:buFontTx/>
              <a:buChar char="-"/>
            </a:pPr>
            <a:r>
              <a:rPr lang="hr-HR" dirty="0" smtClean="0"/>
              <a:t>otvorenost prema problemskim situacijama i zadacima</a:t>
            </a:r>
          </a:p>
          <a:p>
            <a:pPr>
              <a:buFontTx/>
              <a:buChar char="-"/>
            </a:pPr>
            <a:r>
              <a:rPr lang="hr-HR" dirty="0" smtClean="0"/>
              <a:t>korelaciju s drugim područjima ljudske djelatnosti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>
              <a:buFontTx/>
              <a:buChar char="-"/>
            </a:pPr>
            <a:r>
              <a:rPr lang="hr-HR" dirty="0" smtClean="0"/>
              <a:t>metode suradničko-timskog rada</a:t>
            </a:r>
          </a:p>
          <a:p>
            <a:pPr>
              <a:buFontTx/>
              <a:buChar char="-"/>
            </a:pPr>
            <a:r>
              <a:rPr lang="hr-HR" dirty="0" smtClean="0"/>
              <a:t>razvijanje organizacijskih i komunikacijskih sposobnosti učenika</a:t>
            </a:r>
          </a:p>
          <a:p>
            <a:pPr>
              <a:buFontTx/>
              <a:buChar char="-"/>
            </a:pPr>
            <a:r>
              <a:rPr lang="hr-HR" dirty="0" smtClean="0"/>
              <a:t>primjenu novih nastavnih metoda poučavanja</a:t>
            </a:r>
          </a:p>
          <a:p>
            <a:pPr rtl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5999913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hr-HR" b="1" dirty="0" smtClean="0"/>
              <a:t>ODGOJNO-OBRAZOVNI UČINCI ISTRAŽIVAČKE NASTAVE</a:t>
            </a:r>
            <a:endParaRPr lang="hr-HR" b="1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UČENIK: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hr-HR" dirty="0" smtClean="0"/>
              <a:t>samostalno pronalaženje informacija</a:t>
            </a:r>
          </a:p>
          <a:p>
            <a:pPr rtl="0"/>
            <a:r>
              <a:rPr lang="hr-HR" dirty="0" smtClean="0"/>
              <a:t>razvijanje sposobnosti rada u grupi</a:t>
            </a:r>
          </a:p>
          <a:p>
            <a:pPr rtl="0"/>
            <a:r>
              <a:rPr lang="hr-HR" dirty="0" smtClean="0"/>
              <a:t>kritički odnos prema radu</a:t>
            </a:r>
          </a:p>
          <a:p>
            <a:pPr rtl="0"/>
            <a:r>
              <a:rPr lang="hr-HR" dirty="0" smtClean="0"/>
              <a:t>sposobnost rješavanja problema</a:t>
            </a:r>
          </a:p>
          <a:p>
            <a:pPr rtl="0"/>
            <a:r>
              <a:rPr lang="hr-HR" dirty="0" smtClean="0"/>
              <a:t>sposobnost izražavanja, odlučivanja, kritičkog promišljanja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UČITELJ:</a:t>
            </a:r>
            <a:endParaRPr lang="hr-HR" dirty="0"/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r>
              <a:rPr lang="hr-HR" dirty="0" smtClean="0"/>
              <a:t>primjena novih nastavnih metoda</a:t>
            </a:r>
          </a:p>
          <a:p>
            <a:pPr rtl="0"/>
            <a:r>
              <a:rPr lang="hr-HR" dirty="0" smtClean="0"/>
              <a:t>zahtjevniji oblik nastave</a:t>
            </a:r>
          </a:p>
          <a:p>
            <a:pPr rtl="0"/>
            <a:r>
              <a:rPr lang="hr-HR" dirty="0" smtClean="0"/>
              <a:t>svladavanje neočekivanih problema i situacija</a:t>
            </a:r>
          </a:p>
          <a:p>
            <a:pPr rtl="0"/>
            <a:r>
              <a:rPr lang="hr-HR" dirty="0" smtClean="0"/>
              <a:t>dodatni angažman</a:t>
            </a:r>
          </a:p>
        </p:txBody>
      </p:sp>
    </p:spTree>
    <p:extLst>
      <p:ext uri="{BB962C8B-B14F-4D97-AF65-F5344CB8AC3E}">
        <p14:creationId xmlns:p14="http://schemas.microsoft.com/office/powerpoint/2010/main" xmlns="" val="145773996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hr-HR" b="1" dirty="0" smtClean="0"/>
              <a:t>RAZINE ISTRAŽIVAČKOG </a:t>
            </a:r>
            <a:br>
              <a:rPr lang="hr-HR" b="1" dirty="0" smtClean="0"/>
            </a:br>
            <a:r>
              <a:rPr lang="hr-HR" b="1" dirty="0" smtClean="0"/>
              <a:t>UČENJA I POUČAVANJA</a:t>
            </a:r>
            <a:endParaRPr lang="hr-HR" b="1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hr-HR" sz="2000" b="1" dirty="0" smtClean="0"/>
              <a:t>Strukturirano istraživanje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hr-HR" sz="2000" b="1" dirty="0" smtClean="0"/>
              <a:t>Otvoreno istraživanje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hr-HR" sz="2000" b="1" dirty="0" smtClean="0"/>
              <a:t>Vođeno istraživanje</a:t>
            </a:r>
            <a:endParaRPr lang="hr-HR" sz="2000" b="1" dirty="0"/>
          </a:p>
        </p:txBody>
      </p:sp>
      <p:pic>
        <p:nvPicPr>
          <p:cNvPr id="2050" name="Picture 2" descr="Slikovni rezultat za istraživanj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43" r="14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037783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hr-HR" b="1" dirty="0" smtClean="0"/>
              <a:t>STRUKTURIRANO ISTRAŽIVANJE</a:t>
            </a:r>
            <a:endParaRPr lang="hr-HR" b="1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UČITELJ: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daje učenicima praktičan problem za ispitivanje, nudi im procedure i materijale, ali ne govori o očekivanim rezultatima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UČENIK:</a:t>
            </a:r>
            <a:endParaRPr lang="hr-HR" dirty="0"/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>
              <a:lnSpc>
                <a:spcPct val="150000"/>
              </a:lnSpc>
            </a:pPr>
            <a:r>
              <a:rPr lang="hr-HR" dirty="0" smtClean="0"/>
              <a:t>treba otkriti odnose među varijablama ili drugačije izvesti generalizaciju iz prikupljenih podataka</a:t>
            </a:r>
          </a:p>
        </p:txBody>
      </p:sp>
    </p:spTree>
    <p:extLst>
      <p:ext uri="{BB962C8B-B14F-4D97-AF65-F5344CB8AC3E}">
        <p14:creationId xmlns:p14="http://schemas.microsoft.com/office/powerpoint/2010/main" xmlns="" val="145773996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hr-HR" b="1" dirty="0" smtClean="0"/>
              <a:t>OTVORENO ISTRAŽIVANJE</a:t>
            </a:r>
            <a:endParaRPr lang="hr-HR" b="1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UČITELJ: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daje potporu samo kad učenici to traže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UČENIK:</a:t>
            </a:r>
            <a:endParaRPr lang="hr-HR" dirty="0"/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>
              <a:lnSpc>
                <a:spcPct val="150000"/>
              </a:lnSpc>
            </a:pPr>
            <a:r>
              <a:rPr lang="hr-HR" dirty="0" smtClean="0"/>
              <a:t>sam formulira problem te bira </a:t>
            </a:r>
            <a:r>
              <a:rPr lang="hr-HR" dirty="0" smtClean="0"/>
              <a:t>i </a:t>
            </a:r>
            <a:r>
              <a:rPr lang="hr-HR" dirty="0" smtClean="0"/>
              <a:t>razvija procedure za rješavanje</a:t>
            </a:r>
          </a:p>
          <a:p>
            <a:pPr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xmlns="" val="145773996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i prijatelji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6" id="{CDF1CE40-D12A-4BBA-8E29-FD301E3A737A}" vid="{E44D8D76-07A2-4151-9426-1A858C999D66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F4DD25-C1C2-46B3-AB30-3E0E2E23E3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A48A19-A147-4EA0-8120-5A930CEEB18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920201C-A8DD-4CC4-91AD-21A90B9FED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488</Words>
  <Application>Microsoft Office PowerPoint</Application>
  <PresentationFormat>Prilagođeno</PresentationFormat>
  <Paragraphs>78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Mali prijatelji 16 x 9</vt:lpstr>
      <vt:lpstr>ISTRAŽIVAČKA ILI ISTRAŽIVAČKI USMJERENA NASTAVA</vt:lpstr>
      <vt:lpstr>ISTRAŽIVAČKO UČENJE</vt:lpstr>
      <vt:lpstr>ISTRAŽIVAČKO UČENJE (METODA)</vt:lpstr>
      <vt:lpstr>ISTRAŽIVAČKO UČENJE (CILJ) </vt:lpstr>
      <vt:lpstr>ISTRAŽIVAČKI USMJERENA NASTAVA</vt:lpstr>
      <vt:lpstr>ODGOJNO-OBRAZOVNI UČINCI ISTRAŽIVAČKE NASTAVE</vt:lpstr>
      <vt:lpstr>RAZINE ISTRAŽIVAČKOG  UČENJA I POUČAVANJA</vt:lpstr>
      <vt:lpstr>STRUKTURIRANO ISTRAŽIVANJE</vt:lpstr>
      <vt:lpstr>OTVORENO ISTRAŽIVANJE</vt:lpstr>
      <vt:lpstr>VOĐENO ISTRAŽIVANJE</vt:lpstr>
      <vt:lpstr>VOĐENO ISTRAŽIVAČKO UČENJE – 8 FAZA:</vt:lpstr>
      <vt:lpstr>VOĐENO ISTRAŽIVAČKO UČENJE – 8 FAZA:</vt:lpstr>
      <vt:lpstr>VOĐENO ISTRAŽIVAČKO UČENJE – 8 FAZA:</vt:lpstr>
      <vt:lpstr>VOĐENO ISTRAŽIVAČKO UČENJE – 8 FAZA:</vt:lpstr>
      <vt:lpstr>VOĐENO ISTRAŽIVAČKO UČENJE – 8 FAZA:</vt:lpstr>
      <vt:lpstr>VOĐENO ISTRAŽIVAČKO UČENJE – 8 FAZA:</vt:lpstr>
      <vt:lpstr>VOĐENO ISTRAŽIVAČKO UČENJE – 8 FAZA:</vt:lpstr>
      <vt:lpstr>VOĐENO ISTRAŽIVAČKO UČENJE – 8 FAZA: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2013-07-31T14:55:39Z</dcterms:created>
  <dcterms:modified xsi:type="dcterms:W3CDTF">2017-12-11T11:05:09Z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