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69" r:id="rId14"/>
    <p:sldId id="261" r:id="rId15"/>
    <p:sldId id="262" r:id="rId1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slov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2" name="Podnaslov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455F4F-92F0-4614-8E1C-4B2DB9F543C9}" type="datetimeFigureOut">
              <a:rPr lang="sr-Latn-CS" smtClean="0"/>
              <a:pPr/>
              <a:t>11.12.2017</a:t>
            </a:fld>
            <a:endParaRPr lang="hr-HR"/>
          </a:p>
        </p:txBody>
      </p:sp>
      <p:sp>
        <p:nvSpPr>
          <p:cNvPr id="20" name="Rezervirano mjesto podnožj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10" name="Rezervirano mjesto broja slajd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EB0D6D-9465-4962-BA25-9F576BFA934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455F4F-92F0-4614-8E1C-4B2DB9F543C9}" type="datetimeFigureOut">
              <a:rPr lang="sr-Latn-CS" smtClean="0"/>
              <a:pPr/>
              <a:t>11.12.2017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EB0D6D-9465-4962-BA25-9F576BFA93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455F4F-92F0-4614-8E1C-4B2DB9F543C9}" type="datetimeFigureOut">
              <a:rPr lang="sr-Latn-CS" smtClean="0"/>
              <a:pPr/>
              <a:t>11.12.2017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EB0D6D-9465-4962-BA25-9F576BFA93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455F4F-92F0-4614-8E1C-4B2DB9F543C9}" type="datetimeFigureOut">
              <a:rPr lang="sr-Latn-CS" smtClean="0"/>
              <a:pPr/>
              <a:t>11.12.2017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EB0D6D-9465-4962-BA25-9F576BFA93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455F4F-92F0-4614-8E1C-4B2DB9F543C9}" type="datetimeFigureOut">
              <a:rPr lang="sr-Latn-CS" smtClean="0"/>
              <a:pPr/>
              <a:t>11.12.2017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EB0D6D-9465-4962-BA25-9F576BFA934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Pravokutni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455F4F-92F0-4614-8E1C-4B2DB9F543C9}" type="datetimeFigureOut">
              <a:rPr lang="sr-Latn-CS" smtClean="0"/>
              <a:pPr/>
              <a:t>11.12.2017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EB0D6D-9465-4962-BA25-9F576BFA93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455F4F-92F0-4614-8E1C-4B2DB9F543C9}" type="datetimeFigureOut">
              <a:rPr lang="sr-Latn-CS" smtClean="0"/>
              <a:pPr/>
              <a:t>11.12.2017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EB0D6D-9465-4962-BA25-9F576BFA93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455F4F-92F0-4614-8E1C-4B2DB9F543C9}" type="datetimeFigureOut">
              <a:rPr lang="sr-Latn-CS" smtClean="0"/>
              <a:pPr/>
              <a:t>11.12.2017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EB0D6D-9465-4962-BA25-9F576BFA93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455F4F-92F0-4614-8E1C-4B2DB9F543C9}" type="datetimeFigureOut">
              <a:rPr lang="sr-Latn-CS" smtClean="0"/>
              <a:pPr/>
              <a:t>11.12.2017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EB0D6D-9465-4962-BA25-9F576BFA934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Pravokutni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455F4F-92F0-4614-8E1C-4B2DB9F543C9}" type="datetimeFigureOut">
              <a:rPr lang="sr-Latn-CS" smtClean="0"/>
              <a:pPr/>
              <a:t>11.12.2017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EB0D6D-9465-4962-BA25-9F576BFA93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455F4F-92F0-4614-8E1C-4B2DB9F543C9}" type="datetimeFigureOut">
              <a:rPr lang="sr-Latn-CS" smtClean="0"/>
              <a:pPr/>
              <a:t>11.12.2017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EB0D6D-9465-4962-BA25-9F576BFA934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Pravokutni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9" name="Dijagram toka: Postupak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Dijagram toka: Postupak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Rezervirano mjesto naslova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Rezervirano mjesto teksta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4" name="Rezervirano mjesto datum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A455F4F-92F0-4614-8E1C-4B2DB9F543C9}" type="datetimeFigureOut">
              <a:rPr lang="sr-Latn-CS" smtClean="0"/>
              <a:pPr/>
              <a:t>11.12.2017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r-HR"/>
          </a:p>
        </p:txBody>
      </p:sp>
      <p:sp>
        <p:nvSpPr>
          <p:cNvPr id="22" name="Rezervirano mjesto broja slajd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EEB0D6D-9465-4962-BA25-9F576BFA934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5" name="Pravokutni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dirty="0" smtClean="0"/>
              <a:t>GODIŠNJE IZVJEŠĆE O RADU HUŠK-a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r>
              <a:rPr lang="hr-HR" dirty="0" smtClean="0"/>
              <a:t>Županijsko </a:t>
            </a:r>
            <a:r>
              <a:rPr lang="hr-HR" dirty="0" smtClean="0"/>
              <a:t>stručno vijeće školskih knjižničara</a:t>
            </a:r>
          </a:p>
          <a:p>
            <a:endParaRPr lang="hr-HR" dirty="0" smtClean="0"/>
          </a:p>
          <a:p>
            <a:r>
              <a:rPr lang="hr-HR" dirty="0" smtClean="0"/>
              <a:t>Križevci, 14. prosinca 2017.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3200" b="1" dirty="0" smtClean="0"/>
              <a:t>Ana </a:t>
            </a:r>
            <a:r>
              <a:rPr lang="hr-HR" sz="3200" b="1" dirty="0" err="1" smtClean="0"/>
              <a:t>Saulačić</a:t>
            </a:r>
            <a:r>
              <a:rPr lang="hr-HR" sz="3200" b="1" dirty="0" smtClean="0"/>
              <a:t> i Vanja </a:t>
            </a:r>
            <a:r>
              <a:rPr lang="hr-HR" sz="3200" b="1" dirty="0" err="1" smtClean="0"/>
              <a:t>Jurilj</a:t>
            </a:r>
            <a:r>
              <a:rPr lang="hr-HR" sz="3200" b="1" dirty="0" smtClean="0"/>
              <a:t>: Okrugli stol o položaju prirodoslovnih znanosti u našem obrazovnom sustavu</a:t>
            </a:r>
            <a:endParaRPr lang="hr-HR" sz="32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manja satnica prirodoslovnih predmeta</a:t>
            </a:r>
          </a:p>
          <a:p>
            <a:r>
              <a:rPr lang="hr-HR" dirty="0" smtClean="0"/>
              <a:t>nije bitna količina sati nekog predmeta već sadržaj i način poučavanja</a:t>
            </a:r>
          </a:p>
          <a:p>
            <a:r>
              <a:rPr lang="hr-HR" dirty="0" smtClean="0"/>
              <a:t>istraživačko učenje – temelj u učenju prirodoslovlja</a:t>
            </a:r>
          </a:p>
          <a:p>
            <a:r>
              <a:rPr lang="hr-HR" dirty="0" smtClean="0"/>
              <a:t>zahtijeva odgovarajuće vrijeme, fleksibilnost kurikuluma i veću autonomiju škola i učitelja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…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potrebno mijenjati pristup poučavanju i osigurati </a:t>
            </a:r>
            <a:r>
              <a:rPr lang="hr-HR" dirty="0" err="1" smtClean="0"/>
              <a:t>kurikulumski</a:t>
            </a:r>
            <a:r>
              <a:rPr lang="hr-HR" dirty="0" smtClean="0"/>
              <a:t> okvir koji će omogućiti integriranje sadržaja različitih predmeta</a:t>
            </a:r>
          </a:p>
          <a:p>
            <a:r>
              <a:rPr lang="hr-HR" dirty="0" smtClean="0"/>
              <a:t>konstruktivistički pristup – učenik je aktivan u izgradnji svog znanja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…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školske knjižnice su prve u edukaciji korisnika</a:t>
            </a:r>
          </a:p>
          <a:p>
            <a:r>
              <a:rPr lang="hr-HR" dirty="0" smtClean="0"/>
              <a:t>treba djelovati na otvorenost knjižnica – češće preuzimamo tuđe, rjeđe dajemo svoje drugima na korištenje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/>
              <a:t>STRUČNI IZLET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Slatkovodni akvarij </a:t>
            </a:r>
            <a:r>
              <a:rPr lang="hr-HR" dirty="0" err="1" smtClean="0"/>
              <a:t>Aqatica</a:t>
            </a:r>
            <a:endParaRPr lang="hr-HR" dirty="0" smtClean="0"/>
          </a:p>
          <a:p>
            <a:r>
              <a:rPr lang="hr-HR" dirty="0" smtClean="0"/>
              <a:t>Gradska knjižnica Ivan Goran Kovačić</a:t>
            </a:r>
          </a:p>
          <a:p>
            <a:r>
              <a:rPr lang="hr-HR" dirty="0" smtClean="0"/>
              <a:t>Gradska knjižnica i čitaonica Ivan Belostenec</a:t>
            </a:r>
          </a:p>
          <a:p>
            <a:r>
              <a:rPr lang="hr-HR" dirty="0" smtClean="0"/>
              <a:t>Zavičajni muzej Ozalj</a:t>
            </a:r>
          </a:p>
          <a:p>
            <a:pPr>
              <a:buNone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b="1" dirty="0" smtClean="0"/>
              <a:t>Okrugli stol Hrvatske udruge školskih knjižničara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err="1" smtClean="0"/>
              <a:t>Interliber</a:t>
            </a:r>
            <a:r>
              <a:rPr lang="hr-HR" dirty="0" smtClean="0"/>
              <a:t>, 10. studeni 2017.</a:t>
            </a:r>
          </a:p>
          <a:p>
            <a:r>
              <a:rPr lang="hr-HR" dirty="0" smtClean="0"/>
              <a:t>naziv skupa: </a:t>
            </a:r>
            <a:r>
              <a:rPr lang="hr-HR" b="1" dirty="0" smtClean="0"/>
              <a:t>Moć knjige: gospodarski i kulturni aspekti nakladničke i knjižnične djelatnosti</a:t>
            </a:r>
            <a:r>
              <a:rPr lang="hr-HR" b="1" i="1" dirty="0" smtClean="0"/>
              <a:t> </a:t>
            </a:r>
          </a:p>
          <a:p>
            <a:r>
              <a:rPr lang="hr-HR" dirty="0" err="1" smtClean="0"/>
              <a:t>Knjigodar</a:t>
            </a:r>
            <a:endParaRPr lang="hr-HR" dirty="0" smtClean="0"/>
          </a:p>
          <a:p>
            <a:r>
              <a:rPr lang="hr-HR" dirty="0" smtClean="0"/>
              <a:t>Finale šestog ciklusa Tulum s(l)ova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/>
              <a:t>Stvarajmo e-kreativno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natječaj za projekte kreativne uporabe WEB 2.0 alata u školskoj knjižnici</a:t>
            </a:r>
          </a:p>
          <a:p>
            <a:r>
              <a:rPr lang="hr-HR" dirty="0" smtClean="0"/>
              <a:t>cilj: poticanje kreativnosti u integriranju knjige i suvremene tehnologije putem uporabe web 2.0 alata</a:t>
            </a:r>
          </a:p>
          <a:p>
            <a:r>
              <a:rPr lang="hr-HR" dirty="0" smtClean="0"/>
              <a:t>4 kategorije: kreativna prezentacija projekta, strip, audiovizualna slikovnica, interaktivna priča</a:t>
            </a:r>
          </a:p>
          <a:p>
            <a:r>
              <a:rPr lang="hr-HR" dirty="0" smtClean="0"/>
              <a:t>o</a:t>
            </a:r>
            <a:r>
              <a:rPr lang="hr-HR" smtClean="0"/>
              <a:t>d </a:t>
            </a:r>
            <a:r>
              <a:rPr lang="hr-HR" dirty="0" smtClean="0"/>
              <a:t>kraja listopada do </a:t>
            </a:r>
            <a:r>
              <a:rPr lang="hr-HR" smtClean="0"/>
              <a:t>kraja veljače 2018.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15. Skupština HUŠK-a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6. – 7. travnja 2017. godine u Trogiru (PŠŠK)</a:t>
            </a:r>
          </a:p>
          <a:p>
            <a:r>
              <a:rPr lang="hr-HR" dirty="0" smtClean="0"/>
              <a:t>natječaj </a:t>
            </a:r>
            <a:r>
              <a:rPr lang="hr-HR" b="1" dirty="0" smtClean="0"/>
              <a:t> Unaprjeđenje pismenosti – temelj </a:t>
            </a:r>
            <a:r>
              <a:rPr lang="hr-HR" b="1" dirty="0" err="1" smtClean="0"/>
              <a:t>cjeloživotnoga</a:t>
            </a:r>
            <a:r>
              <a:rPr lang="hr-HR" b="1" dirty="0" smtClean="0"/>
              <a:t> učenja (projekt Školska knjižnica za učenika 21. stoljeća)</a:t>
            </a:r>
          </a:p>
          <a:p>
            <a:r>
              <a:rPr lang="hr-HR" dirty="0" smtClean="0"/>
              <a:t>nova </a:t>
            </a:r>
            <a:r>
              <a:rPr lang="hr-HR" b="1" dirty="0" smtClean="0"/>
              <a:t>nagrada</a:t>
            </a:r>
            <a:r>
              <a:rPr lang="hr-HR" dirty="0" smtClean="0"/>
              <a:t> </a:t>
            </a:r>
            <a:r>
              <a:rPr lang="hr-HR" b="1" dirty="0" smtClean="0"/>
              <a:t>najboljem mladom školskom knjižničaru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15. Skupština HUŠK-a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zajednička akcija Hrvatske udruge školskih knjižničara, Zagrebačkog Velesajma i nakladnika pod nazivom </a:t>
            </a:r>
            <a:r>
              <a:rPr lang="hr-HR" b="1" i="1" dirty="0" err="1" smtClean="0"/>
              <a:t>Knjigodar</a:t>
            </a:r>
            <a:r>
              <a:rPr lang="hr-HR" b="1" i="1" dirty="0" smtClean="0"/>
              <a:t> </a:t>
            </a:r>
          </a:p>
          <a:p>
            <a:r>
              <a:rPr lang="hr-HR" dirty="0" smtClean="0"/>
              <a:t>potreba za izradom </a:t>
            </a:r>
            <a:r>
              <a:rPr lang="hr-HR" b="1" i="1" dirty="0" smtClean="0"/>
              <a:t>Vodiča kroz školske knjižnice Hrvatske</a:t>
            </a:r>
            <a:r>
              <a:rPr lang="hr-HR" dirty="0" smtClean="0"/>
              <a:t> </a:t>
            </a:r>
          </a:p>
          <a:p>
            <a:r>
              <a:rPr lang="hr-HR" dirty="0" smtClean="0"/>
              <a:t>članarina -100 kn od 1.1.2018.</a:t>
            </a:r>
          </a:p>
          <a:p>
            <a:r>
              <a:rPr lang="hr-HR" dirty="0" smtClean="0"/>
              <a:t>dodjela nagrade Višnja </a:t>
            </a:r>
            <a:r>
              <a:rPr lang="hr-HR" dirty="0" err="1" smtClean="0"/>
              <a:t>Šeta</a:t>
            </a:r>
            <a:endParaRPr lang="hr-HR" dirty="0" smtClean="0"/>
          </a:p>
          <a:p>
            <a:pPr>
              <a:buNone/>
            </a:pPr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b="1" dirty="0" smtClean="0"/>
              <a:t>Svjetski kongres školskih knjižničara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Dubrovnik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21. do 25. listopada 2019. godine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naziv skupa: Okupljanje – Osnaživanje – Preobrazba: Školske knjižnice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b="1" dirty="0" smtClean="0"/>
              <a:t>Stručni skup HUŠK-a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20. i 21. listopada u Karlovcu i Ozlju</a:t>
            </a:r>
          </a:p>
          <a:p>
            <a:r>
              <a:rPr lang="hr-HR" dirty="0" smtClean="0"/>
              <a:t>obilježavanje Međunarodnog mjeseca školskih knjižnica</a:t>
            </a:r>
          </a:p>
          <a:p>
            <a:r>
              <a:rPr lang="hr-HR" dirty="0" smtClean="0"/>
              <a:t>tema: Uloga školskih knjižnica i knjižničara u podučavanju prirodnih znanosti</a:t>
            </a:r>
          </a:p>
          <a:p>
            <a:r>
              <a:rPr lang="hr-HR" dirty="0" smtClean="0"/>
              <a:t>73 školska knjižničara iz cijele zemlje</a:t>
            </a:r>
          </a:p>
          <a:p>
            <a:pPr>
              <a:buNone/>
            </a:pPr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/>
              <a:t>Stručni skup HUŠK-a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pitanja: Kakav je odnos prema prirodoslovnoj grupi predmeta u našem društvu i obrazovnom sustavu?</a:t>
            </a:r>
          </a:p>
          <a:p>
            <a:r>
              <a:rPr lang="hr-HR" dirty="0" smtClean="0"/>
              <a:t>Koja je uloga školskih knjižničara i školskih knjižnica u svim tim procesima?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3200" b="1" dirty="0" smtClean="0"/>
              <a:t>Diana </a:t>
            </a:r>
            <a:r>
              <a:rPr lang="hr-HR" sz="3200" b="1" dirty="0" err="1" smtClean="0"/>
              <a:t>Garašić</a:t>
            </a:r>
            <a:r>
              <a:rPr lang="hr-HR" sz="3200" b="1" dirty="0" smtClean="0"/>
              <a:t>: Značenje rezultata PISA istraživanja u području prirodoslovnih znanosti</a:t>
            </a:r>
            <a:endParaRPr lang="hr-HR" sz="32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2015. god.-1/4 hrvatskih ispitanika prirodoslovno je nepismena</a:t>
            </a:r>
          </a:p>
          <a:p>
            <a:r>
              <a:rPr lang="hr-HR" dirty="0" smtClean="0"/>
              <a:t>nalazimo se na 6. mjestu ispod prosjeka</a:t>
            </a:r>
          </a:p>
          <a:p>
            <a:r>
              <a:rPr lang="hr-HR" dirty="0" smtClean="0"/>
              <a:t>nedostatne čitalačke i jezične vještine – učenici ne znaju izreći svoje mišljenje i oblikovati vlastite misli</a:t>
            </a:r>
          </a:p>
          <a:p>
            <a:r>
              <a:rPr lang="hr-HR" dirty="0" smtClean="0"/>
              <a:t>nedostatno integriranje nastavnih sadržaja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UČENICI: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slaba primjena naučenog u novom kontekstu</a:t>
            </a:r>
          </a:p>
          <a:p>
            <a:r>
              <a:rPr lang="hr-HR" dirty="0" smtClean="0"/>
              <a:t>nesigurnost u logičnom zaključivanju ili vrednovanju</a:t>
            </a:r>
          </a:p>
          <a:p>
            <a:r>
              <a:rPr lang="hr-HR" dirty="0" smtClean="0"/>
              <a:t>ne uživaju u znanosti</a:t>
            </a:r>
          </a:p>
          <a:p>
            <a:r>
              <a:rPr lang="hr-HR" dirty="0" smtClean="0"/>
              <a:t>ne poznaju dovoljno metodologiju znanstvenog istraživanja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b="1" dirty="0" smtClean="0"/>
              <a:t>Saša </a:t>
            </a:r>
            <a:r>
              <a:rPr lang="hr-HR" b="1" dirty="0" err="1" smtClean="0"/>
              <a:t>Ceci</a:t>
            </a:r>
            <a:r>
              <a:rPr lang="hr-HR" b="1" dirty="0" smtClean="0"/>
              <a:t>: Što je i treba li nam kritičko mišljenje?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cilj: rješavanje konkretnog problema – kako?</a:t>
            </a:r>
          </a:p>
          <a:p>
            <a:r>
              <a:rPr lang="hr-HR" dirty="0" smtClean="0"/>
              <a:t>utjecaj znanosti na društvo – nikakav!</a:t>
            </a:r>
          </a:p>
          <a:p>
            <a:r>
              <a:rPr lang="hr-HR" dirty="0" smtClean="0"/>
              <a:t>ne vjerovati onome što vidimo i pročitamo- treba mjeriti i istraživati</a:t>
            </a:r>
          </a:p>
          <a:p>
            <a:r>
              <a:rPr lang="hr-HR" dirty="0" smtClean="0"/>
              <a:t>stvarnost ne percipiramo dobro, ne razumijemo vjerojatnosti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j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Solsticij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j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442</TotalTime>
  <Words>449</Words>
  <Application>Microsoft Office PowerPoint</Application>
  <PresentationFormat>Prikaz na zaslonu (4:3)</PresentationFormat>
  <Paragraphs>77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16" baseType="lpstr">
      <vt:lpstr>Solsticij</vt:lpstr>
      <vt:lpstr>GODIŠNJE IZVJEŠĆE O RADU HUŠK-a</vt:lpstr>
      <vt:lpstr>15. Skupština HUŠK-a</vt:lpstr>
      <vt:lpstr>15. Skupština HUŠK-a</vt:lpstr>
      <vt:lpstr>Svjetski kongres školskih knjižničara </vt:lpstr>
      <vt:lpstr>Stručni skup HUŠK-a </vt:lpstr>
      <vt:lpstr>Stručni skup HUŠK-a</vt:lpstr>
      <vt:lpstr>Diana Garašić: Značenje rezultata PISA istraživanja u području prirodoslovnih znanosti</vt:lpstr>
      <vt:lpstr>UČENICI:</vt:lpstr>
      <vt:lpstr>Saša Ceci: Što je i treba li nam kritičko mišljenje?</vt:lpstr>
      <vt:lpstr>Ana Saulačić i Vanja Jurilj: Okrugli stol o položaju prirodoslovnih znanosti u našem obrazovnom sustavu</vt:lpstr>
      <vt:lpstr>…</vt:lpstr>
      <vt:lpstr>…</vt:lpstr>
      <vt:lpstr>STRUČNI IZLET</vt:lpstr>
      <vt:lpstr>Okrugli stol Hrvatske udruge školskih knjižničara</vt:lpstr>
      <vt:lpstr>Stvarajmo e-kreativno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GODIŠNJE IZVJEŠĆE O RADU HUŠK-a</dc:title>
  <dc:creator>berny</dc:creator>
  <cp:lastModifiedBy>berny</cp:lastModifiedBy>
  <cp:revision>62</cp:revision>
  <dcterms:created xsi:type="dcterms:W3CDTF">2017-12-06T09:07:45Z</dcterms:created>
  <dcterms:modified xsi:type="dcterms:W3CDTF">2017-12-11T10:55:07Z</dcterms:modified>
</cp:coreProperties>
</file>