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free-powerpoint-templates-design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 flipH="1">
            <a:off x="-1" y="2420888"/>
            <a:ext cx="9143995" cy="2016224"/>
          </a:xfrm>
          <a:prstGeom prst="rect">
            <a:avLst/>
          </a:prstGeom>
          <a:gradFill flip="none" rotWithShape="1">
            <a:gsLst>
              <a:gs pos="10000">
                <a:schemeClr val="bg1">
                  <a:alpha val="6000"/>
                </a:schemeClr>
              </a:gs>
              <a:gs pos="0">
                <a:schemeClr val="bg1">
                  <a:alpha val="0"/>
                </a:schemeClr>
              </a:gs>
              <a:gs pos="47000">
                <a:schemeClr val="tx1">
                  <a:gamma/>
                  <a:tint val="0"/>
                  <a:invGamma/>
                  <a:alpha val="8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51520" y="2420888"/>
            <a:ext cx="8748464" cy="1744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altLang="ko-KR" sz="4000" b="1" dirty="0" smtClean="0">
                <a:solidFill>
                  <a:srgbClr val="002060"/>
                </a:solidFill>
                <a:latin typeface="Arial Rounded MT Bold" pitchFamily="34" charset="0"/>
                <a:ea typeface="맑은 고딕" pitchFamily="50" charset="-127"/>
                <a:cs typeface="Arial" pitchFamily="34" charset="0"/>
              </a:rPr>
              <a:t>Prikaz nastavnog sata:</a:t>
            </a:r>
          </a:p>
          <a:p>
            <a:pPr algn="ctr">
              <a:lnSpc>
                <a:spcPct val="150000"/>
              </a:lnSpc>
            </a:pPr>
            <a:r>
              <a:rPr lang="hr-HR" altLang="ko-KR" sz="3600" b="1" dirty="0" smtClean="0">
                <a:solidFill>
                  <a:srgbClr val="002060"/>
                </a:solidFill>
                <a:latin typeface="Arial Rounded MT Bold" pitchFamily="34" charset="0"/>
                <a:ea typeface="맑은 고딕" pitchFamily="50" charset="-127"/>
                <a:cs typeface="Arial" pitchFamily="34" charset="0"/>
              </a:rPr>
              <a:t>“Put knjige od autora do čitatelja”</a:t>
            </a:r>
            <a:endParaRPr lang="en-US" altLang="ko-KR" sz="4400" b="1" dirty="0">
              <a:solidFill>
                <a:srgbClr val="002060"/>
              </a:solidFill>
              <a:latin typeface="Arial Rounded MT Bold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5661248"/>
            <a:ext cx="8710812" cy="962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r-HR" altLang="ko-KR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Stručni skup Županijskog stručnog vijeća školskih knjižničara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r-HR" altLang="ko-KR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Strukovna škola Đurđevac, 2. studenog 2015.</a:t>
            </a:r>
          </a:p>
        </p:txBody>
      </p:sp>
      <p:sp>
        <p:nvSpPr>
          <p:cNvPr id="7" name="TextBox 6">
            <a:hlinkClick r:id="rId3"/>
          </p:cNvPr>
          <p:cNvSpPr txBox="1"/>
          <p:nvPr/>
        </p:nvSpPr>
        <p:spPr>
          <a:xfrm>
            <a:off x="0" y="6577300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433188" y="4437112"/>
            <a:ext cx="8710812" cy="454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r-HR" altLang="ko-KR" b="1" i="1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Ana </a:t>
            </a:r>
            <a:r>
              <a:rPr lang="hr-HR" altLang="ko-KR" b="1" i="1" dirty="0" err="1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Molnar</a:t>
            </a:r>
            <a:r>
              <a:rPr lang="hr-HR" altLang="ko-KR" b="1" i="1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hr-HR" altLang="ko-KR" b="1" i="1" dirty="0" err="1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mag</a:t>
            </a:r>
            <a:r>
              <a:rPr lang="hr-HR" altLang="ko-KR" b="1" i="1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hr-HR" altLang="ko-KR" b="1" i="1" dirty="0" err="1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informatologije</a:t>
            </a:r>
            <a:endParaRPr lang="hr-HR" altLang="ko-KR" b="1" i="1" dirty="0" smtClean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232"/>
            <a:ext cx="9201508" cy="601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81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3"/>
          <p:cNvSpPr txBox="1"/>
          <p:nvPr/>
        </p:nvSpPr>
        <p:spPr>
          <a:xfrm>
            <a:off x="0" y="2420888"/>
            <a:ext cx="9144000" cy="1323439"/>
          </a:xfrm>
          <a:prstGeom prst="rect">
            <a:avLst/>
          </a:prstGeom>
          <a:solidFill>
            <a:srgbClr val="0070C0">
              <a:alpha val="60000"/>
            </a:srgb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8000" b="1" dirty="0" smtClean="0">
                <a:latin typeface="Arial Rounded MT Bold" pitchFamily="34" charset="0"/>
              </a:rPr>
              <a:t>Hvala na pažnji!</a:t>
            </a:r>
            <a:endParaRPr lang="hr-HR" sz="8000" dirty="0">
              <a:solidFill>
                <a:schemeClr val="accent6">
                  <a:lumMod val="60000"/>
                  <a:lumOff val="40000"/>
                </a:schemeClr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983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971600" y="1268760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 smtClean="0"/>
          </a:p>
          <a:p>
            <a:endParaRPr lang="hr-HR" dirty="0"/>
          </a:p>
        </p:txBody>
      </p:sp>
      <p:sp>
        <p:nvSpPr>
          <p:cNvPr id="4" name="TekstniOkvir 3"/>
          <p:cNvSpPr txBox="1"/>
          <p:nvPr/>
        </p:nvSpPr>
        <p:spPr>
          <a:xfrm>
            <a:off x="467544" y="548680"/>
            <a:ext cx="8028892" cy="5632311"/>
          </a:xfrm>
          <a:prstGeom prst="rect">
            <a:avLst/>
          </a:prstGeom>
          <a:solidFill>
            <a:srgbClr val="0070C0">
              <a:alpha val="40000"/>
            </a:srgb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400" b="1" dirty="0" smtClean="0">
                <a:latin typeface="Arial Narrow" pitchFamily="34" charset="0"/>
              </a:rPr>
              <a:t>Sat održan u: </a:t>
            </a:r>
            <a:r>
              <a:rPr lang="hr-HR" sz="2400" dirty="0" smtClean="0">
                <a:latin typeface="Arial Narrow" pitchFamily="34" charset="0"/>
              </a:rPr>
              <a:t>3. razredu OŠ „Braća Radić” u Koprivnici te OŠ</a:t>
            </a:r>
            <a:br>
              <a:rPr lang="hr-HR" sz="2400" dirty="0" smtClean="0">
                <a:latin typeface="Arial Narrow" pitchFamily="34" charset="0"/>
              </a:rPr>
            </a:br>
            <a:r>
              <a:rPr lang="hr-HR" sz="2400" dirty="0" smtClean="0">
                <a:latin typeface="Arial Narrow" pitchFamily="34" charset="0"/>
              </a:rPr>
              <a:t>                                       Bartola Kašića u Zagrebu</a:t>
            </a:r>
          </a:p>
          <a:p>
            <a:pPr algn="just">
              <a:lnSpc>
                <a:spcPct val="150000"/>
              </a:lnSpc>
            </a:pPr>
            <a:r>
              <a:rPr lang="hr-HR" sz="2400" b="1" dirty="0" smtClean="0">
                <a:latin typeface="Arial Narrow" pitchFamily="34" charset="0"/>
              </a:rPr>
              <a:t>Trajanje:</a:t>
            </a:r>
            <a:r>
              <a:rPr lang="hr-HR" sz="2400" dirty="0" smtClean="0">
                <a:latin typeface="Arial Narrow" pitchFamily="34" charset="0"/>
              </a:rPr>
              <a:t> 1 školski sat</a:t>
            </a:r>
          </a:p>
          <a:p>
            <a:pPr algn="just">
              <a:lnSpc>
                <a:spcPct val="150000"/>
              </a:lnSpc>
            </a:pPr>
            <a:r>
              <a:rPr lang="hr-HR" sz="2400" b="1" dirty="0">
                <a:latin typeface="Arial Narrow" pitchFamily="34" charset="0"/>
              </a:rPr>
              <a:t>Ključni pojmovi:  </a:t>
            </a:r>
            <a:r>
              <a:rPr lang="hr-HR" sz="2400" dirty="0">
                <a:latin typeface="Arial Narrow" pitchFamily="34" charset="0"/>
              </a:rPr>
              <a:t>autor, nakladnička (izdavačka) kuća, glavni urednik, prevoditelj, ilustrator, lektor, grafički urednik, naslovna stranica, hrbat, korice, knjižni blok</a:t>
            </a:r>
          </a:p>
          <a:p>
            <a:pPr algn="just">
              <a:lnSpc>
                <a:spcPct val="150000"/>
              </a:lnSpc>
            </a:pPr>
            <a:r>
              <a:rPr lang="hr-HR" sz="2400" b="1" dirty="0">
                <a:latin typeface="Arial Narrow" pitchFamily="34" charset="0"/>
              </a:rPr>
              <a:t>Cilj sata: </a:t>
            </a:r>
            <a:r>
              <a:rPr lang="hr-HR" sz="2400" dirty="0">
                <a:latin typeface="Arial Narrow" pitchFamily="34" charset="0"/>
              </a:rPr>
              <a:t>prepoznavanje glavnih dijelova knjige (knjižni blok, </a:t>
            </a:r>
            <a:r>
              <a:rPr lang="hr-HR" sz="2400" dirty="0" smtClean="0">
                <a:latin typeface="Arial Narrow" pitchFamily="34" charset="0"/>
              </a:rPr>
              <a:t>hrbat,</a:t>
            </a:r>
            <a:br>
              <a:rPr lang="hr-HR" sz="2400" dirty="0" smtClean="0">
                <a:latin typeface="Arial Narrow" pitchFamily="34" charset="0"/>
              </a:rPr>
            </a:br>
            <a:r>
              <a:rPr lang="hr-HR" sz="2400" dirty="0" smtClean="0">
                <a:latin typeface="Arial Narrow" pitchFamily="34" charset="0"/>
              </a:rPr>
              <a:t>korice</a:t>
            </a:r>
            <a:r>
              <a:rPr lang="hr-HR" sz="2400" dirty="0">
                <a:latin typeface="Arial Narrow" pitchFamily="34" charset="0"/>
              </a:rPr>
              <a:t>), imenovanje osoba koje su važne za nastanak knjige (</a:t>
            </a:r>
            <a:r>
              <a:rPr lang="hr-HR" sz="2400" dirty="0" smtClean="0">
                <a:latin typeface="Arial Narrow" pitchFamily="34" charset="0"/>
              </a:rPr>
              <a:t>autor,</a:t>
            </a:r>
            <a:br>
              <a:rPr lang="hr-HR" sz="2400" dirty="0" smtClean="0">
                <a:latin typeface="Arial Narrow" pitchFamily="34" charset="0"/>
              </a:rPr>
            </a:br>
            <a:r>
              <a:rPr lang="hr-HR" sz="2400" dirty="0" smtClean="0">
                <a:latin typeface="Arial Narrow" pitchFamily="34" charset="0"/>
              </a:rPr>
              <a:t>ilustrator, prevoditelj</a:t>
            </a:r>
            <a:r>
              <a:rPr lang="hr-HR" sz="2400" dirty="0">
                <a:latin typeface="Arial Narrow" pitchFamily="34" charset="0"/>
              </a:rPr>
              <a:t>, lektor, nakladnik) i pronalaženje tih podataka </a:t>
            </a:r>
            <a:r>
              <a:rPr lang="hr-HR" sz="2400" dirty="0" smtClean="0">
                <a:latin typeface="Arial Narrow" pitchFamily="34" charset="0"/>
              </a:rPr>
              <a:t>u</a:t>
            </a:r>
            <a:br>
              <a:rPr lang="hr-HR" sz="2400" dirty="0" smtClean="0">
                <a:latin typeface="Arial Narrow" pitchFamily="34" charset="0"/>
              </a:rPr>
            </a:br>
            <a:r>
              <a:rPr lang="hr-HR" sz="2400" dirty="0" smtClean="0">
                <a:latin typeface="Arial Narrow" pitchFamily="34" charset="0"/>
              </a:rPr>
              <a:t>knjizi </a:t>
            </a:r>
            <a:r>
              <a:rPr lang="hr-HR" sz="2400" dirty="0">
                <a:latin typeface="Arial Narrow" pitchFamily="34" charset="0"/>
              </a:rPr>
              <a:t>(naslovna stranica, izdanje</a:t>
            </a:r>
            <a:r>
              <a:rPr lang="hr-HR" sz="2400" dirty="0" smtClean="0">
                <a:latin typeface="Arial Narrow" pitchFamily="34" charset="0"/>
              </a:rPr>
              <a:t>)</a:t>
            </a:r>
            <a:endParaRPr lang="hr-H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3"/>
          <p:cNvSpPr txBox="1"/>
          <p:nvPr/>
        </p:nvSpPr>
        <p:spPr>
          <a:xfrm>
            <a:off x="467544" y="636703"/>
            <a:ext cx="8064896" cy="5078313"/>
          </a:xfrm>
          <a:prstGeom prst="rect">
            <a:avLst/>
          </a:prstGeom>
          <a:solidFill>
            <a:srgbClr val="0070C0">
              <a:alpha val="40000"/>
            </a:srgb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r-HR" sz="2400" b="1" dirty="0">
                <a:latin typeface="Arial Narrow" pitchFamily="34" charset="0"/>
              </a:rPr>
              <a:t>Nastavni oblici </a:t>
            </a:r>
            <a:r>
              <a:rPr lang="hr-HR" sz="2400" b="1" dirty="0" smtClean="0">
                <a:latin typeface="Arial Narrow" pitchFamily="34" charset="0"/>
              </a:rPr>
              <a:t>rada: </a:t>
            </a:r>
            <a:r>
              <a:rPr lang="hr-HR" sz="2400" dirty="0" smtClean="0">
                <a:latin typeface="Arial Narrow" pitchFamily="34" charset="0"/>
              </a:rPr>
              <a:t>frontalni </a:t>
            </a:r>
            <a:r>
              <a:rPr lang="hr-HR" sz="2400" dirty="0">
                <a:latin typeface="Arial Narrow" pitchFamily="34" charset="0"/>
              </a:rPr>
              <a:t>rad, grupni rad, individualni </a:t>
            </a:r>
            <a:r>
              <a:rPr lang="hr-HR" sz="2400" dirty="0" smtClean="0">
                <a:latin typeface="Arial Narrow" pitchFamily="34" charset="0"/>
              </a:rPr>
              <a:t>rad</a:t>
            </a:r>
          </a:p>
          <a:p>
            <a:pPr algn="just">
              <a:lnSpc>
                <a:spcPct val="150000"/>
              </a:lnSpc>
            </a:pPr>
            <a:r>
              <a:rPr lang="hr-HR" sz="2400" b="1" dirty="0">
                <a:latin typeface="Arial Narrow" pitchFamily="34" charset="0"/>
              </a:rPr>
              <a:t>Nastavne </a:t>
            </a:r>
            <a:r>
              <a:rPr lang="hr-HR" sz="2400" b="1" dirty="0" smtClean="0">
                <a:latin typeface="Arial Narrow" pitchFamily="34" charset="0"/>
              </a:rPr>
              <a:t>metode: </a:t>
            </a:r>
            <a:r>
              <a:rPr lang="hr-HR" sz="2400" dirty="0" smtClean="0">
                <a:latin typeface="Arial Narrow" pitchFamily="34" charset="0"/>
              </a:rPr>
              <a:t>razgovor</a:t>
            </a:r>
            <a:r>
              <a:rPr lang="hr-HR" sz="2400" dirty="0">
                <a:latin typeface="Arial Narrow" pitchFamily="34" charset="0"/>
              </a:rPr>
              <a:t>, slušanje, gledanje, </a:t>
            </a:r>
            <a:r>
              <a:rPr lang="hr-HR" sz="2400" dirty="0" smtClean="0">
                <a:latin typeface="Arial Narrow" pitchFamily="34" charset="0"/>
              </a:rPr>
              <a:t>objašnjavanje</a:t>
            </a:r>
          </a:p>
          <a:p>
            <a:pPr algn="just">
              <a:lnSpc>
                <a:spcPct val="150000"/>
              </a:lnSpc>
            </a:pPr>
            <a:r>
              <a:rPr lang="hr-HR" sz="2400" b="1" dirty="0">
                <a:latin typeface="Arial Narrow" pitchFamily="34" charset="0"/>
              </a:rPr>
              <a:t>Nastavna sredstva i </a:t>
            </a:r>
            <a:r>
              <a:rPr lang="hr-HR" sz="2400" b="1" dirty="0" smtClean="0">
                <a:latin typeface="Arial Narrow" pitchFamily="34" charset="0"/>
              </a:rPr>
              <a:t>pomagala: </a:t>
            </a:r>
            <a:r>
              <a:rPr lang="hr-HR" sz="2400" dirty="0" smtClean="0">
                <a:latin typeface="Arial Narrow" pitchFamily="34" charset="0"/>
              </a:rPr>
              <a:t>prijenosno </a:t>
            </a:r>
            <a:r>
              <a:rPr lang="hr-HR" sz="2400" dirty="0">
                <a:latin typeface="Arial Narrow" pitchFamily="34" charset="0"/>
              </a:rPr>
              <a:t>računalo i LCD </a:t>
            </a:r>
            <a:r>
              <a:rPr lang="hr-HR" sz="2400" dirty="0" smtClean="0">
                <a:latin typeface="Arial Narrow" pitchFamily="34" charset="0"/>
              </a:rPr>
              <a:t>projektor,</a:t>
            </a:r>
            <a:br>
              <a:rPr lang="hr-HR" sz="2400" dirty="0" smtClean="0">
                <a:latin typeface="Arial Narrow" pitchFamily="34" charset="0"/>
              </a:rPr>
            </a:br>
            <a:r>
              <a:rPr lang="hr-HR" sz="2400" dirty="0" smtClean="0">
                <a:latin typeface="Arial Narrow" pitchFamily="34" charset="0"/>
              </a:rPr>
              <a:t>prezenter</a:t>
            </a:r>
            <a:r>
              <a:rPr lang="hr-HR" sz="2400" dirty="0">
                <a:latin typeface="Arial Narrow" pitchFamily="34" charset="0"/>
              </a:rPr>
              <a:t>, slikokaz, knjige, kutija sa „smajlićima“, kratka priča „Priča </a:t>
            </a:r>
            <a:r>
              <a:rPr lang="hr-HR" sz="2400" dirty="0" smtClean="0">
                <a:latin typeface="Arial Narrow" pitchFamily="34" charset="0"/>
              </a:rPr>
              <a:t>o</a:t>
            </a:r>
            <a:br>
              <a:rPr lang="hr-HR" sz="2400" dirty="0" smtClean="0">
                <a:latin typeface="Arial Narrow" pitchFamily="34" charset="0"/>
              </a:rPr>
            </a:br>
            <a:r>
              <a:rPr lang="hr-HR" sz="2400" dirty="0" smtClean="0">
                <a:latin typeface="Arial Narrow" pitchFamily="34" charset="0"/>
              </a:rPr>
              <a:t>knjizi</a:t>
            </a:r>
            <a:r>
              <a:rPr lang="hr-HR" sz="2400" dirty="0">
                <a:latin typeface="Arial Narrow" pitchFamily="34" charset="0"/>
              </a:rPr>
              <a:t>“, listić za bilježenje bodova, nastavni listić sa zadatcima </a:t>
            </a:r>
            <a:r>
              <a:rPr lang="hr-HR" sz="2400" dirty="0" smtClean="0">
                <a:latin typeface="Arial Narrow" pitchFamily="34" charset="0"/>
              </a:rPr>
              <a:t>za</a:t>
            </a:r>
            <a:br>
              <a:rPr lang="hr-HR" sz="2400" dirty="0" smtClean="0">
                <a:latin typeface="Arial Narrow" pitchFamily="34" charset="0"/>
              </a:rPr>
            </a:br>
            <a:r>
              <a:rPr lang="hr-HR" sz="2400" dirty="0" smtClean="0">
                <a:latin typeface="Arial Narrow" pitchFamily="34" charset="0"/>
              </a:rPr>
              <a:t>domaću zadaću</a:t>
            </a:r>
          </a:p>
          <a:p>
            <a:pPr algn="just">
              <a:lnSpc>
                <a:spcPct val="150000"/>
              </a:lnSpc>
            </a:pPr>
            <a:endParaRPr lang="hr-HR" sz="2400" dirty="0">
              <a:latin typeface="Arial Narrow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hr-HR" sz="2400" b="1" dirty="0">
                <a:latin typeface="Arial Narrow" pitchFamily="34" charset="0"/>
              </a:rPr>
              <a:t>Korelacija: </a:t>
            </a:r>
            <a:r>
              <a:rPr lang="hr-HR" sz="2400" dirty="0">
                <a:latin typeface="Arial Narrow" pitchFamily="34" charset="0"/>
              </a:rPr>
              <a:t>Knjižnični odgoj i obrazovanje, Hrvatski jezik, Priroda </a:t>
            </a:r>
            <a:r>
              <a:rPr lang="hr-HR" sz="2400" dirty="0" smtClean="0">
                <a:latin typeface="Arial Narrow" pitchFamily="34" charset="0"/>
              </a:rPr>
              <a:t>i</a:t>
            </a:r>
            <a:br>
              <a:rPr lang="hr-HR" sz="2400" dirty="0" smtClean="0">
                <a:latin typeface="Arial Narrow" pitchFamily="34" charset="0"/>
              </a:rPr>
            </a:br>
            <a:r>
              <a:rPr lang="hr-HR" sz="2400" dirty="0" smtClean="0">
                <a:latin typeface="Arial Narrow" pitchFamily="34" charset="0"/>
              </a:rPr>
              <a:t>društvo</a:t>
            </a:r>
            <a:endParaRPr lang="hr-HR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425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3"/>
          <p:cNvSpPr txBox="1"/>
          <p:nvPr/>
        </p:nvSpPr>
        <p:spPr>
          <a:xfrm>
            <a:off x="467544" y="260648"/>
            <a:ext cx="8352928" cy="6001643"/>
          </a:xfrm>
          <a:prstGeom prst="rect">
            <a:avLst/>
          </a:prstGeom>
          <a:solidFill>
            <a:srgbClr val="0070C0">
              <a:alpha val="60000"/>
            </a:srgb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r-HR" sz="2400" b="1" u="sng" dirty="0">
                <a:latin typeface="Arial Narrow" pitchFamily="34" charset="0"/>
              </a:rPr>
              <a:t>Ishodi učenja</a:t>
            </a:r>
            <a:r>
              <a:rPr lang="hr-HR" sz="2400" b="1" u="sng" dirty="0" smtClean="0">
                <a:latin typeface="Arial Narrow" pitchFamily="34" charset="0"/>
              </a:rPr>
              <a:t>:</a:t>
            </a:r>
            <a:endParaRPr lang="hr-HR" sz="2400" u="sng" dirty="0">
              <a:latin typeface="Arial Narrow" pitchFamily="34" charset="0"/>
            </a:endParaRPr>
          </a:p>
          <a:p>
            <a:r>
              <a:rPr lang="hr-HR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</a:rPr>
              <a:t>Kognitivni: učenici će</a:t>
            </a:r>
            <a:endParaRPr lang="hr-HR" sz="2400" dirty="0">
              <a:solidFill>
                <a:schemeClr val="accent2">
                  <a:lumMod val="40000"/>
                  <a:lumOff val="60000"/>
                </a:schemeClr>
              </a:solidFill>
              <a:latin typeface="Arial Narrow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hr-H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</a:rPr>
              <a:t>imenovati i definirati osobe koje su važne za nastanak knjige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hr-H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</a:rPr>
              <a:t>pronaći i pokazati te informacije u knjizi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hr-H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</a:rPr>
              <a:t>objasniti put nastanka knjige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hr-H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</a:rPr>
              <a:t>prepoznati glavne dijelove knjige, razlikovati ih i objasniti njihovu svrhu </a:t>
            </a:r>
          </a:p>
          <a:p>
            <a:r>
              <a:rPr lang="hr-HR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Narrow" pitchFamily="34" charset="0"/>
              </a:rPr>
              <a:t>Afektivni: učenici će</a:t>
            </a:r>
            <a:endParaRPr lang="hr-HR" sz="2400" dirty="0">
              <a:solidFill>
                <a:schemeClr val="accent3">
                  <a:lumMod val="60000"/>
                  <a:lumOff val="40000"/>
                </a:schemeClr>
              </a:solidFill>
              <a:latin typeface="Arial Narrow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hr-HR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Narrow" pitchFamily="34" charset="0"/>
              </a:rPr>
              <a:t>otvoreno iznositi svoje mišljenje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hr-HR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Narrow" pitchFamily="34" charset="0"/>
              </a:rPr>
              <a:t>uvažavati jedan drugoga, prihvaćati tuđe mišljenje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hr-HR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Narrow" pitchFamily="34" charset="0"/>
              </a:rPr>
              <a:t>marljivo rješavati zadatke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hr-HR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Narrow" pitchFamily="34" charset="0"/>
              </a:rPr>
              <a:t>upotrebljavati naučeno znanje</a:t>
            </a:r>
          </a:p>
          <a:p>
            <a:r>
              <a:rPr lang="hr-HR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itchFamily="34" charset="0"/>
              </a:rPr>
              <a:t>Psihomotorički: učenici će</a:t>
            </a:r>
            <a:endParaRPr lang="hr-HR" sz="2400" dirty="0">
              <a:solidFill>
                <a:schemeClr val="accent6">
                  <a:lumMod val="60000"/>
                  <a:lumOff val="40000"/>
                </a:schemeClr>
              </a:solidFill>
              <a:latin typeface="Arial Narrow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hr-HR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itchFamily="34" charset="0"/>
              </a:rPr>
              <a:t>aktivnim slušanjem i </a:t>
            </a:r>
            <a:r>
              <a:rPr lang="hr-HR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itchFamily="34" charset="0"/>
              </a:rPr>
              <a:t>sudjelovanjem na </a:t>
            </a:r>
            <a:r>
              <a:rPr lang="hr-HR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itchFamily="34" charset="0"/>
              </a:rPr>
              <a:t>satu </a:t>
            </a:r>
            <a:r>
              <a:rPr lang="hr-HR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itchFamily="34" charset="0"/>
              </a:rPr>
              <a:t>povezati osobe </a:t>
            </a:r>
            <a:r>
              <a:rPr lang="hr-HR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itchFamily="34" charset="0"/>
              </a:rPr>
              <a:t>koje </a:t>
            </a:r>
            <a:r>
              <a:rPr lang="hr-HR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itchFamily="34" charset="0"/>
              </a:rPr>
              <a:t>su</a:t>
            </a:r>
            <a:br>
              <a:rPr lang="hr-HR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itchFamily="34" charset="0"/>
              </a:rPr>
            </a:br>
            <a:r>
              <a:rPr lang="hr-HR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itchFamily="34" charset="0"/>
              </a:rPr>
              <a:t>važne </a:t>
            </a:r>
            <a:r>
              <a:rPr lang="hr-HR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itchFamily="34" charset="0"/>
              </a:rPr>
              <a:t>za nastanak knjige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hr-HR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itchFamily="34" charset="0"/>
              </a:rPr>
              <a:t>prepoznati različite djelatnosti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itchFamily="34" charset="0"/>
              </a:rPr>
              <a:t>uspješno upravljati vremenom</a:t>
            </a:r>
          </a:p>
        </p:txBody>
      </p:sp>
    </p:spTree>
    <p:extLst>
      <p:ext uri="{BB962C8B-B14F-4D97-AF65-F5344CB8AC3E}">
        <p14:creationId xmlns:p14="http://schemas.microsoft.com/office/powerpoint/2010/main" val="1764703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28596" y="357166"/>
          <a:ext cx="8358246" cy="55765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72164"/>
                <a:gridCol w="2786082"/>
              </a:tblGrid>
              <a:tr h="796023">
                <a:tc gridSpan="2">
                  <a:txBody>
                    <a:bodyPr/>
                    <a:lstStyle/>
                    <a:p>
                      <a:pPr algn="ctr"/>
                      <a:r>
                        <a:rPr lang="hr-HR" sz="3200" b="1" dirty="0" smtClean="0">
                          <a:latin typeface="Arial Narrow" pitchFamily="34" charset="0"/>
                        </a:rPr>
                        <a:t>ARTIKULACIJA SATA</a:t>
                      </a:r>
                      <a:endParaRPr lang="hr-HR" sz="2400" b="1" dirty="0">
                        <a:latin typeface="Arial Narrow" pitchFamily="34" charset="0"/>
                      </a:endParaRPr>
                    </a:p>
                  </a:txBody>
                  <a:tcPr marT="72000" marB="72000" anchor="ctr"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</a:tr>
              <a:tr h="796023">
                <a:tc>
                  <a:txBody>
                    <a:bodyPr/>
                    <a:lstStyle/>
                    <a:p>
                      <a:r>
                        <a:rPr lang="hr-HR" sz="2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1. UVODNI DIO (MOTIVACIJA)</a:t>
                      </a:r>
                      <a:endParaRPr lang="hr-HR" sz="2400" dirty="0">
                        <a:latin typeface="Arial Narrow" pitchFamily="34" charset="0"/>
                      </a:endParaRP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r>
                        <a:rPr lang="hr-HR" sz="2400" dirty="0" smtClean="0">
                          <a:latin typeface="Arial Narrow" pitchFamily="34" charset="0"/>
                        </a:rPr>
                        <a:t>10 min.</a:t>
                      </a:r>
                      <a:endParaRPr lang="hr-HR" sz="2400" dirty="0">
                        <a:latin typeface="Arial Narrow" pitchFamily="34" charset="0"/>
                      </a:endParaRPr>
                    </a:p>
                  </a:txBody>
                  <a:tcPr marT="72000" marB="72000" anchor="ctr"/>
                </a:tc>
              </a:tr>
              <a:tr h="796023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Učenici se grupiraju prema dobivenim bojama i smještaju za stol koji je</a:t>
                      </a:r>
                      <a:br>
                        <a:rPr lang="hr-HR" sz="2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</a:b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označen tom bojom.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Razgovo</a:t>
                      </a:r>
                      <a:r>
                        <a:rPr lang="hr-HR" sz="2400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r o knjižnici: što je knjižnica, što se sve nalazi u knjižnici, koje</a:t>
                      </a:r>
                      <a:br>
                        <a:rPr lang="hr-HR" sz="2400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</a:br>
                      <a:r>
                        <a:rPr lang="hr-HR" sz="2400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sve knjižnice posjećuju, kome je namijenjena školska knjižnica, kakve</a:t>
                      </a:r>
                      <a:br>
                        <a:rPr lang="hr-HR" sz="2400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</a:br>
                      <a:r>
                        <a:rPr lang="hr-HR" sz="2400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knjige vole čitati, po čemu se knjige razlikuju?</a:t>
                      </a:r>
                    </a:p>
                    <a:p>
                      <a:pPr algn="l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AKTIVNOST: Svaka grupa proučava po</a:t>
                      </a:r>
                      <a:br>
                        <a:rPr lang="hr-HR" sz="2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</a:b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                    dvije knjige da nađu različitosti</a:t>
                      </a:r>
                      <a:endParaRPr lang="hr-HR" sz="2400" dirty="0">
                        <a:latin typeface="Arial Narrow" pitchFamily="34" charset="0"/>
                      </a:endParaRPr>
                    </a:p>
                  </a:txBody>
                  <a:tcPr marT="72000" marB="72000" anchor="ctr"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 marT="72000" marB="72000" anchor="ctr"/>
                </a:tc>
              </a:tr>
            </a:tbl>
          </a:graphicData>
        </a:graphic>
      </p:graphicFrame>
      <p:pic>
        <p:nvPicPr>
          <p:cNvPr id="4" name="Picture 3" descr="Bez naslov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4255704"/>
            <a:ext cx="3071802" cy="241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248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28596" y="110949"/>
          <a:ext cx="8286808" cy="61019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43404"/>
                <a:gridCol w="4143404"/>
              </a:tblGrid>
              <a:tr h="714380">
                <a:tc>
                  <a:txBody>
                    <a:bodyPr/>
                    <a:lstStyle/>
                    <a:p>
                      <a:r>
                        <a:rPr lang="hr-HR" sz="2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2. NAJAVA TEME</a:t>
                      </a:r>
                      <a:endParaRPr lang="hr-HR" sz="2400" dirty="0">
                        <a:latin typeface="Arial Narrow" pitchFamily="34" charset="0"/>
                      </a:endParaRP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r>
                        <a:rPr lang="hr-HR" sz="2400" dirty="0" smtClean="0">
                          <a:latin typeface="Arial Narrow" pitchFamily="34" charset="0"/>
                        </a:rPr>
                        <a:t>1 min.</a:t>
                      </a:r>
                      <a:endParaRPr lang="hr-HR" sz="2400" dirty="0">
                        <a:latin typeface="Arial Narrow" pitchFamily="34" charset="0"/>
                      </a:endParaRPr>
                    </a:p>
                  </a:txBody>
                  <a:tcPr marT="72000" marB="72000" anchor="ctr"/>
                </a:tc>
              </a:tr>
              <a:tr h="1303234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hr-HR" sz="2400" dirty="0" smtClean="0">
                          <a:latin typeface="Arial Narrow" pitchFamily="34" charset="0"/>
                        </a:rPr>
                        <a:t>Sat se odvija u dva dijela </a:t>
                      </a:r>
                    </a:p>
                    <a:p>
                      <a:pPr lvl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hr-HR" sz="2400" baseline="0" dirty="0" smtClean="0">
                          <a:latin typeface="Arial Narrow" pitchFamily="34" charset="0"/>
                        </a:rPr>
                        <a:t> I. dio: od kojih se dijelova sastoji knjiga</a:t>
                      </a:r>
                    </a:p>
                    <a:p>
                      <a:pPr lvl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hr-HR" sz="2400" baseline="0" dirty="0" smtClean="0">
                          <a:latin typeface="Arial Narrow" pitchFamily="34" charset="0"/>
                        </a:rPr>
                        <a:t> II. dio: osobe važne za nastanak knjiga</a:t>
                      </a:r>
                      <a:endParaRPr lang="hr-HR" sz="2400" dirty="0">
                        <a:latin typeface="Arial Narrow" pitchFamily="34" charset="0"/>
                      </a:endParaRPr>
                    </a:p>
                  </a:txBody>
                  <a:tcPr marT="72000" marB="72000"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 marT="72000" marB="72000" anchor="ctr"/>
                </a:tc>
              </a:tr>
              <a:tr h="710410"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None/>
                      </a:pPr>
                      <a:r>
                        <a:rPr lang="hr-H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 GLAVNI DIO (OBRADA)</a:t>
                      </a:r>
                      <a:endParaRPr lang="hr-HR" sz="2400" dirty="0">
                        <a:latin typeface="Arial Narrow" pitchFamily="34" charset="0"/>
                      </a:endParaRPr>
                    </a:p>
                  </a:txBody>
                  <a:tcPr marT="72000" marB="7200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None/>
                      </a:pPr>
                      <a:r>
                        <a:rPr lang="hr-HR" sz="2400" dirty="0" smtClean="0">
                          <a:latin typeface="Arial Narrow" pitchFamily="34" charset="0"/>
                        </a:rPr>
                        <a:t>23 min.</a:t>
                      </a:r>
                      <a:endParaRPr lang="hr-HR" sz="2400" dirty="0">
                        <a:latin typeface="Arial Narrow" pitchFamily="34" charset="0"/>
                      </a:endParaRPr>
                    </a:p>
                  </a:txBody>
                  <a:tcPr marT="72000" marB="72000"/>
                </a:tc>
              </a:tr>
              <a:tr h="2571768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Učenici proučavaju knjige i traže koje su sličnosti među njima, odnosno</a:t>
                      </a:r>
                      <a:br>
                        <a:rPr lang="hr-HR" sz="2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</a:b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od kojih se dijelova sastoji svaka knjiga</a:t>
                      </a:r>
                      <a:r>
                        <a:rPr lang="hr-HR" sz="2400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(korice, hrbat, knjižni blok) –</a:t>
                      </a:r>
                      <a:br>
                        <a:rPr lang="hr-HR" sz="2400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</a:br>
                      <a:r>
                        <a:rPr lang="hr-HR" sz="2400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objašnjavanje istih i povezivanje s recikliranjem papira.</a:t>
                      </a:r>
                    </a:p>
                    <a:p>
                      <a:pPr marL="0" marR="0" lvl="0" indent="0" algn="just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hr-HR" sz="2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Prelazak na II.</a:t>
                      </a:r>
                      <a:r>
                        <a:rPr lang="hr-HR" sz="2400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dio: osobe važne za nastanak knjige </a:t>
                      </a:r>
                      <a:endParaRPr lang="hr-HR" sz="24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None/>
                      </a:pPr>
                      <a:endParaRPr lang="hr-HR" sz="2400" dirty="0">
                        <a:latin typeface="Arial Narrow" pitchFamily="34" charset="0"/>
                      </a:endParaRPr>
                    </a:p>
                  </a:txBody>
                  <a:tcPr marT="72000" marB="7200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92280" y="4630052"/>
            <a:ext cx="1955626" cy="208849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760666"/>
              </p:ext>
            </p:extLst>
          </p:nvPr>
        </p:nvGraphicFramePr>
        <p:xfrm>
          <a:off x="428596" y="357166"/>
          <a:ext cx="8429684" cy="59293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29684"/>
              </a:tblGrid>
              <a:tr h="407196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>
                          <a:latin typeface="Arial Narrow" pitchFamily="34" charset="0"/>
                        </a:rPr>
                        <a:t>AKTIVNOST: čitanje kratke priče “Priča o knjizi” - </a:t>
                      </a:r>
                      <a:r>
                        <a:rPr lang="hr-HR" sz="2400" i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govori o dječaku</a:t>
                      </a:r>
                      <a:br>
                        <a:rPr lang="hr-HR" sz="2400" i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</a:br>
                      <a:r>
                        <a:rPr lang="hr-HR" sz="2400" i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imenom Tomica koji je napisao knjigu i želi je učiniti dostupnom svim</a:t>
                      </a:r>
                      <a:br>
                        <a:rPr lang="hr-HR" sz="2400" i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</a:br>
                      <a:r>
                        <a:rPr lang="hr-HR" sz="2400" i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svojim prijateljima. Kroz priču saznajemo kako se Tomica obraća školskoj knjižničarki za pomoć. Ona mu govori kako svoje priče mora poslati u</a:t>
                      </a:r>
                      <a:br>
                        <a:rPr lang="hr-HR" sz="2400" i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</a:br>
                      <a:r>
                        <a:rPr lang="hr-HR" sz="2400" i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nakladničku (izdavačku) kuću gdje glavni urednik određuje hoće li se</a:t>
                      </a:r>
                      <a:br>
                        <a:rPr lang="hr-HR" sz="2400" i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</a:br>
                      <a:r>
                        <a:rPr lang="hr-HR" sz="2400" i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njegova knjiga tiskati. Zatim se spominje niz osoba koje su još zadužene</a:t>
                      </a:r>
                      <a:br>
                        <a:rPr lang="hr-HR" sz="2400" i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</a:br>
                      <a:r>
                        <a:rPr lang="hr-HR" sz="2400" i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za nastanak knjige i objašnjava se njihova zadaća.</a:t>
                      </a:r>
                      <a:r>
                        <a:rPr lang="hr-HR" sz="2400" i="1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2400" i="0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- pitanja za učenike</a:t>
                      </a:r>
                      <a:r>
                        <a:rPr lang="hr-HR" sz="2400" dirty="0" smtClean="0">
                          <a:latin typeface="Arial Narrow" pitchFamily="34" charset="0"/>
                        </a:rPr>
                        <a:t> </a:t>
                      </a:r>
                      <a:endParaRPr lang="hr-HR" sz="2400" dirty="0">
                        <a:latin typeface="Arial Narrow" pitchFamily="34" charset="0"/>
                      </a:endParaRPr>
                    </a:p>
                  </a:txBody>
                  <a:tcPr marT="72000" marB="72000"/>
                </a:tc>
              </a:tr>
              <a:tr h="185738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hr-HR" sz="2400" dirty="0" smtClean="0">
                          <a:latin typeface="Arial Narrow" pitchFamily="34" charset="0"/>
                        </a:rPr>
                        <a:t>Kroz razgovor i demonstraciju učenici</a:t>
                      </a:r>
                      <a:r>
                        <a:rPr lang="hr-HR" sz="2400" baseline="0" dirty="0" smtClean="0">
                          <a:latin typeface="Arial Narrow" pitchFamily="34" charset="0"/>
                        </a:rPr>
                        <a:t> na primjeru knjiga pronalaze</a:t>
                      </a:r>
                      <a:br>
                        <a:rPr lang="hr-HR" sz="2400" baseline="0" dirty="0" smtClean="0">
                          <a:latin typeface="Arial Narrow" pitchFamily="34" charset="0"/>
                        </a:rPr>
                      </a:br>
                      <a:r>
                        <a:rPr lang="hr-HR" sz="2400" baseline="0" dirty="0" smtClean="0">
                          <a:latin typeface="Arial Narrow" pitchFamily="34" charset="0"/>
                        </a:rPr>
                        <a:t>informacije o autoru, ilustratoru, prevoditelju, nakladniku te</a:t>
                      </a:r>
                      <a:br>
                        <a:rPr lang="hr-HR" sz="2400" baseline="0" dirty="0" smtClean="0">
                          <a:latin typeface="Arial Narrow" pitchFamily="34" charset="0"/>
                        </a:rPr>
                      </a:br>
                      <a:r>
                        <a:rPr lang="hr-HR" sz="2400" baseline="0" dirty="0" smtClean="0">
                          <a:latin typeface="Arial Narrow" pitchFamily="34" charset="0"/>
                        </a:rPr>
                        <a:t>podacima o </a:t>
                      </a:r>
                      <a:r>
                        <a:rPr lang="hr-HR" sz="2400" baseline="0" dirty="0" smtClean="0">
                          <a:latin typeface="Arial Narrow" pitchFamily="34" charset="0"/>
                        </a:rPr>
                        <a:t>izdavanju u knjizi.</a:t>
                      </a:r>
                      <a:endParaRPr lang="hr-HR" sz="2400" dirty="0">
                        <a:latin typeface="Arial Narrow" pitchFamily="34" charset="0"/>
                      </a:endParaRPr>
                    </a:p>
                  </a:txBody>
                  <a:tcPr marT="72000" marB="72000"/>
                </a:tc>
              </a:tr>
            </a:tbl>
          </a:graphicData>
        </a:graphic>
      </p:graphicFrame>
      <p:pic>
        <p:nvPicPr>
          <p:cNvPr id="3" name="Picture 2" descr="book_PNG212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909446">
            <a:off x="6504913" y="5070705"/>
            <a:ext cx="2428860" cy="154961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084974"/>
              </p:ext>
            </p:extLst>
          </p:nvPr>
        </p:nvGraphicFramePr>
        <p:xfrm>
          <a:off x="142844" y="357166"/>
          <a:ext cx="8786842" cy="40719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93421"/>
                <a:gridCol w="4393421"/>
              </a:tblGrid>
              <a:tr h="639880">
                <a:tc>
                  <a:txBody>
                    <a:bodyPr/>
                    <a:lstStyle/>
                    <a:p>
                      <a:r>
                        <a:rPr lang="hr-HR" sz="2400" b="1" dirty="0" smtClean="0">
                          <a:latin typeface="Arial Narrow" pitchFamily="34" charset="0"/>
                        </a:rPr>
                        <a:t>4. </a:t>
                      </a:r>
                      <a:r>
                        <a:rPr lang="hr-HR" sz="2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ZAVRŠNI DIO (SINTEZA)</a:t>
                      </a:r>
                      <a:endParaRPr lang="hr-HR" sz="2400" b="1" dirty="0">
                        <a:latin typeface="Arial Narrow" pitchFamily="34" charset="0"/>
                      </a:endParaRP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r>
                        <a:rPr lang="hr-HR" sz="2400" dirty="0" smtClean="0">
                          <a:latin typeface="Arial Narrow" pitchFamily="34" charset="0"/>
                        </a:rPr>
                        <a:t>10 min.</a:t>
                      </a:r>
                      <a:endParaRPr lang="hr-HR" sz="2400" dirty="0">
                        <a:latin typeface="Arial Narrow" pitchFamily="34" charset="0"/>
                      </a:endParaRPr>
                    </a:p>
                  </a:txBody>
                  <a:tcPr marT="72000" marB="72000" anchor="ctr"/>
                </a:tc>
              </a:tr>
              <a:tr h="1396103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i="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Kviz – sastoji se od pitanja vezanih uz dijelove knjige, imenovanje </a:t>
                      </a:r>
                      <a:r>
                        <a:rPr lang="hr-HR" sz="2400" i="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osoba</a:t>
                      </a:r>
                      <a:br>
                        <a:rPr lang="hr-HR" sz="2400" i="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</a:br>
                      <a:r>
                        <a:rPr lang="hr-HR" sz="2400" i="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važnih </a:t>
                      </a:r>
                      <a:r>
                        <a:rPr lang="hr-HR" sz="2400" i="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za nastanak knjige i pronalaženje podataka u knjizi.</a:t>
                      </a:r>
                    </a:p>
                    <a:p>
                      <a:endParaRPr lang="hr-HR" dirty="0"/>
                    </a:p>
                  </a:txBody>
                  <a:tcPr marT="72000" marB="72000"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 marT="72000" marB="72000" anchor="ctr"/>
                </a:tc>
              </a:tr>
              <a:tr h="639880">
                <a:tc>
                  <a:txBody>
                    <a:bodyPr/>
                    <a:lstStyle/>
                    <a:p>
                      <a:r>
                        <a:rPr lang="hr-HR" sz="2400" b="1" dirty="0" smtClean="0">
                          <a:latin typeface="Arial Narrow" pitchFamily="34" charset="0"/>
                        </a:rPr>
                        <a:t>5. ZADAVANJE DOMAĆE ZADAĆE</a:t>
                      </a:r>
                      <a:endParaRPr lang="hr-HR" sz="2400" b="1" dirty="0">
                        <a:latin typeface="Arial Narrow" pitchFamily="34" charset="0"/>
                      </a:endParaRP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r>
                        <a:rPr lang="hr-HR" sz="2400" dirty="0" smtClean="0">
                          <a:latin typeface="Arial Narrow" pitchFamily="34" charset="0"/>
                        </a:rPr>
                        <a:t>1 min.</a:t>
                      </a:r>
                      <a:endParaRPr lang="hr-HR" sz="2400" dirty="0">
                        <a:latin typeface="Arial Narrow" pitchFamily="34" charset="0"/>
                      </a:endParaRPr>
                    </a:p>
                  </a:txBody>
                  <a:tcPr marT="72000" marB="72000" anchor="ctr"/>
                </a:tc>
              </a:tr>
              <a:tr h="1396103">
                <a:tc gridSpan="2">
                  <a:txBody>
                    <a:bodyPr/>
                    <a:lstStyle/>
                    <a:p>
                      <a:r>
                        <a:rPr lang="hr-HR" sz="2400" i="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Opcija:</a:t>
                      </a:r>
                    </a:p>
                    <a:p>
                      <a:pPr marL="457200" indent="-457200">
                        <a:buAutoNum type="alphaLcParenR"/>
                      </a:pPr>
                      <a:r>
                        <a:rPr lang="hr-HR" sz="2400" i="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Nastavni listići</a:t>
                      </a:r>
                    </a:p>
                    <a:p>
                      <a:pPr marL="457200" indent="-457200">
                        <a:buAutoNum type="alphaLcParenR"/>
                      </a:pPr>
                      <a:r>
                        <a:rPr lang="hr-HR" sz="2400" i="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Završetak priče </a:t>
                      </a:r>
                      <a:endParaRPr lang="hr-HR" sz="2400" i="0" dirty="0">
                        <a:latin typeface="Arial Narrow" pitchFamily="34" charset="0"/>
                      </a:endParaRPr>
                    </a:p>
                  </a:txBody>
                  <a:tcPr marT="72000" marB="7200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86" y="404664"/>
            <a:ext cx="9237972" cy="604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612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310</Words>
  <Application>Microsoft Office PowerPoint</Application>
  <PresentationFormat>On-screen Show (4:3)</PresentationFormat>
  <Paragraphs>56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Gray-leaf-PowerPoint-Templates-Design-pptx</dc:title>
  <dc:creator>ALLPPT.COM</dc:creator>
  <cp:lastModifiedBy>Ana</cp:lastModifiedBy>
  <cp:revision>57</cp:revision>
  <dcterms:created xsi:type="dcterms:W3CDTF">2012-06-16T23:27:00Z</dcterms:created>
  <dcterms:modified xsi:type="dcterms:W3CDTF">2015-11-02T06:01:55Z</dcterms:modified>
</cp:coreProperties>
</file>