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58" r:id="rId7"/>
    <p:sldId id="259" r:id="rId8"/>
    <p:sldId id="261" r:id="rId9"/>
    <p:sldId id="260" r:id="rId10"/>
    <p:sldId id="262" r:id="rId11"/>
    <p:sldId id="277" r:id="rId12"/>
    <p:sldId id="309" r:id="rId13"/>
    <p:sldId id="284" r:id="rId14"/>
    <p:sldId id="285" r:id="rId15"/>
    <p:sldId id="263" r:id="rId16"/>
    <p:sldId id="264" r:id="rId17"/>
    <p:sldId id="279" r:id="rId18"/>
    <p:sldId id="287" r:id="rId19"/>
    <p:sldId id="286" r:id="rId20"/>
    <p:sldId id="291" r:id="rId21"/>
    <p:sldId id="288" r:id="rId22"/>
    <p:sldId id="289" r:id="rId23"/>
    <p:sldId id="290" r:id="rId24"/>
    <p:sldId id="278" r:id="rId25"/>
    <p:sldId id="298" r:id="rId26"/>
    <p:sldId id="299" r:id="rId27"/>
    <p:sldId id="300" r:id="rId28"/>
    <p:sldId id="301" r:id="rId29"/>
    <p:sldId id="302" r:id="rId30"/>
    <p:sldId id="303" r:id="rId31"/>
    <p:sldId id="305" r:id="rId32"/>
    <p:sldId id="306" r:id="rId33"/>
    <p:sldId id="307" r:id="rId34"/>
    <p:sldId id="308" r:id="rId35"/>
    <p:sldId id="269" r:id="rId36"/>
    <p:sldId id="281" r:id="rId37"/>
    <p:sldId id="292" r:id="rId38"/>
    <p:sldId id="293" r:id="rId39"/>
    <p:sldId id="294" r:id="rId40"/>
    <p:sldId id="282" r:id="rId41"/>
    <p:sldId id="283" r:id="rId42"/>
    <p:sldId id="296" r:id="rId43"/>
    <p:sldId id="297" r:id="rId44"/>
    <p:sldId id="270" r:id="rId45"/>
    <p:sldId id="271" r:id="rId46"/>
    <p:sldId id="272" r:id="rId47"/>
    <p:sldId id="275" r:id="rId48"/>
    <p:sldId id="273" r:id="rId49"/>
    <p:sldId id="274" r:id="rId50"/>
    <p:sldId id="280" r:id="rId51"/>
    <p:sldId id="295" r:id="rId5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72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2BC7-6474-4CBB-8E13-A88517B002C6}" type="datetimeFigureOut">
              <a:rPr lang="hr-HR" smtClean="0"/>
              <a:pPr/>
              <a:t>2.11.2015.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C43A-468A-4FA8-B318-1FD01FB192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2BC7-6474-4CBB-8E13-A88517B002C6}" type="datetimeFigureOut">
              <a:rPr lang="hr-HR" smtClean="0"/>
              <a:pPr/>
              <a:t>2.11.2015.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C43A-468A-4FA8-B318-1FD01FB192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2BC7-6474-4CBB-8E13-A88517B002C6}" type="datetimeFigureOut">
              <a:rPr lang="hr-HR" smtClean="0"/>
              <a:pPr/>
              <a:t>2.11.2015.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C43A-468A-4FA8-B318-1FD01FB192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2BC7-6474-4CBB-8E13-A88517B002C6}" type="datetimeFigureOut">
              <a:rPr lang="hr-HR" smtClean="0"/>
              <a:pPr/>
              <a:t>2.11.2015.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C43A-468A-4FA8-B318-1FD01FB192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2BC7-6474-4CBB-8E13-A88517B002C6}" type="datetimeFigureOut">
              <a:rPr lang="hr-HR" smtClean="0"/>
              <a:pPr/>
              <a:t>2.11.2015.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C43A-468A-4FA8-B318-1FD01FB192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2BC7-6474-4CBB-8E13-A88517B002C6}" type="datetimeFigureOut">
              <a:rPr lang="hr-HR" smtClean="0"/>
              <a:pPr/>
              <a:t>2.11.2015.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C43A-468A-4FA8-B318-1FD01FB192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2BC7-6474-4CBB-8E13-A88517B002C6}" type="datetimeFigureOut">
              <a:rPr lang="hr-HR" smtClean="0"/>
              <a:pPr/>
              <a:t>2.11.2015.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C43A-468A-4FA8-B318-1FD01FB192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2BC7-6474-4CBB-8E13-A88517B002C6}" type="datetimeFigureOut">
              <a:rPr lang="hr-HR" smtClean="0"/>
              <a:pPr/>
              <a:t>2.11.2015.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C43A-468A-4FA8-B318-1FD01FB192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2BC7-6474-4CBB-8E13-A88517B002C6}" type="datetimeFigureOut">
              <a:rPr lang="hr-HR" smtClean="0"/>
              <a:pPr/>
              <a:t>2.11.2015.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C43A-468A-4FA8-B318-1FD01FB192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2BC7-6474-4CBB-8E13-A88517B002C6}" type="datetimeFigureOut">
              <a:rPr lang="hr-HR" smtClean="0"/>
              <a:pPr/>
              <a:t>2.11.2015.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C43A-468A-4FA8-B318-1FD01FB192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2BC7-6474-4CBB-8E13-A88517B002C6}" type="datetimeFigureOut">
              <a:rPr lang="hr-HR" smtClean="0"/>
              <a:pPr/>
              <a:t>2.11.2015.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C43A-468A-4FA8-B318-1FD01FB192D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62BC7-6474-4CBB-8E13-A88517B002C6}" type="datetimeFigureOut">
              <a:rPr lang="hr-HR" smtClean="0"/>
              <a:pPr/>
              <a:t>2.11.2015.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5C43A-468A-4FA8-B318-1FD01FB192DF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7544" y="2636912"/>
            <a:ext cx="7772400" cy="1470025"/>
          </a:xfrm>
        </p:spPr>
        <p:txBody>
          <a:bodyPr>
            <a:noAutofit/>
          </a:bodyPr>
          <a:lstStyle/>
          <a:p>
            <a:r>
              <a:rPr lang="hr-HR" sz="4600" b="1" dirty="0" smtClean="0"/>
              <a:t>Obilježavanje 102. godišnjice rođenja Grgura Karlovčana</a:t>
            </a:r>
            <a:endParaRPr lang="hr-HR" sz="46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275856" y="4869160"/>
            <a:ext cx="5320680" cy="1656184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r>
              <a:rPr lang="hr-HR" sz="6400" b="1" dirty="0" smtClean="0">
                <a:solidFill>
                  <a:schemeClr val="tx1"/>
                </a:solidFill>
              </a:rPr>
              <a:t>Stručni skup ŽSV školskih knjižničara</a:t>
            </a:r>
          </a:p>
          <a:p>
            <a:r>
              <a:rPr lang="hr-HR" sz="6400" b="1" dirty="0" smtClean="0">
                <a:solidFill>
                  <a:schemeClr val="tx1"/>
                </a:solidFill>
              </a:rPr>
              <a:t>Koprivničko-križevačke županije</a:t>
            </a:r>
          </a:p>
          <a:p>
            <a:r>
              <a:rPr lang="hr-HR" sz="64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hr-HR" sz="6400" b="1" dirty="0" smtClean="0">
                <a:solidFill>
                  <a:schemeClr val="tx1"/>
                </a:solidFill>
              </a:rPr>
              <a:t>Đurđevac, 02. studenoga  2015.</a:t>
            </a:r>
          </a:p>
          <a:p>
            <a:endParaRPr lang="hr-HR" sz="6400" b="1" i="1" dirty="0" smtClean="0">
              <a:solidFill>
                <a:schemeClr val="tx1"/>
              </a:solidFill>
            </a:endParaRPr>
          </a:p>
          <a:p>
            <a:pPr algn="r"/>
            <a:r>
              <a:rPr lang="hr-HR" sz="6400" b="1" dirty="0" smtClean="0">
                <a:solidFill>
                  <a:schemeClr val="tx1"/>
                </a:solidFill>
              </a:rPr>
              <a:t>Nataša </a:t>
            </a:r>
            <a:r>
              <a:rPr lang="hr-HR" sz="6400" b="1" dirty="0" err="1" smtClean="0">
                <a:solidFill>
                  <a:schemeClr val="tx1"/>
                </a:solidFill>
              </a:rPr>
              <a:t>Švaco</a:t>
            </a:r>
            <a:r>
              <a:rPr lang="hr-HR" sz="6400" b="1" dirty="0" smtClean="0">
                <a:solidFill>
                  <a:schemeClr val="tx1"/>
                </a:solidFill>
              </a:rPr>
              <a:t>, </a:t>
            </a:r>
            <a:r>
              <a:rPr lang="hr-HR" sz="6400" b="1" dirty="0" err="1" smtClean="0">
                <a:solidFill>
                  <a:schemeClr val="tx1"/>
                </a:solidFill>
              </a:rPr>
              <a:t>dipl</a:t>
            </a:r>
            <a:r>
              <a:rPr lang="hr-HR" sz="6400" b="1" dirty="0" smtClean="0">
                <a:solidFill>
                  <a:schemeClr val="tx1"/>
                </a:solidFill>
              </a:rPr>
              <a:t>. knjižničarka</a:t>
            </a:r>
          </a:p>
          <a:p>
            <a:pPr algn="r"/>
            <a:r>
              <a:rPr lang="hr-HR" sz="6400" b="1" dirty="0" smtClean="0">
                <a:solidFill>
                  <a:schemeClr val="tx1"/>
                </a:solidFill>
              </a:rPr>
              <a:t>OŠ Grgura Karlovčana Đurđevac</a:t>
            </a:r>
            <a:endParaRPr lang="en-GB" sz="6400" b="1" dirty="0" smtClean="0">
              <a:solidFill>
                <a:schemeClr val="tx1"/>
              </a:solidFill>
            </a:endParaRPr>
          </a:p>
          <a:p>
            <a:endParaRPr lang="hr-HR" dirty="0"/>
          </a:p>
        </p:txBody>
      </p:sp>
      <p:pic>
        <p:nvPicPr>
          <p:cNvPr id="4" name="Picture 2" descr="http://t0.gstatic.com/images?q=tbn:ANd9GcRDxR08qo6PTUgoPw7s1-DTgeDkr2R8kvnG47dLI-PAInBqoArs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8780" y="404665"/>
            <a:ext cx="156576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MOTIVACIJA UČENIKA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137323"/>
          </a:xfrm>
        </p:spPr>
        <p:txBody>
          <a:bodyPr>
            <a:normAutofit fontScale="92500" lnSpcReduction="10000"/>
          </a:bodyPr>
          <a:lstStyle/>
          <a:p>
            <a:r>
              <a:rPr lang="hr-HR" dirty="0" smtClean="0"/>
              <a:t>prezentacija </a:t>
            </a:r>
            <a:r>
              <a:rPr lang="hr-HR" i="1" dirty="0" smtClean="0"/>
              <a:t>Slijedeći Sunce nad ravnicom</a:t>
            </a:r>
            <a:r>
              <a:rPr lang="hr-HR" dirty="0" smtClean="0"/>
              <a:t> (autori učitelj Zoran Vidaković i književnica Božica Jelušić):</a:t>
            </a:r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dirty="0" smtClean="0"/>
              <a:t>na satovima likovne kulture </a:t>
            </a:r>
            <a:endParaRPr lang="hr-HR" dirty="0"/>
          </a:p>
          <a:p>
            <a:pPr algn="ctr">
              <a:buNone/>
            </a:pPr>
            <a:r>
              <a:rPr lang="hr-HR" dirty="0" smtClean="0"/>
              <a:t>u knjižnici</a:t>
            </a:r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dirty="0" smtClean="0"/>
              <a:t>– priprema za pisanje vlastitih stihova </a:t>
            </a:r>
          </a:p>
          <a:p>
            <a:pPr algn="ctr">
              <a:buNone/>
            </a:pPr>
            <a:r>
              <a:rPr lang="hr-HR" dirty="0" smtClean="0"/>
              <a:t>o Grguru i Podravini</a:t>
            </a:r>
            <a:endParaRPr lang="hr-HR" i="1" dirty="0" smtClean="0"/>
          </a:p>
          <a:p>
            <a:endParaRPr lang="hr-H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MOTIVACIJA UČENIKA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r>
              <a:rPr lang="hr-HR" dirty="0" smtClean="0"/>
              <a:t>prezentacijom </a:t>
            </a:r>
            <a:r>
              <a:rPr lang="hr-HR" i="1" dirty="0" smtClean="0"/>
              <a:t>Slijedeći Sunce nad ravnicom</a:t>
            </a:r>
            <a:r>
              <a:rPr lang="hr-HR" dirty="0" smtClean="0"/>
              <a:t> </a:t>
            </a:r>
          </a:p>
          <a:p>
            <a:pPr>
              <a:buNone/>
            </a:pPr>
            <a:r>
              <a:rPr lang="hr-HR" dirty="0" smtClean="0"/>
              <a:t>	učenici su potaknuti i na likovno </a:t>
            </a:r>
            <a:r>
              <a:rPr lang="hr-HR" dirty="0"/>
              <a:t>izražavanje </a:t>
            </a:r>
            <a:endParaRPr lang="hr-HR" dirty="0" smtClean="0"/>
          </a:p>
          <a:p>
            <a:pPr>
              <a:buNone/>
            </a:pPr>
            <a:r>
              <a:rPr lang="hr-HR" dirty="0"/>
              <a:t> </a:t>
            </a:r>
            <a:r>
              <a:rPr lang="hr-HR" dirty="0" smtClean="0"/>
              <a:t>   na zadanu temu:</a:t>
            </a:r>
          </a:p>
          <a:p>
            <a:pPr>
              <a:buNone/>
            </a:pPr>
            <a:endParaRPr lang="hr-HR" dirty="0" smtClean="0"/>
          </a:p>
          <a:p>
            <a:pPr algn="ctr">
              <a:buNone/>
            </a:pPr>
            <a:r>
              <a:rPr lang="hr-HR" b="1" dirty="0" smtClean="0"/>
              <a:t> </a:t>
            </a:r>
            <a:r>
              <a:rPr lang="hr-HR" b="1" i="1" dirty="0"/>
              <a:t>S Grgurom u podravskoj </a:t>
            </a:r>
            <a:r>
              <a:rPr lang="hr-HR" b="1" i="1" dirty="0" smtClean="0"/>
              <a:t>ravnici</a:t>
            </a:r>
            <a:endParaRPr lang="hr-HR" b="1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kin\Documents\Nat\Dokumenti svi\Grupe\AAANatasha\Dropbox\NATAŠA (1)-Zoran\Grgur Karlovčan-2015\2015-03-26 21.04.1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995732" cy="5996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NATJEČAJ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na </a:t>
            </a:r>
            <a:r>
              <a:rPr lang="hr-HR" dirty="0"/>
              <a:t>Natječaj se prijavilo više od tristo učenika od 5. do 8. </a:t>
            </a:r>
            <a:r>
              <a:rPr lang="hr-HR" dirty="0" smtClean="0"/>
              <a:t>razreda</a:t>
            </a:r>
          </a:p>
          <a:p>
            <a:r>
              <a:rPr lang="hr-HR" dirty="0"/>
              <a:t>pisali </a:t>
            </a:r>
            <a:r>
              <a:rPr lang="hr-HR" dirty="0" smtClean="0"/>
              <a:t>su u </a:t>
            </a:r>
            <a:r>
              <a:rPr lang="hr-HR" dirty="0"/>
              <a:t>formi pjesme ili pjesme u </a:t>
            </a:r>
            <a:r>
              <a:rPr lang="hr-HR" dirty="0" smtClean="0"/>
              <a:t>prozi na kajkavskom i štokavskom narječju</a:t>
            </a:r>
          </a:p>
          <a:p>
            <a:r>
              <a:rPr lang="hr-HR" dirty="0" smtClean="0"/>
              <a:t>najboljih </a:t>
            </a:r>
            <a:r>
              <a:rPr lang="hr-HR" dirty="0"/>
              <a:t>šesnaest učenika </a:t>
            </a:r>
            <a:r>
              <a:rPr lang="hr-HR" dirty="0" err="1"/>
              <a:t>krasnoslovilo</a:t>
            </a:r>
            <a:r>
              <a:rPr lang="hr-HR" dirty="0"/>
              <a:t> je svoje </a:t>
            </a:r>
            <a:r>
              <a:rPr lang="hr-HR" dirty="0" smtClean="0"/>
              <a:t>pjesme na priredbi</a:t>
            </a:r>
          </a:p>
          <a:p>
            <a:r>
              <a:rPr lang="hr-HR" dirty="0" smtClean="0"/>
              <a:t>pripremili su ih učitelji </a:t>
            </a:r>
            <a:r>
              <a:rPr lang="hr-HR" dirty="0"/>
              <a:t>hrvatskog </a:t>
            </a:r>
            <a:r>
              <a:rPr lang="hr-HR" dirty="0" smtClean="0"/>
              <a:t>jezika: </a:t>
            </a:r>
            <a:r>
              <a:rPr lang="hr-HR" dirty="0"/>
              <a:t>Antonela </a:t>
            </a:r>
            <a:r>
              <a:rPr lang="hr-HR" dirty="0" err="1"/>
              <a:t>Carek</a:t>
            </a:r>
            <a:r>
              <a:rPr lang="hr-HR" dirty="0"/>
              <a:t>, Ivana </a:t>
            </a:r>
            <a:r>
              <a:rPr lang="hr-HR" dirty="0" err="1" smtClean="0"/>
              <a:t>Baranašić</a:t>
            </a:r>
            <a:r>
              <a:rPr lang="hr-HR" dirty="0" smtClean="0"/>
              <a:t>, </a:t>
            </a:r>
            <a:r>
              <a:rPr lang="hr-HR" dirty="0"/>
              <a:t>Ivana </a:t>
            </a:r>
            <a:r>
              <a:rPr lang="hr-HR" dirty="0" err="1"/>
              <a:t>Jakopčević</a:t>
            </a:r>
            <a:r>
              <a:rPr lang="hr-HR" dirty="0"/>
              <a:t>, Vjekoslav </a:t>
            </a:r>
            <a:r>
              <a:rPr lang="hr-HR" dirty="0" err="1"/>
              <a:t>Čordašev</a:t>
            </a:r>
            <a:r>
              <a:rPr lang="hr-HR" dirty="0"/>
              <a:t> i Josip </a:t>
            </a:r>
            <a:r>
              <a:rPr lang="hr-HR" dirty="0" err="1" smtClean="0"/>
              <a:t>Kosnica</a:t>
            </a:r>
            <a:endParaRPr lang="hr-H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IZBOR NAJBOLJIH PJESAMA 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stručno </a:t>
            </a:r>
            <a:r>
              <a:rPr lang="hr-HR" dirty="0"/>
              <a:t>povjerenstvo u sastavu Božice Jelušić</a:t>
            </a:r>
            <a:r>
              <a:rPr lang="hr-HR" dirty="0" smtClean="0"/>
              <a:t>,</a:t>
            </a:r>
          </a:p>
          <a:p>
            <a:pPr>
              <a:buNone/>
            </a:pPr>
            <a:r>
              <a:rPr lang="hr-HR" dirty="0"/>
              <a:t>	</a:t>
            </a:r>
            <a:r>
              <a:rPr lang="hr-HR" dirty="0" smtClean="0"/>
              <a:t> </a:t>
            </a:r>
            <a:r>
              <a:rPr lang="hr-HR" dirty="0"/>
              <a:t>Zdravka </a:t>
            </a:r>
            <a:r>
              <a:rPr lang="hr-HR" dirty="0" err="1"/>
              <a:t>Seleša</a:t>
            </a:r>
            <a:r>
              <a:rPr lang="hr-HR" dirty="0"/>
              <a:t> i Jelene </a:t>
            </a:r>
            <a:r>
              <a:rPr lang="hr-HR" dirty="0" err="1"/>
              <a:t>Osvaldić</a:t>
            </a:r>
            <a:r>
              <a:rPr lang="hr-HR" dirty="0"/>
              <a:t> </a:t>
            </a:r>
            <a:endParaRPr lang="hr-HR" dirty="0" smtClean="0"/>
          </a:p>
          <a:p>
            <a:pPr>
              <a:buNone/>
            </a:pPr>
            <a:r>
              <a:rPr lang="hr-HR" dirty="0"/>
              <a:t>	</a:t>
            </a:r>
            <a:r>
              <a:rPr lang="hr-HR" dirty="0" smtClean="0"/>
              <a:t>dva tjedna prije održavanja programa izabrali</a:t>
            </a:r>
          </a:p>
          <a:p>
            <a:pPr>
              <a:buNone/>
            </a:pPr>
            <a:r>
              <a:rPr lang="hr-HR" dirty="0"/>
              <a:t>	</a:t>
            </a:r>
            <a:r>
              <a:rPr lang="hr-HR" dirty="0" smtClean="0"/>
              <a:t> su </a:t>
            </a:r>
            <a:r>
              <a:rPr lang="hr-HR" dirty="0"/>
              <a:t>najbolje </a:t>
            </a:r>
            <a:r>
              <a:rPr lang="hr-HR" dirty="0" smtClean="0"/>
              <a:t>napisane tri pjesme</a:t>
            </a:r>
          </a:p>
          <a:p>
            <a:pPr>
              <a:buNone/>
            </a:pPr>
            <a:endParaRPr lang="hr-HR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/>
          <a:lstStyle/>
          <a:p>
            <a:r>
              <a:rPr lang="hr-HR" dirty="0"/>
              <a:t>u</a:t>
            </a:r>
            <a:r>
              <a:rPr lang="hr-HR" dirty="0" smtClean="0"/>
              <a:t>čiteljica informatike s učenicima je osmislila izgled pozivnice za događanje u knjižnici:</a:t>
            </a:r>
          </a:p>
          <a:p>
            <a:endParaRPr lang="hr-HR" dirty="0"/>
          </a:p>
        </p:txBody>
      </p:sp>
      <p:pic>
        <p:nvPicPr>
          <p:cNvPr id="4" name="Slika 3" descr="pozivnica_grgur-2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556792"/>
            <a:ext cx="6948264" cy="492501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NAJAVA DOGAĐAJA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priredba otvorenog tipa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objava priredbe: </a:t>
            </a:r>
          </a:p>
          <a:p>
            <a:pPr>
              <a:buNone/>
            </a:pPr>
            <a:endParaRPr lang="hr-HR" sz="2200" dirty="0" smtClean="0"/>
          </a:p>
          <a:p>
            <a:pPr algn="ctr">
              <a:buNone/>
            </a:pPr>
            <a:r>
              <a:rPr lang="hr-HR" dirty="0" smtClean="0"/>
              <a:t>u Podravskom listu</a:t>
            </a:r>
          </a:p>
          <a:p>
            <a:pPr algn="ctr">
              <a:buNone/>
            </a:pPr>
            <a:r>
              <a:rPr lang="hr-HR" dirty="0" smtClean="0"/>
              <a:t>na web stranicama školske knjižnice</a:t>
            </a:r>
          </a:p>
          <a:p>
            <a:pPr algn="ctr">
              <a:buNone/>
            </a:pPr>
            <a:r>
              <a:rPr lang="hr-HR" dirty="0" smtClean="0"/>
              <a:t>na Podravskom radiju</a:t>
            </a:r>
          </a:p>
          <a:p>
            <a:pPr algn="ctr">
              <a:buNone/>
            </a:pPr>
            <a:r>
              <a:rPr lang="hr-HR" dirty="0" smtClean="0"/>
              <a:t>osobne pozivnice uvaženim gostima</a:t>
            </a: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RADIOEMISIJA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hr-HR" dirty="0" smtClean="0"/>
              <a:t>učenici</a:t>
            </a:r>
            <a:r>
              <a:rPr lang="hr-HR" dirty="0"/>
              <a:t> </a:t>
            </a:r>
            <a:r>
              <a:rPr lang="hr-HR" dirty="0" smtClean="0"/>
              <a:t>Novinarske grupe pod vodstvom</a:t>
            </a:r>
          </a:p>
          <a:p>
            <a:pPr>
              <a:buNone/>
            </a:pPr>
            <a:r>
              <a:rPr lang="hr-HR" dirty="0" smtClean="0"/>
              <a:t>učiteljice hrvatskoga jezika Ivane </a:t>
            </a:r>
            <a:r>
              <a:rPr lang="hr-HR" dirty="0" err="1" smtClean="0"/>
              <a:t>Jakopčević</a:t>
            </a:r>
            <a:r>
              <a:rPr lang="hr-HR" dirty="0" smtClean="0"/>
              <a:t> </a:t>
            </a:r>
          </a:p>
          <a:p>
            <a:pPr>
              <a:buNone/>
            </a:pPr>
            <a:r>
              <a:rPr lang="hr-HR" dirty="0" smtClean="0"/>
              <a:t>intervjuirali su knjižničarku i svi zajedno  </a:t>
            </a:r>
          </a:p>
          <a:p>
            <a:pPr>
              <a:buNone/>
            </a:pPr>
            <a:r>
              <a:rPr lang="hr-HR" dirty="0" smtClean="0"/>
              <a:t>gostovali u radioemisiji Podravskog radija te </a:t>
            </a:r>
          </a:p>
          <a:p>
            <a:pPr>
              <a:buNone/>
            </a:pPr>
            <a:r>
              <a:rPr lang="hr-HR" dirty="0" smtClean="0"/>
              <a:t>javnosti promovirali projekt</a:t>
            </a:r>
            <a:endParaRPr lang="hr-H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PROGRAM PRIREDBE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Prezentacija </a:t>
            </a:r>
            <a:r>
              <a:rPr lang="hr-HR" i="1" dirty="0" smtClean="0"/>
              <a:t>Povratak Grgura u rodni kraj</a:t>
            </a:r>
          </a:p>
          <a:p>
            <a:r>
              <a:rPr lang="hr-HR" i="1" dirty="0" err="1" smtClean="0"/>
              <a:t>Krasnoslov</a:t>
            </a:r>
            <a:r>
              <a:rPr lang="hr-HR" i="1" dirty="0" smtClean="0"/>
              <a:t> učeničkih pjesama o Grguru i Podravini</a:t>
            </a:r>
          </a:p>
          <a:p>
            <a:r>
              <a:rPr lang="hr-HR" i="1" dirty="0" smtClean="0"/>
              <a:t>Prezentacija Život i rad Grgura Karlovčana</a:t>
            </a:r>
          </a:p>
          <a:p>
            <a:r>
              <a:rPr lang="hr-HR" i="1" dirty="0" err="1" smtClean="0"/>
              <a:t>Krasnoslov</a:t>
            </a:r>
            <a:r>
              <a:rPr lang="hr-HR" i="1" dirty="0" smtClean="0"/>
              <a:t> pjesama naših književnika</a:t>
            </a:r>
          </a:p>
          <a:p>
            <a:r>
              <a:rPr lang="hr-HR" i="1" dirty="0" smtClean="0"/>
              <a:t>Proglašenje pobjednika Natječaja za mlade pjesnike (najkreativniji uradci i najljepši </a:t>
            </a:r>
            <a:r>
              <a:rPr lang="hr-HR" i="1" dirty="0" err="1" smtClean="0"/>
              <a:t>krasnoslov</a:t>
            </a:r>
            <a:r>
              <a:rPr lang="hr-HR" i="1" dirty="0" smtClean="0"/>
              <a:t>)</a:t>
            </a:r>
          </a:p>
          <a:p>
            <a:endParaRPr lang="hr-HR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GLASOVANJE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</a:t>
            </a:r>
            <a:r>
              <a:rPr lang="hr-HR" dirty="0" smtClean="0"/>
              <a:t>akon programa održano je tajno glasovanje publike i izabrana je najljepša interpretacija pjesme</a:t>
            </a:r>
          </a:p>
          <a:p>
            <a:r>
              <a:rPr lang="hr-HR" dirty="0" smtClean="0"/>
              <a:t>za vrijeme glasovanja naši gosti književnici </a:t>
            </a:r>
            <a:r>
              <a:rPr lang="hr-HR" dirty="0" err="1" smtClean="0"/>
              <a:t>krasnoslovili</a:t>
            </a:r>
            <a:r>
              <a:rPr lang="hr-HR" dirty="0" smtClean="0"/>
              <a:t> su svoje pjesme koje su poklonili školi</a:t>
            </a:r>
          </a:p>
          <a:p>
            <a:r>
              <a:rPr lang="hr-HR" dirty="0"/>
              <a:t>s</a:t>
            </a:r>
            <a:r>
              <a:rPr lang="hr-HR" dirty="0" smtClean="0"/>
              <a:t>tručno povjerenstvo proglasilo je najbolje sadržajno napisane tri pjesme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/>
              <a:t>Godišnjice rođenja Grgura Karlovčana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3556992"/>
          </a:xfrm>
        </p:spPr>
        <p:txBody>
          <a:bodyPr>
            <a:normAutofit/>
          </a:bodyPr>
          <a:lstStyle/>
          <a:p>
            <a:r>
              <a:rPr lang="hr-HR" dirty="0" smtClean="0"/>
              <a:t>već </a:t>
            </a:r>
            <a:r>
              <a:rPr lang="hr-HR" dirty="0"/>
              <a:t>treću godinu zaredom </a:t>
            </a:r>
            <a:r>
              <a:rPr lang="hr-HR" dirty="0" smtClean="0"/>
              <a:t>obilježavamo </a:t>
            </a:r>
            <a:r>
              <a:rPr lang="hr-HR" dirty="0"/>
              <a:t>obljetnicu rođenja Grgura </a:t>
            </a:r>
            <a:r>
              <a:rPr lang="hr-HR" dirty="0" smtClean="0"/>
              <a:t>Karlovčana</a:t>
            </a:r>
          </a:p>
          <a:p>
            <a:endParaRPr lang="hr-HR" dirty="0" smtClean="0"/>
          </a:p>
          <a:p>
            <a:r>
              <a:rPr lang="hr-HR" dirty="0"/>
              <a:t>o</a:t>
            </a:r>
            <a:r>
              <a:rPr lang="hr-HR" dirty="0" smtClean="0"/>
              <a:t>smislili smo projekt</a:t>
            </a:r>
          </a:p>
          <a:p>
            <a:endParaRPr lang="hr-HR" dirty="0" smtClean="0"/>
          </a:p>
          <a:p>
            <a:r>
              <a:rPr lang="hr-HR" dirty="0"/>
              <a:t>n</a:t>
            </a:r>
            <a:r>
              <a:rPr lang="hr-HR" dirty="0" smtClean="0"/>
              <a:t>apravili smo Natječaj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NAJLJEPŠE PJESME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hr-HR" b="1" dirty="0" smtClean="0"/>
          </a:p>
          <a:p>
            <a:pPr algn="ctr">
              <a:buNone/>
            </a:pPr>
            <a:r>
              <a:rPr lang="hr-HR" b="1" dirty="0" err="1" smtClean="0"/>
              <a:t>Dečec</a:t>
            </a:r>
            <a:r>
              <a:rPr lang="hr-HR" b="1" dirty="0" smtClean="0"/>
              <a:t> z </a:t>
            </a:r>
            <a:r>
              <a:rPr lang="hr-HR" b="1" dirty="0" err="1" smtClean="0"/>
              <a:t>Kalnovca</a:t>
            </a:r>
            <a:endParaRPr lang="hr-HR" b="1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b="1" dirty="0" smtClean="0"/>
              <a:t>Podravina, Grgur i ja</a:t>
            </a:r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b="1" dirty="0" err="1" smtClean="0"/>
              <a:t>Zajec</a:t>
            </a:r>
            <a:endParaRPr lang="hr-H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0"/>
            <a:ext cx="8424936" cy="6858000"/>
          </a:xfrm>
        </p:spPr>
        <p:txBody>
          <a:bodyPr numCol="2">
            <a:normAutofit fontScale="40000" lnSpcReduction="20000"/>
          </a:bodyPr>
          <a:lstStyle/>
          <a:p>
            <a:pPr>
              <a:buNone/>
            </a:pPr>
            <a:endParaRPr lang="hr-HR" sz="2100" b="1" dirty="0" smtClean="0"/>
          </a:p>
          <a:p>
            <a:pPr>
              <a:buNone/>
            </a:pPr>
            <a:r>
              <a:rPr lang="hr-HR" sz="7000" b="1" dirty="0" err="1" smtClean="0"/>
              <a:t>Dečec</a:t>
            </a:r>
            <a:r>
              <a:rPr lang="hr-HR" sz="7000" b="1" dirty="0" smtClean="0"/>
              <a:t> </a:t>
            </a:r>
            <a:r>
              <a:rPr lang="hr-HR" sz="7000" b="1" dirty="0"/>
              <a:t>z </a:t>
            </a:r>
            <a:r>
              <a:rPr lang="hr-HR" sz="7000" b="1" dirty="0" err="1"/>
              <a:t>Kalnovca</a:t>
            </a:r>
            <a:endParaRPr lang="hr-HR" sz="7000" dirty="0"/>
          </a:p>
          <a:p>
            <a:pPr>
              <a:buNone/>
            </a:pPr>
            <a:r>
              <a:rPr lang="hr-HR" b="1" dirty="0"/>
              <a:t> </a:t>
            </a:r>
            <a:endParaRPr lang="hr-HR" b="1" dirty="0" smtClean="0"/>
          </a:p>
          <a:p>
            <a:pPr>
              <a:buNone/>
            </a:pPr>
            <a:endParaRPr lang="hr-HR" dirty="0"/>
          </a:p>
          <a:p>
            <a:pPr>
              <a:buNone/>
            </a:pPr>
            <a:r>
              <a:rPr lang="hr-HR" sz="6500" dirty="0"/>
              <a:t>V </a:t>
            </a:r>
            <a:r>
              <a:rPr lang="hr-HR" sz="6500" dirty="0" err="1"/>
              <a:t>Kalnovcu</a:t>
            </a:r>
            <a:r>
              <a:rPr lang="hr-HR" sz="6500" dirty="0"/>
              <a:t>, </a:t>
            </a:r>
            <a:r>
              <a:rPr lang="hr-HR" sz="6500" dirty="0" err="1"/>
              <a:t>dičnemu</a:t>
            </a:r>
            <a:r>
              <a:rPr lang="hr-HR" sz="6500" dirty="0"/>
              <a:t> selu,</a:t>
            </a:r>
          </a:p>
          <a:p>
            <a:pPr>
              <a:buNone/>
            </a:pPr>
            <a:r>
              <a:rPr lang="hr-HR" sz="6500" dirty="0"/>
              <a:t>na svet je </a:t>
            </a:r>
            <a:r>
              <a:rPr lang="hr-HR" sz="6500" dirty="0" err="1"/>
              <a:t>došel</a:t>
            </a:r>
            <a:r>
              <a:rPr lang="hr-HR" sz="6500" dirty="0"/>
              <a:t>…</a:t>
            </a:r>
          </a:p>
          <a:p>
            <a:pPr>
              <a:buNone/>
            </a:pPr>
            <a:r>
              <a:rPr lang="hr-HR" sz="6500" dirty="0"/>
              <a:t>Život ga </a:t>
            </a:r>
            <a:r>
              <a:rPr lang="hr-HR" sz="6500" dirty="0" err="1"/>
              <a:t>neje</a:t>
            </a:r>
            <a:r>
              <a:rPr lang="hr-HR" sz="6500" dirty="0"/>
              <a:t> </a:t>
            </a:r>
            <a:r>
              <a:rPr lang="hr-HR" sz="6500" dirty="0" err="1"/>
              <a:t>štedel</a:t>
            </a:r>
            <a:r>
              <a:rPr lang="hr-HR" sz="6500" dirty="0"/>
              <a:t>,</a:t>
            </a:r>
          </a:p>
          <a:p>
            <a:pPr>
              <a:buNone/>
            </a:pPr>
            <a:r>
              <a:rPr lang="hr-HR" sz="6500" dirty="0" err="1"/>
              <a:t>Kak</a:t>
            </a:r>
            <a:r>
              <a:rPr lang="hr-HR" sz="6500" dirty="0"/>
              <a:t> </a:t>
            </a:r>
            <a:r>
              <a:rPr lang="hr-HR" sz="6500" dirty="0" err="1"/>
              <a:t>siromak</a:t>
            </a:r>
            <a:r>
              <a:rPr lang="hr-HR" sz="6500" dirty="0"/>
              <a:t> je </a:t>
            </a:r>
            <a:r>
              <a:rPr lang="hr-HR" sz="6500" dirty="0" err="1"/>
              <a:t>rasel</a:t>
            </a:r>
            <a:r>
              <a:rPr lang="hr-HR" sz="6500" dirty="0"/>
              <a:t>.</a:t>
            </a:r>
          </a:p>
          <a:p>
            <a:pPr>
              <a:buNone/>
            </a:pPr>
            <a:r>
              <a:rPr lang="hr-HR" sz="6000" dirty="0"/>
              <a:t>	</a:t>
            </a:r>
          </a:p>
          <a:p>
            <a:pPr>
              <a:buNone/>
            </a:pPr>
            <a:r>
              <a:rPr lang="hr-HR" sz="6500" dirty="0" err="1"/>
              <a:t>Vučitel</a:t>
            </a:r>
            <a:r>
              <a:rPr lang="hr-HR" sz="6500" dirty="0"/>
              <a:t> je </a:t>
            </a:r>
            <a:r>
              <a:rPr lang="hr-HR" sz="6500" dirty="0" err="1"/>
              <a:t>štel</a:t>
            </a:r>
            <a:r>
              <a:rPr lang="hr-HR" sz="6500" dirty="0"/>
              <a:t> biti i </a:t>
            </a:r>
            <a:r>
              <a:rPr lang="hr-HR" sz="6500" dirty="0" err="1"/>
              <a:t>bil</a:t>
            </a:r>
            <a:r>
              <a:rPr lang="hr-HR" sz="6500" dirty="0"/>
              <a:t> je,</a:t>
            </a:r>
          </a:p>
          <a:p>
            <a:pPr>
              <a:buNone/>
            </a:pPr>
            <a:r>
              <a:rPr lang="hr-HR" sz="6500" dirty="0"/>
              <a:t>Al' </a:t>
            </a:r>
            <a:r>
              <a:rPr lang="hr-HR" sz="6500" dirty="0" err="1"/>
              <a:t>semu</a:t>
            </a:r>
            <a:r>
              <a:rPr lang="hr-HR" sz="6500" dirty="0"/>
              <a:t> je brzo </a:t>
            </a:r>
            <a:r>
              <a:rPr lang="hr-HR" sz="6500" dirty="0" err="1"/>
              <a:t>došel</a:t>
            </a:r>
            <a:r>
              <a:rPr lang="hr-HR" sz="6500" dirty="0"/>
              <a:t> kraj.</a:t>
            </a:r>
          </a:p>
          <a:p>
            <a:pPr>
              <a:buNone/>
            </a:pPr>
            <a:r>
              <a:rPr lang="hr-HR" sz="6500" dirty="0" err="1"/>
              <a:t>Kmica</a:t>
            </a:r>
            <a:r>
              <a:rPr lang="hr-HR" sz="6500" dirty="0"/>
              <a:t> je došla.</a:t>
            </a:r>
          </a:p>
          <a:p>
            <a:pPr>
              <a:buNone/>
            </a:pPr>
            <a:r>
              <a:rPr lang="hr-HR" sz="6500" dirty="0" err="1"/>
              <a:t>Zela</a:t>
            </a:r>
            <a:r>
              <a:rPr lang="hr-HR" sz="6500" dirty="0"/>
              <a:t> mu se.</a:t>
            </a:r>
          </a:p>
          <a:p>
            <a:pPr>
              <a:buNone/>
            </a:pPr>
            <a:r>
              <a:rPr lang="hr-HR" dirty="0"/>
              <a:t> </a:t>
            </a: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/>
          </a:p>
          <a:p>
            <a:pPr>
              <a:buNone/>
            </a:pPr>
            <a:endParaRPr lang="hr-HR" sz="5100" dirty="0" smtClean="0"/>
          </a:p>
          <a:p>
            <a:pPr>
              <a:buNone/>
            </a:pPr>
            <a:endParaRPr lang="hr-HR" sz="5100" dirty="0"/>
          </a:p>
          <a:p>
            <a:pPr>
              <a:buNone/>
            </a:pPr>
            <a:endParaRPr lang="hr-HR" sz="5900" dirty="0" smtClean="0"/>
          </a:p>
          <a:p>
            <a:pPr>
              <a:buNone/>
            </a:pPr>
            <a:endParaRPr lang="hr-HR" sz="5000" dirty="0"/>
          </a:p>
          <a:p>
            <a:pPr>
              <a:buNone/>
            </a:pPr>
            <a:r>
              <a:rPr lang="hr-HR" sz="6500" dirty="0" err="1" smtClean="0"/>
              <a:t>Tam</a:t>
            </a:r>
            <a:r>
              <a:rPr lang="hr-HR" sz="6500" dirty="0" smtClean="0"/>
              <a:t> </a:t>
            </a:r>
            <a:r>
              <a:rPr lang="hr-HR" sz="6500" dirty="0"/>
              <a:t>daleko ponižen,</a:t>
            </a:r>
          </a:p>
          <a:p>
            <a:pPr>
              <a:buNone/>
            </a:pPr>
            <a:r>
              <a:rPr lang="hr-HR" sz="6500" dirty="0" err="1"/>
              <a:t>zmučen</a:t>
            </a:r>
            <a:r>
              <a:rPr lang="hr-HR" sz="6500" dirty="0"/>
              <a:t>, </a:t>
            </a:r>
            <a:r>
              <a:rPr lang="hr-HR" sz="6500" dirty="0" err="1"/>
              <a:t>senjal</a:t>
            </a:r>
            <a:r>
              <a:rPr lang="hr-HR" sz="6500" dirty="0"/>
              <a:t> je</a:t>
            </a:r>
          </a:p>
          <a:p>
            <a:pPr>
              <a:buNone/>
            </a:pPr>
            <a:r>
              <a:rPr lang="hr-HR" sz="6500" dirty="0"/>
              <a:t>svoj rodni kraj.</a:t>
            </a:r>
          </a:p>
          <a:p>
            <a:pPr>
              <a:buNone/>
            </a:pPr>
            <a:r>
              <a:rPr lang="hr-HR" sz="6500" dirty="0"/>
              <a:t>A onda se </a:t>
            </a:r>
            <a:r>
              <a:rPr lang="hr-HR" sz="6500" dirty="0" err="1"/>
              <a:t>vinol</a:t>
            </a:r>
            <a:endParaRPr lang="hr-HR" sz="6500" dirty="0"/>
          </a:p>
          <a:p>
            <a:pPr>
              <a:buNone/>
            </a:pPr>
            <a:r>
              <a:rPr lang="hr-HR" sz="6500" dirty="0"/>
              <a:t>med </a:t>
            </a:r>
            <a:r>
              <a:rPr lang="hr-HR" sz="6500" dirty="0" err="1"/>
              <a:t>zvezde</a:t>
            </a:r>
            <a:r>
              <a:rPr lang="hr-HR" sz="6500" dirty="0"/>
              <a:t>.</a:t>
            </a:r>
          </a:p>
          <a:p>
            <a:pPr>
              <a:buNone/>
            </a:pPr>
            <a:endParaRPr lang="hr-HR" sz="6000" dirty="0"/>
          </a:p>
          <a:p>
            <a:pPr>
              <a:buNone/>
            </a:pPr>
            <a:r>
              <a:rPr lang="hr-HR" sz="6500" dirty="0"/>
              <a:t>I </a:t>
            </a:r>
            <a:r>
              <a:rPr lang="hr-HR" sz="6500" dirty="0" err="1"/>
              <a:t>denes</a:t>
            </a:r>
            <a:r>
              <a:rPr lang="hr-HR" sz="6500" dirty="0"/>
              <a:t> živi spomen</a:t>
            </a:r>
          </a:p>
          <a:p>
            <a:pPr>
              <a:buNone/>
            </a:pPr>
            <a:r>
              <a:rPr lang="hr-HR" sz="6500" dirty="0" err="1"/>
              <a:t>kak</a:t>
            </a:r>
            <a:r>
              <a:rPr lang="hr-HR" sz="6500" dirty="0"/>
              <a:t> je podravski sin</a:t>
            </a:r>
          </a:p>
          <a:p>
            <a:pPr>
              <a:buNone/>
            </a:pPr>
            <a:r>
              <a:rPr lang="hr-HR" sz="6500" dirty="0" err="1"/>
              <a:t>dal</a:t>
            </a:r>
            <a:r>
              <a:rPr lang="hr-HR" sz="6500" dirty="0"/>
              <a:t> srce za </a:t>
            </a:r>
            <a:r>
              <a:rPr lang="hr-HR" sz="6500" dirty="0" err="1"/>
              <a:t>svojo</a:t>
            </a:r>
            <a:endParaRPr lang="hr-HR" sz="6500" dirty="0"/>
          </a:p>
          <a:p>
            <a:pPr>
              <a:buNone/>
            </a:pPr>
            <a:r>
              <a:rPr lang="hr-HR" sz="6500" dirty="0"/>
              <a:t>ravnico.</a:t>
            </a:r>
          </a:p>
          <a:p>
            <a:pPr>
              <a:buNone/>
            </a:pPr>
            <a:r>
              <a:rPr lang="hr-HR" dirty="0"/>
              <a:t> </a:t>
            </a:r>
            <a:endParaRPr lang="hr-HR" dirty="0" smtClean="0"/>
          </a:p>
          <a:p>
            <a:pPr>
              <a:buNone/>
            </a:pPr>
            <a:endParaRPr lang="hr-HR" sz="5500" dirty="0"/>
          </a:p>
          <a:p>
            <a:pPr>
              <a:buNone/>
            </a:pPr>
            <a:r>
              <a:rPr lang="hr-HR" sz="4200" b="1" i="1" dirty="0" smtClean="0"/>
              <a:t>Gabriela </a:t>
            </a:r>
            <a:r>
              <a:rPr lang="hr-HR" sz="4200" b="1" i="1" dirty="0" err="1"/>
              <a:t>Barberic</a:t>
            </a:r>
            <a:r>
              <a:rPr lang="hr-HR" sz="4200" i="1" dirty="0"/>
              <a:t>, 6.b </a:t>
            </a:r>
          </a:p>
          <a:p>
            <a:pPr>
              <a:buNone/>
            </a:pPr>
            <a:r>
              <a:rPr lang="hr-HR" sz="4200" i="1" dirty="0" smtClean="0"/>
              <a:t>mentor</a:t>
            </a:r>
            <a:r>
              <a:rPr lang="hr-HR" sz="4200" i="1" dirty="0"/>
              <a:t>: Josip </a:t>
            </a:r>
            <a:r>
              <a:rPr lang="hr-HR" sz="4200" i="1" dirty="0" err="1"/>
              <a:t>Kosnica</a:t>
            </a:r>
            <a:endParaRPr lang="hr-HR" sz="4200" i="1" dirty="0"/>
          </a:p>
          <a:p>
            <a:pPr>
              <a:buNone/>
            </a:pPr>
            <a:r>
              <a:rPr lang="hr-HR" sz="4200" i="1" dirty="0"/>
              <a:t> </a:t>
            </a:r>
            <a:r>
              <a:rPr lang="hr-HR" sz="4200" b="1" i="1" dirty="0" smtClean="0"/>
              <a:t>1. mjesto </a:t>
            </a:r>
            <a:r>
              <a:rPr lang="hr-HR" sz="4200" b="1" i="1" dirty="0"/>
              <a:t>stručnoga povjerenstva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116632"/>
            <a:ext cx="8568952" cy="6741368"/>
          </a:xfrm>
        </p:spPr>
        <p:txBody>
          <a:bodyPr numCol="2">
            <a:normAutofit fontScale="25000" lnSpcReduction="20000"/>
          </a:bodyPr>
          <a:lstStyle/>
          <a:p>
            <a:pPr>
              <a:buNone/>
            </a:pPr>
            <a:r>
              <a:rPr lang="hr-HR" sz="8000" b="1" dirty="0"/>
              <a:t>Podravina, Grgur i </a:t>
            </a:r>
            <a:r>
              <a:rPr lang="hr-HR" sz="8000" b="1" dirty="0" smtClean="0"/>
              <a:t>ja</a:t>
            </a:r>
          </a:p>
          <a:p>
            <a:pPr>
              <a:buNone/>
            </a:pPr>
            <a:endParaRPr lang="hr-HR" sz="7600" b="1" dirty="0" smtClean="0"/>
          </a:p>
          <a:p>
            <a:pPr>
              <a:buNone/>
            </a:pPr>
            <a:endParaRPr lang="hr-HR" dirty="0"/>
          </a:p>
          <a:p>
            <a:pPr>
              <a:buNone/>
            </a:pPr>
            <a:r>
              <a:rPr lang="hr-HR" sz="7600" dirty="0"/>
              <a:t>Moj Grgur, kaj si mi </a:t>
            </a:r>
            <a:r>
              <a:rPr lang="hr-HR" sz="7600" dirty="0" err="1"/>
              <a:t>otišel</a:t>
            </a:r>
            <a:r>
              <a:rPr lang="hr-HR" sz="7600" dirty="0" smtClean="0"/>
              <a:t>,</a:t>
            </a:r>
            <a:endParaRPr lang="hr-HR" sz="7600" dirty="0"/>
          </a:p>
          <a:p>
            <a:pPr>
              <a:buNone/>
            </a:pPr>
            <a:r>
              <a:rPr lang="hr-HR" sz="7600" dirty="0"/>
              <a:t>ovu </a:t>
            </a:r>
            <a:r>
              <a:rPr lang="hr-HR" sz="7600" dirty="0" err="1"/>
              <a:t>zemlicu</a:t>
            </a:r>
            <a:r>
              <a:rPr lang="hr-HR" sz="7600" dirty="0"/>
              <a:t> </a:t>
            </a:r>
            <a:r>
              <a:rPr lang="hr-HR" sz="7600" dirty="0" err="1"/>
              <a:t>ostavil</a:t>
            </a:r>
            <a:r>
              <a:rPr lang="hr-HR" sz="7600" dirty="0"/>
              <a:t> i </a:t>
            </a:r>
            <a:r>
              <a:rPr lang="hr-HR" sz="7600" dirty="0" err="1"/>
              <a:t>morti</a:t>
            </a:r>
            <a:r>
              <a:rPr lang="hr-HR" sz="7600" dirty="0"/>
              <a:t> </a:t>
            </a:r>
          </a:p>
          <a:p>
            <a:pPr>
              <a:buNone/>
            </a:pPr>
            <a:r>
              <a:rPr lang="hr-HR" sz="7600" dirty="0" err="1"/>
              <a:t>pozabil</a:t>
            </a:r>
            <a:r>
              <a:rPr lang="hr-HR" sz="7600" dirty="0"/>
              <a:t>.</a:t>
            </a:r>
          </a:p>
          <a:p>
            <a:pPr>
              <a:buNone/>
            </a:pPr>
            <a:r>
              <a:rPr lang="hr-HR" sz="7600" dirty="0"/>
              <a:t>To ti ne bum dopustila –</a:t>
            </a:r>
          </a:p>
          <a:p>
            <a:pPr>
              <a:buNone/>
            </a:pPr>
            <a:r>
              <a:rPr lang="hr-HR" sz="7600" dirty="0"/>
              <a:t> pa da te </a:t>
            </a:r>
            <a:r>
              <a:rPr lang="hr-HR" sz="7600" dirty="0" err="1"/>
              <a:t>podsetim</a:t>
            </a:r>
            <a:r>
              <a:rPr lang="hr-HR" sz="7600" dirty="0"/>
              <a:t>.</a:t>
            </a:r>
          </a:p>
          <a:p>
            <a:pPr>
              <a:buNone/>
            </a:pPr>
            <a:r>
              <a:rPr lang="hr-HR" dirty="0"/>
              <a:t> </a:t>
            </a:r>
          </a:p>
          <a:p>
            <a:pPr>
              <a:buNone/>
            </a:pPr>
            <a:r>
              <a:rPr lang="hr-HR" sz="7600" dirty="0" err="1"/>
              <a:t>Čez</a:t>
            </a:r>
            <a:r>
              <a:rPr lang="hr-HR" sz="7600" dirty="0"/>
              <a:t> plavo reko,</a:t>
            </a:r>
          </a:p>
          <a:p>
            <a:pPr>
              <a:buNone/>
            </a:pPr>
            <a:r>
              <a:rPr lang="hr-HR" sz="7600" dirty="0"/>
              <a:t>do zelene šume,</a:t>
            </a:r>
          </a:p>
          <a:p>
            <a:pPr>
              <a:buNone/>
            </a:pPr>
            <a:r>
              <a:rPr lang="hr-HR" sz="7600" dirty="0"/>
              <a:t>v nizino meko</a:t>
            </a:r>
          </a:p>
          <a:p>
            <a:pPr>
              <a:buNone/>
            </a:pPr>
            <a:r>
              <a:rPr lang="hr-HR" sz="7600" dirty="0" err="1"/>
              <a:t>lepota</a:t>
            </a:r>
            <a:r>
              <a:rPr lang="hr-HR" sz="7600" dirty="0"/>
              <a:t> </a:t>
            </a:r>
            <a:r>
              <a:rPr lang="hr-HR" sz="7600" dirty="0" err="1"/>
              <a:t>vujde</a:t>
            </a:r>
            <a:r>
              <a:rPr lang="hr-HR" sz="7600" dirty="0"/>
              <a:t> </a:t>
            </a:r>
            <a:r>
              <a:rPr lang="hr-HR" sz="7600" dirty="0" err="1"/>
              <a:t>vu</a:t>
            </a:r>
            <a:r>
              <a:rPr lang="hr-HR" sz="7600" dirty="0"/>
              <a:t> me.</a:t>
            </a:r>
          </a:p>
          <a:p>
            <a:pPr>
              <a:buNone/>
            </a:pPr>
            <a:r>
              <a:rPr lang="hr-HR" dirty="0"/>
              <a:t> </a:t>
            </a:r>
          </a:p>
          <a:p>
            <a:pPr>
              <a:buNone/>
            </a:pPr>
            <a:r>
              <a:rPr lang="hr-HR" sz="7600" dirty="0" err="1"/>
              <a:t>Vezda</a:t>
            </a:r>
            <a:r>
              <a:rPr lang="hr-HR" sz="7600" dirty="0"/>
              <a:t> ja tu živim</a:t>
            </a:r>
          </a:p>
          <a:p>
            <a:pPr>
              <a:buNone/>
            </a:pPr>
            <a:r>
              <a:rPr lang="hr-HR" sz="7600" dirty="0"/>
              <a:t>i </a:t>
            </a:r>
            <a:r>
              <a:rPr lang="hr-HR" sz="7600" dirty="0" err="1"/>
              <a:t>dost</a:t>
            </a:r>
            <a:r>
              <a:rPr lang="hr-HR" sz="7600" dirty="0"/>
              <a:t> </a:t>
            </a:r>
            <a:r>
              <a:rPr lang="hr-HR" sz="7600" dirty="0" err="1"/>
              <a:t>jo</a:t>
            </a:r>
            <a:r>
              <a:rPr lang="hr-HR" sz="7600" dirty="0"/>
              <a:t> mazim.</a:t>
            </a:r>
          </a:p>
          <a:p>
            <a:pPr>
              <a:buNone/>
            </a:pPr>
            <a:r>
              <a:rPr lang="hr-HR" sz="7600" dirty="0" err="1"/>
              <a:t>Veruj</a:t>
            </a:r>
            <a:r>
              <a:rPr lang="hr-HR" sz="7600" dirty="0"/>
              <a:t>, ne </a:t>
            </a:r>
            <a:r>
              <a:rPr lang="hr-HR" sz="7600" dirty="0" err="1"/>
              <a:t>bo</a:t>
            </a:r>
            <a:r>
              <a:rPr lang="hr-HR" sz="7600" dirty="0"/>
              <a:t> joj se </a:t>
            </a:r>
            <a:r>
              <a:rPr lang="hr-HR" sz="7600" dirty="0" err="1"/>
              <a:t>niš</a:t>
            </a:r>
            <a:r>
              <a:rPr lang="hr-HR" sz="7600" dirty="0"/>
              <a:t>` dogodilo,</a:t>
            </a:r>
          </a:p>
          <a:p>
            <a:pPr>
              <a:buNone/>
            </a:pPr>
            <a:r>
              <a:rPr lang="hr-HR" sz="7600" dirty="0"/>
              <a:t>ja </a:t>
            </a:r>
            <a:r>
              <a:rPr lang="hr-HR" sz="7600" dirty="0" err="1"/>
              <a:t>jo</a:t>
            </a:r>
            <a:r>
              <a:rPr lang="hr-HR" sz="7600" dirty="0"/>
              <a:t> pazim.</a:t>
            </a:r>
          </a:p>
          <a:p>
            <a:pPr>
              <a:buNone/>
            </a:pPr>
            <a:r>
              <a:rPr lang="hr-HR" dirty="0"/>
              <a:t> </a:t>
            </a:r>
          </a:p>
          <a:p>
            <a:pPr>
              <a:buNone/>
            </a:pPr>
            <a:r>
              <a:rPr lang="hr-HR" sz="7600" dirty="0"/>
              <a:t>Znam da ti je </a:t>
            </a:r>
            <a:r>
              <a:rPr lang="hr-HR" sz="7600" dirty="0" err="1"/>
              <a:t>morti</a:t>
            </a:r>
            <a:r>
              <a:rPr lang="hr-HR" sz="7600" dirty="0"/>
              <a:t> bilo</a:t>
            </a:r>
          </a:p>
          <a:p>
            <a:pPr>
              <a:buNone/>
            </a:pPr>
            <a:r>
              <a:rPr lang="hr-HR" sz="7600" dirty="0" err="1"/>
              <a:t>žmeko</a:t>
            </a:r>
            <a:r>
              <a:rPr lang="hr-HR" sz="7600" dirty="0"/>
              <a:t> </a:t>
            </a:r>
            <a:r>
              <a:rPr lang="hr-HR" sz="7600" dirty="0" err="1"/>
              <a:t>otiti</a:t>
            </a:r>
            <a:r>
              <a:rPr lang="hr-HR" sz="7600" dirty="0"/>
              <a:t>, no </a:t>
            </a:r>
            <a:r>
              <a:rPr lang="hr-HR" sz="7600" dirty="0" err="1"/>
              <a:t>razmi</a:t>
            </a:r>
            <a:r>
              <a:rPr lang="hr-HR" sz="7600" dirty="0"/>
              <a:t>,</a:t>
            </a:r>
          </a:p>
          <a:p>
            <a:pPr>
              <a:buNone/>
            </a:pPr>
            <a:r>
              <a:rPr lang="hr-HR" sz="7600" dirty="0" err="1"/>
              <a:t>kak</a:t>
            </a:r>
            <a:r>
              <a:rPr lang="hr-HR" sz="7600" dirty="0"/>
              <a:t> ni mi tebe,</a:t>
            </a:r>
          </a:p>
          <a:p>
            <a:pPr>
              <a:buNone/>
            </a:pPr>
            <a:r>
              <a:rPr lang="hr-HR" sz="7600" dirty="0"/>
              <a:t>tak ni ti nas </a:t>
            </a:r>
            <a:r>
              <a:rPr lang="hr-HR" sz="7600" dirty="0" err="1"/>
              <a:t>nemreš</a:t>
            </a:r>
            <a:r>
              <a:rPr lang="hr-HR" sz="7600" dirty="0"/>
              <a:t> zabiti.</a:t>
            </a:r>
          </a:p>
          <a:p>
            <a:pPr>
              <a:buNone/>
            </a:pPr>
            <a:r>
              <a:rPr lang="hr-HR" dirty="0"/>
              <a:t> </a:t>
            </a:r>
            <a:endParaRPr lang="hr-HR" dirty="0" smtClean="0"/>
          </a:p>
          <a:p>
            <a:pPr>
              <a:buNone/>
            </a:pPr>
            <a:endParaRPr lang="hr-HR" dirty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sz="7200" dirty="0" smtClean="0"/>
          </a:p>
          <a:p>
            <a:pPr>
              <a:buNone/>
            </a:pPr>
            <a:endParaRPr lang="hr-HR" sz="7200" dirty="0"/>
          </a:p>
          <a:p>
            <a:pPr>
              <a:buNone/>
            </a:pPr>
            <a:r>
              <a:rPr lang="hr-HR" sz="7600" dirty="0" smtClean="0"/>
              <a:t>Ova </a:t>
            </a:r>
            <a:r>
              <a:rPr lang="hr-HR" sz="7600" dirty="0"/>
              <a:t>je </a:t>
            </a:r>
            <a:r>
              <a:rPr lang="hr-HR" sz="7600" dirty="0" err="1"/>
              <a:t>zemla</a:t>
            </a:r>
            <a:r>
              <a:rPr lang="hr-HR" sz="7600" dirty="0"/>
              <a:t> znala da si tu </a:t>
            </a:r>
          </a:p>
          <a:p>
            <a:pPr>
              <a:buNone/>
            </a:pPr>
            <a:r>
              <a:rPr lang="hr-HR" sz="7600" dirty="0" err="1"/>
              <a:t>negdar</a:t>
            </a:r>
            <a:r>
              <a:rPr lang="hr-HR" sz="7600" dirty="0"/>
              <a:t> </a:t>
            </a:r>
            <a:r>
              <a:rPr lang="hr-HR" sz="7600" dirty="0" err="1"/>
              <a:t>živel</a:t>
            </a:r>
            <a:r>
              <a:rPr lang="hr-HR" sz="7600" dirty="0"/>
              <a:t> i </a:t>
            </a:r>
            <a:r>
              <a:rPr lang="hr-HR" sz="7600" dirty="0" err="1"/>
              <a:t>spal</a:t>
            </a:r>
            <a:r>
              <a:rPr lang="hr-HR" sz="7600" dirty="0"/>
              <a:t>.</a:t>
            </a:r>
          </a:p>
          <a:p>
            <a:pPr>
              <a:buNone/>
            </a:pPr>
            <a:r>
              <a:rPr lang="hr-HR" sz="7600" dirty="0"/>
              <a:t>Zabila te ne </a:t>
            </a:r>
            <a:r>
              <a:rPr lang="hr-HR" sz="7600" dirty="0" err="1"/>
              <a:t>bo</a:t>
            </a:r>
            <a:r>
              <a:rPr lang="hr-HR" sz="7600" dirty="0"/>
              <a:t>,</a:t>
            </a:r>
          </a:p>
          <a:p>
            <a:pPr>
              <a:buNone/>
            </a:pPr>
            <a:r>
              <a:rPr lang="hr-HR" sz="7600" dirty="0"/>
              <a:t>kaj si života za </a:t>
            </a:r>
            <a:r>
              <a:rPr lang="hr-HR" sz="7600" dirty="0" err="1"/>
              <a:t>njo</a:t>
            </a:r>
            <a:r>
              <a:rPr lang="hr-HR" sz="7600" dirty="0"/>
              <a:t> </a:t>
            </a:r>
            <a:r>
              <a:rPr lang="hr-HR" sz="7600" dirty="0" err="1"/>
              <a:t>dal</a:t>
            </a:r>
            <a:r>
              <a:rPr lang="hr-HR" sz="7600" dirty="0"/>
              <a:t>.</a:t>
            </a:r>
          </a:p>
          <a:p>
            <a:pPr>
              <a:buNone/>
            </a:pPr>
            <a:endParaRPr lang="hr-HR" dirty="0"/>
          </a:p>
          <a:p>
            <a:pPr>
              <a:buNone/>
            </a:pPr>
            <a:r>
              <a:rPr lang="hr-HR" sz="8000" dirty="0"/>
              <a:t> </a:t>
            </a:r>
            <a:r>
              <a:rPr lang="hr-HR" sz="7600" dirty="0" smtClean="0"/>
              <a:t>V </a:t>
            </a:r>
            <a:r>
              <a:rPr lang="hr-HR" sz="7600" dirty="0"/>
              <a:t>školi </a:t>
            </a:r>
            <a:r>
              <a:rPr lang="hr-HR" sz="7600" dirty="0" err="1"/>
              <a:t>sem</a:t>
            </a:r>
            <a:r>
              <a:rPr lang="hr-HR" sz="7600" dirty="0"/>
              <a:t> </a:t>
            </a:r>
            <a:r>
              <a:rPr lang="hr-HR" sz="7600" dirty="0" err="1"/>
              <a:t>vučila</a:t>
            </a:r>
            <a:endParaRPr lang="hr-HR" sz="7600" dirty="0"/>
          </a:p>
          <a:p>
            <a:pPr>
              <a:buNone/>
            </a:pPr>
            <a:r>
              <a:rPr lang="hr-HR" sz="7600" dirty="0" smtClean="0"/>
              <a:t> </a:t>
            </a:r>
            <a:r>
              <a:rPr lang="hr-HR" sz="7600" dirty="0" err="1" smtClean="0"/>
              <a:t>vrpu</a:t>
            </a:r>
            <a:r>
              <a:rPr lang="hr-HR" sz="7600" dirty="0" smtClean="0"/>
              <a:t> </a:t>
            </a:r>
            <a:r>
              <a:rPr lang="hr-HR" sz="7600" dirty="0"/>
              <a:t>o tebi,</a:t>
            </a:r>
          </a:p>
          <a:p>
            <a:pPr>
              <a:buNone/>
            </a:pPr>
            <a:r>
              <a:rPr lang="hr-HR" sz="7600" dirty="0"/>
              <a:t>„Sad ga </a:t>
            </a:r>
            <a:r>
              <a:rPr lang="hr-HR" sz="7600" dirty="0" err="1"/>
              <a:t>razmeš</a:t>
            </a:r>
            <a:r>
              <a:rPr lang="hr-HR" sz="7600" dirty="0"/>
              <a:t>!“ – velim sebi.</a:t>
            </a:r>
          </a:p>
          <a:p>
            <a:pPr>
              <a:buNone/>
            </a:pPr>
            <a:r>
              <a:rPr lang="hr-HR" dirty="0"/>
              <a:t> </a:t>
            </a:r>
          </a:p>
          <a:p>
            <a:pPr>
              <a:buNone/>
            </a:pPr>
            <a:r>
              <a:rPr lang="hr-HR" sz="7600" dirty="0"/>
              <a:t>Kad malo </a:t>
            </a:r>
            <a:r>
              <a:rPr lang="hr-HR" sz="7600" dirty="0" err="1"/>
              <a:t>bolše</a:t>
            </a:r>
            <a:r>
              <a:rPr lang="hr-HR" sz="7600" dirty="0"/>
              <a:t> pogledaš,</a:t>
            </a:r>
          </a:p>
          <a:p>
            <a:pPr>
              <a:buNone/>
            </a:pPr>
            <a:r>
              <a:rPr lang="hr-HR" sz="7600" dirty="0"/>
              <a:t>slična </a:t>
            </a:r>
            <a:r>
              <a:rPr lang="hr-HR" sz="7600" dirty="0" err="1"/>
              <a:t>sem</a:t>
            </a:r>
            <a:r>
              <a:rPr lang="hr-HR" sz="7600" dirty="0"/>
              <a:t> ti.</a:t>
            </a:r>
          </a:p>
          <a:p>
            <a:pPr>
              <a:buNone/>
            </a:pPr>
            <a:r>
              <a:rPr lang="hr-HR" sz="7600" dirty="0"/>
              <a:t>Volim ovu </a:t>
            </a:r>
            <a:r>
              <a:rPr lang="hr-HR" sz="7600" dirty="0" err="1"/>
              <a:t>zemlu</a:t>
            </a:r>
            <a:r>
              <a:rPr lang="hr-HR" sz="7600" dirty="0"/>
              <a:t> i </a:t>
            </a:r>
            <a:r>
              <a:rPr lang="hr-HR" sz="7600" dirty="0" err="1"/>
              <a:t>nemrem</a:t>
            </a:r>
            <a:r>
              <a:rPr lang="hr-HR" sz="7600" dirty="0"/>
              <a:t> </a:t>
            </a:r>
            <a:r>
              <a:rPr lang="hr-HR" sz="7600" dirty="0" err="1"/>
              <a:t>jo</a:t>
            </a:r>
            <a:endParaRPr lang="hr-HR" sz="7600" dirty="0"/>
          </a:p>
          <a:p>
            <a:pPr>
              <a:buNone/>
            </a:pPr>
            <a:r>
              <a:rPr lang="hr-HR" sz="7600" dirty="0"/>
              <a:t>ostaviti i za </a:t>
            </a:r>
            <a:r>
              <a:rPr lang="hr-HR" sz="7600" dirty="0" err="1"/>
              <a:t>njo</a:t>
            </a:r>
            <a:r>
              <a:rPr lang="hr-HR" sz="7600" dirty="0"/>
              <a:t> se bodem</a:t>
            </a:r>
          </a:p>
          <a:p>
            <a:pPr>
              <a:buNone/>
            </a:pPr>
            <a:r>
              <a:rPr lang="hr-HR" sz="7600" dirty="0"/>
              <a:t>nastavila boriti.</a:t>
            </a:r>
          </a:p>
          <a:p>
            <a:pPr>
              <a:buNone/>
            </a:pPr>
            <a:r>
              <a:rPr lang="hr-HR" dirty="0"/>
              <a:t> </a:t>
            </a:r>
          </a:p>
          <a:p>
            <a:pPr>
              <a:buNone/>
            </a:pPr>
            <a:r>
              <a:rPr lang="hr-HR" sz="7600" dirty="0"/>
              <a:t>Znaš, moram ti </a:t>
            </a:r>
            <a:r>
              <a:rPr lang="hr-HR" sz="7600" dirty="0" err="1"/>
              <a:t>nekaj</a:t>
            </a:r>
            <a:r>
              <a:rPr lang="hr-HR" sz="7600" dirty="0"/>
              <a:t> </a:t>
            </a:r>
            <a:r>
              <a:rPr lang="hr-HR" sz="7600" dirty="0" err="1"/>
              <a:t>povedati</a:t>
            </a:r>
            <a:r>
              <a:rPr lang="hr-HR" sz="7600" dirty="0"/>
              <a:t>:</a:t>
            </a:r>
          </a:p>
          <a:p>
            <a:pPr>
              <a:buNone/>
            </a:pPr>
            <a:r>
              <a:rPr lang="hr-HR" sz="7600" dirty="0" err="1"/>
              <a:t>Denes</a:t>
            </a:r>
            <a:r>
              <a:rPr lang="hr-HR" sz="7600" dirty="0"/>
              <a:t> moja škola nosi tvoje ime.</a:t>
            </a:r>
          </a:p>
          <a:p>
            <a:pPr>
              <a:buNone/>
            </a:pPr>
            <a:r>
              <a:rPr lang="hr-HR" sz="7600" dirty="0" err="1"/>
              <a:t>Razmeš</a:t>
            </a:r>
            <a:r>
              <a:rPr lang="hr-HR" sz="7600" dirty="0"/>
              <a:t> kaj to znači -</a:t>
            </a:r>
          </a:p>
          <a:p>
            <a:pPr>
              <a:buNone/>
            </a:pPr>
            <a:r>
              <a:rPr lang="hr-HR" sz="7600" dirty="0"/>
              <a:t>da </a:t>
            </a:r>
            <a:r>
              <a:rPr lang="hr-HR" sz="7600" dirty="0" err="1"/>
              <a:t>bomo</a:t>
            </a:r>
            <a:r>
              <a:rPr lang="hr-HR" sz="7600" dirty="0"/>
              <a:t> ja i sa druga </a:t>
            </a:r>
            <a:r>
              <a:rPr lang="hr-HR" sz="7600" dirty="0" err="1"/>
              <a:t>deca</a:t>
            </a:r>
            <a:endParaRPr lang="hr-HR" sz="7600" dirty="0"/>
          </a:p>
          <a:p>
            <a:pPr>
              <a:buNone/>
            </a:pPr>
            <a:r>
              <a:rPr lang="hr-HR" sz="7600" dirty="0"/>
              <a:t>znala tvoje </a:t>
            </a:r>
            <a:r>
              <a:rPr lang="hr-HR" sz="7600" dirty="0" err="1"/>
              <a:t>pesme</a:t>
            </a:r>
            <a:r>
              <a:rPr lang="hr-HR" sz="7600" dirty="0"/>
              <a:t> i rime</a:t>
            </a:r>
            <a:r>
              <a:rPr lang="hr-HR" sz="7600" dirty="0" smtClean="0"/>
              <a:t>.</a:t>
            </a:r>
          </a:p>
          <a:p>
            <a:pPr>
              <a:buNone/>
            </a:pPr>
            <a:endParaRPr lang="hr-HR" dirty="0"/>
          </a:p>
          <a:p>
            <a:pPr>
              <a:buNone/>
            </a:pPr>
            <a:r>
              <a:rPr lang="hr-HR" sz="5600" b="1" i="1" dirty="0"/>
              <a:t>Margareta Kučinić, </a:t>
            </a:r>
            <a:r>
              <a:rPr lang="hr-HR" sz="5600" b="1" i="1" dirty="0" smtClean="0"/>
              <a:t>8.c</a:t>
            </a:r>
          </a:p>
          <a:p>
            <a:pPr>
              <a:buNone/>
            </a:pPr>
            <a:r>
              <a:rPr lang="hr-HR" sz="5600" i="1" dirty="0"/>
              <a:t>mentor: Ivana </a:t>
            </a:r>
            <a:r>
              <a:rPr lang="hr-HR" sz="5600" i="1" dirty="0" err="1" smtClean="0"/>
              <a:t>Jakopčević</a:t>
            </a:r>
            <a:endParaRPr lang="hr-HR" sz="5600" i="1" dirty="0"/>
          </a:p>
          <a:p>
            <a:pPr>
              <a:buNone/>
            </a:pPr>
            <a:r>
              <a:rPr lang="hr-HR" sz="5600" b="1" i="1" dirty="0" smtClean="0"/>
              <a:t>2</a:t>
            </a:r>
            <a:r>
              <a:rPr lang="hr-HR" sz="5600" b="1" i="1" dirty="0"/>
              <a:t>. mjesto stručnoga povjerenstva </a:t>
            </a:r>
            <a:r>
              <a:rPr lang="hr-HR" sz="5600" b="1" i="1" dirty="0" smtClean="0"/>
              <a:t>i nagrada </a:t>
            </a:r>
            <a:r>
              <a:rPr lang="hr-HR" sz="5600" b="1" i="1" dirty="0"/>
              <a:t>publike</a:t>
            </a:r>
          </a:p>
          <a:p>
            <a:pPr>
              <a:buNone/>
            </a:pPr>
            <a:endParaRPr lang="hr-HR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0"/>
            <a:ext cx="8964488" cy="6597352"/>
          </a:xfrm>
        </p:spPr>
        <p:txBody>
          <a:bodyPr numCol="2">
            <a:normAutofit fontScale="70000" lnSpcReduction="20000"/>
          </a:bodyPr>
          <a:lstStyle/>
          <a:p>
            <a:pPr>
              <a:buNone/>
            </a:pPr>
            <a:endParaRPr lang="hr-HR" sz="3700" b="1" dirty="0" smtClean="0"/>
          </a:p>
          <a:p>
            <a:pPr>
              <a:buNone/>
            </a:pPr>
            <a:r>
              <a:rPr lang="hr-HR" sz="3700" b="1" dirty="0" err="1" smtClean="0"/>
              <a:t>Zajec</a:t>
            </a:r>
            <a:endParaRPr lang="hr-HR" sz="3700" dirty="0"/>
          </a:p>
          <a:p>
            <a:pPr>
              <a:buNone/>
            </a:pPr>
            <a:endParaRPr lang="hr-HR" sz="3000" dirty="0" smtClean="0"/>
          </a:p>
          <a:p>
            <a:pPr>
              <a:buNone/>
            </a:pPr>
            <a:endParaRPr lang="hr-HR" sz="3000" dirty="0"/>
          </a:p>
          <a:p>
            <a:pPr>
              <a:buNone/>
            </a:pPr>
            <a:r>
              <a:rPr lang="hr-HR" sz="3000" dirty="0" err="1" smtClean="0"/>
              <a:t>Beži</a:t>
            </a:r>
            <a:r>
              <a:rPr lang="hr-HR" sz="3000" dirty="0"/>
              <a:t>, </a:t>
            </a:r>
            <a:r>
              <a:rPr lang="hr-HR" sz="3000" dirty="0" err="1"/>
              <a:t>beži</a:t>
            </a:r>
            <a:r>
              <a:rPr lang="hr-HR" sz="3000" dirty="0"/>
              <a:t> </a:t>
            </a:r>
            <a:r>
              <a:rPr lang="hr-HR" sz="3000" dirty="0" err="1"/>
              <a:t>zajec</a:t>
            </a:r>
            <a:endParaRPr lang="hr-HR" sz="3000" dirty="0"/>
          </a:p>
          <a:p>
            <a:pPr>
              <a:buNone/>
            </a:pPr>
            <a:r>
              <a:rPr lang="hr-HR" sz="3000" dirty="0" err="1"/>
              <a:t>saj</a:t>
            </a:r>
            <a:r>
              <a:rPr lang="hr-HR" sz="3000" dirty="0"/>
              <a:t> </a:t>
            </a:r>
            <a:r>
              <a:rPr lang="hr-HR" sz="3000" dirty="0" err="1"/>
              <a:t>smržnjen</a:t>
            </a:r>
            <a:r>
              <a:rPr lang="hr-HR" sz="3000" dirty="0"/>
              <a:t> i </a:t>
            </a:r>
            <a:r>
              <a:rPr lang="hr-HR" sz="3000" dirty="0" err="1"/>
              <a:t>pregladnel</a:t>
            </a:r>
            <a:r>
              <a:rPr lang="hr-HR" sz="3000" dirty="0"/>
              <a:t>,</a:t>
            </a:r>
          </a:p>
          <a:p>
            <a:pPr>
              <a:buNone/>
            </a:pPr>
            <a:r>
              <a:rPr lang="hr-HR" sz="3000" dirty="0" err="1"/>
              <a:t>beži</a:t>
            </a:r>
            <a:r>
              <a:rPr lang="hr-HR" sz="3000" dirty="0"/>
              <a:t> po krvavomu </a:t>
            </a:r>
            <a:r>
              <a:rPr lang="hr-HR" sz="3000" dirty="0" err="1"/>
              <a:t>snegu</a:t>
            </a:r>
            <a:endParaRPr lang="hr-HR" sz="3000" dirty="0"/>
          </a:p>
          <a:p>
            <a:pPr>
              <a:buNone/>
            </a:pPr>
            <a:r>
              <a:rPr lang="hr-HR" sz="3000" dirty="0"/>
              <a:t>v trnovito šipražje.</a:t>
            </a:r>
          </a:p>
          <a:p>
            <a:pPr>
              <a:buNone/>
            </a:pPr>
            <a:endParaRPr lang="hr-HR" sz="3000" dirty="0"/>
          </a:p>
          <a:p>
            <a:pPr>
              <a:buNone/>
            </a:pPr>
            <a:r>
              <a:rPr lang="hr-HR" sz="3000" dirty="0" err="1"/>
              <a:t>Bogec</a:t>
            </a:r>
            <a:r>
              <a:rPr lang="hr-HR" sz="3000" dirty="0"/>
              <a:t> se v </a:t>
            </a:r>
            <a:r>
              <a:rPr lang="hr-HR" sz="3000" dirty="0" err="1"/>
              <a:t>prolet</a:t>
            </a:r>
            <a:r>
              <a:rPr lang="hr-HR" sz="3000" dirty="0"/>
              <a:t> po </a:t>
            </a:r>
            <a:r>
              <a:rPr lang="hr-HR" sz="3000" dirty="0" smtClean="0"/>
              <a:t>jarke skriva</a:t>
            </a:r>
            <a:r>
              <a:rPr lang="hr-HR" sz="3000" dirty="0"/>
              <a:t>,</a:t>
            </a:r>
          </a:p>
          <a:p>
            <a:pPr>
              <a:buNone/>
            </a:pPr>
            <a:r>
              <a:rPr lang="hr-HR" sz="3000" dirty="0"/>
              <a:t>da ga ne bi spazila</a:t>
            </a:r>
          </a:p>
          <a:p>
            <a:pPr>
              <a:buNone/>
            </a:pPr>
            <a:r>
              <a:rPr lang="hr-HR" sz="3000" dirty="0"/>
              <a:t>stara </a:t>
            </a:r>
            <a:r>
              <a:rPr lang="hr-HR" sz="3000" dirty="0" err="1"/>
              <a:t>lesica</a:t>
            </a:r>
            <a:r>
              <a:rPr lang="hr-HR" sz="3000" dirty="0"/>
              <a:t> siva</a:t>
            </a:r>
          </a:p>
          <a:p>
            <a:pPr>
              <a:buNone/>
            </a:pPr>
            <a:r>
              <a:rPr lang="hr-HR" sz="3000" dirty="0"/>
              <a:t>il pak kakva druga </a:t>
            </a:r>
            <a:r>
              <a:rPr lang="hr-HR" sz="3000" dirty="0" err="1"/>
              <a:t>zverina</a:t>
            </a:r>
            <a:r>
              <a:rPr lang="hr-HR" sz="3000" dirty="0" smtClean="0"/>
              <a:t>.</a:t>
            </a:r>
          </a:p>
          <a:p>
            <a:pPr>
              <a:buNone/>
            </a:pPr>
            <a:endParaRPr lang="hr-HR" sz="3000" dirty="0" smtClean="0"/>
          </a:p>
          <a:p>
            <a:pPr>
              <a:buNone/>
            </a:pPr>
            <a:endParaRPr lang="hr-HR" sz="3000" dirty="0" smtClean="0"/>
          </a:p>
          <a:p>
            <a:pPr>
              <a:buNone/>
            </a:pPr>
            <a:endParaRPr lang="hr-HR" sz="3000" dirty="0" smtClean="0"/>
          </a:p>
          <a:p>
            <a:pPr>
              <a:buNone/>
            </a:pPr>
            <a:endParaRPr lang="hr-HR" sz="3000" dirty="0" smtClean="0"/>
          </a:p>
          <a:p>
            <a:pPr>
              <a:buNone/>
            </a:pPr>
            <a:endParaRPr lang="hr-HR" sz="3000" dirty="0"/>
          </a:p>
          <a:p>
            <a:pPr>
              <a:buNone/>
            </a:pPr>
            <a:endParaRPr lang="hr-HR" sz="3000" dirty="0" smtClean="0"/>
          </a:p>
          <a:p>
            <a:pPr>
              <a:buNone/>
            </a:pPr>
            <a:endParaRPr lang="hr-HR" sz="3000" dirty="0"/>
          </a:p>
          <a:p>
            <a:pPr>
              <a:buNone/>
            </a:pPr>
            <a:endParaRPr lang="hr-HR" sz="3000" dirty="0" smtClean="0"/>
          </a:p>
          <a:p>
            <a:pPr>
              <a:buNone/>
            </a:pPr>
            <a:endParaRPr lang="hr-HR" sz="3000" dirty="0"/>
          </a:p>
          <a:p>
            <a:pPr>
              <a:buNone/>
            </a:pPr>
            <a:endParaRPr lang="hr-HR" sz="3000" dirty="0" smtClean="0"/>
          </a:p>
          <a:p>
            <a:pPr>
              <a:buNone/>
            </a:pPr>
            <a:endParaRPr lang="hr-HR" sz="3000" dirty="0"/>
          </a:p>
          <a:p>
            <a:pPr>
              <a:buNone/>
            </a:pPr>
            <a:r>
              <a:rPr lang="hr-HR" sz="3000" dirty="0" smtClean="0"/>
              <a:t>A </a:t>
            </a:r>
            <a:r>
              <a:rPr lang="hr-HR" sz="3000" dirty="0"/>
              <a:t>dok </a:t>
            </a:r>
            <a:r>
              <a:rPr lang="hr-HR" sz="3000" dirty="0" err="1" smtClean="0"/>
              <a:t>jogneno</a:t>
            </a:r>
            <a:r>
              <a:rPr lang="hr-HR" sz="3000" dirty="0" smtClean="0"/>
              <a:t> </a:t>
            </a:r>
            <a:r>
              <a:rPr lang="hr-HR" sz="3000" dirty="0" err="1"/>
              <a:t>sonce</a:t>
            </a:r>
            <a:endParaRPr lang="hr-HR" sz="3000" dirty="0"/>
          </a:p>
          <a:p>
            <a:pPr>
              <a:buNone/>
            </a:pPr>
            <a:r>
              <a:rPr lang="hr-HR" sz="3000" dirty="0"/>
              <a:t>prži šapice </a:t>
            </a:r>
            <a:r>
              <a:rPr lang="hr-HR" sz="3000" dirty="0" err="1"/>
              <a:t>svetle</a:t>
            </a:r>
            <a:r>
              <a:rPr lang="hr-HR" sz="3000" dirty="0"/>
              <a:t>,</a:t>
            </a:r>
          </a:p>
          <a:p>
            <a:pPr>
              <a:buNone/>
            </a:pPr>
            <a:r>
              <a:rPr lang="hr-HR" sz="3000" dirty="0"/>
              <a:t>njuškica mu </a:t>
            </a:r>
            <a:r>
              <a:rPr lang="hr-HR" sz="3000" dirty="0" err="1"/>
              <a:t>išče</a:t>
            </a:r>
            <a:r>
              <a:rPr lang="hr-HR" sz="3000" dirty="0"/>
              <a:t> malo vodice </a:t>
            </a:r>
            <a:r>
              <a:rPr lang="hr-HR" sz="3000" dirty="0" err="1"/>
              <a:t>zdene</a:t>
            </a:r>
            <a:r>
              <a:rPr lang="hr-HR" sz="3000" dirty="0"/>
              <a:t>,</a:t>
            </a:r>
          </a:p>
          <a:p>
            <a:pPr>
              <a:buNone/>
            </a:pPr>
            <a:r>
              <a:rPr lang="hr-HR" sz="3000" dirty="0"/>
              <a:t>i </a:t>
            </a:r>
            <a:r>
              <a:rPr lang="hr-HR" sz="3000" dirty="0" err="1"/>
              <a:t>nemre</a:t>
            </a:r>
            <a:r>
              <a:rPr lang="hr-HR" sz="3000" dirty="0"/>
              <a:t> </a:t>
            </a:r>
            <a:r>
              <a:rPr lang="hr-HR" sz="3000" dirty="0" err="1"/>
              <a:t>jaden</a:t>
            </a:r>
            <a:r>
              <a:rPr lang="hr-HR" sz="3000" dirty="0"/>
              <a:t> </a:t>
            </a:r>
            <a:r>
              <a:rPr lang="hr-HR" sz="3000" dirty="0" err="1"/>
              <a:t>dijati</a:t>
            </a:r>
            <a:r>
              <a:rPr lang="hr-HR" sz="3000" dirty="0"/>
              <a:t> prav,</a:t>
            </a:r>
          </a:p>
          <a:p>
            <a:pPr>
              <a:buNone/>
            </a:pPr>
            <a:r>
              <a:rPr lang="hr-HR" sz="3000" dirty="0"/>
              <a:t>dok mu </a:t>
            </a:r>
            <a:r>
              <a:rPr lang="hr-HR" sz="3000" dirty="0" err="1"/>
              <a:t>sonce</a:t>
            </a:r>
            <a:r>
              <a:rPr lang="hr-HR" sz="3000" dirty="0"/>
              <a:t> toče</a:t>
            </a:r>
          </a:p>
          <a:p>
            <a:pPr>
              <a:buNone/>
            </a:pPr>
            <a:r>
              <a:rPr lang="hr-HR" sz="3000" dirty="0"/>
              <a:t>ravno pred </a:t>
            </a:r>
            <a:r>
              <a:rPr lang="hr-HR" sz="3000" dirty="0" err="1"/>
              <a:t>jočima</a:t>
            </a:r>
            <a:r>
              <a:rPr lang="hr-HR" sz="3000" dirty="0"/>
              <a:t>.</a:t>
            </a:r>
          </a:p>
          <a:p>
            <a:pPr>
              <a:buNone/>
            </a:pPr>
            <a:r>
              <a:rPr lang="hr-HR" sz="3000" dirty="0"/>
              <a:t> </a:t>
            </a:r>
          </a:p>
          <a:p>
            <a:pPr>
              <a:buNone/>
            </a:pPr>
            <a:r>
              <a:rPr lang="hr-HR" sz="3000" dirty="0"/>
              <a:t>A v jesen dok zlatno </a:t>
            </a:r>
            <a:r>
              <a:rPr lang="hr-HR" sz="3000" dirty="0" err="1"/>
              <a:t>listje</a:t>
            </a:r>
            <a:r>
              <a:rPr lang="hr-HR" sz="3000" dirty="0"/>
              <a:t> </a:t>
            </a:r>
            <a:r>
              <a:rPr lang="hr-HR" sz="3000" dirty="0" err="1"/>
              <a:t>švasti</a:t>
            </a:r>
            <a:r>
              <a:rPr lang="hr-HR" sz="3000" dirty="0"/>
              <a:t>,</a:t>
            </a:r>
          </a:p>
          <a:p>
            <a:pPr>
              <a:buNone/>
            </a:pPr>
            <a:r>
              <a:rPr lang="hr-HR" sz="3000" dirty="0" err="1"/>
              <a:t>tepke</a:t>
            </a:r>
            <a:r>
              <a:rPr lang="hr-HR" sz="3000" dirty="0"/>
              <a:t> </a:t>
            </a:r>
            <a:r>
              <a:rPr lang="hr-HR" sz="3000" dirty="0" err="1"/>
              <a:t>ruške</a:t>
            </a:r>
            <a:r>
              <a:rPr lang="hr-HR" sz="3000" dirty="0"/>
              <a:t> </a:t>
            </a:r>
            <a:r>
              <a:rPr lang="hr-HR" sz="3000" dirty="0" err="1"/>
              <a:t>veter</a:t>
            </a:r>
            <a:r>
              <a:rPr lang="hr-HR" sz="3000" dirty="0"/>
              <a:t> po zemlji hiče i ladi,</a:t>
            </a:r>
          </a:p>
          <a:p>
            <a:pPr>
              <a:buNone/>
            </a:pPr>
            <a:r>
              <a:rPr lang="hr-HR" sz="3000" dirty="0" err="1"/>
              <a:t>zajec</a:t>
            </a:r>
            <a:r>
              <a:rPr lang="hr-HR" sz="3000" dirty="0"/>
              <a:t> </a:t>
            </a:r>
            <a:r>
              <a:rPr lang="hr-HR" sz="3000" dirty="0" err="1"/>
              <a:t>beži</a:t>
            </a:r>
            <a:r>
              <a:rPr lang="hr-HR" sz="3000" dirty="0"/>
              <a:t>, </a:t>
            </a:r>
            <a:r>
              <a:rPr lang="hr-HR" sz="3000" dirty="0" err="1"/>
              <a:t>beži</a:t>
            </a:r>
            <a:r>
              <a:rPr lang="hr-HR" sz="3000" dirty="0"/>
              <a:t> po šumske </a:t>
            </a:r>
            <a:r>
              <a:rPr lang="hr-HR" sz="3000" dirty="0" err="1"/>
              <a:t>stezice</a:t>
            </a:r>
            <a:r>
              <a:rPr lang="hr-HR" sz="3000" dirty="0"/>
              <a:t>,</a:t>
            </a:r>
          </a:p>
          <a:p>
            <a:pPr>
              <a:buNone/>
            </a:pPr>
            <a:r>
              <a:rPr lang="hr-HR" sz="3000" dirty="0"/>
              <a:t>dok ga </a:t>
            </a:r>
            <a:r>
              <a:rPr lang="hr-HR" sz="3000" dirty="0" err="1"/>
              <a:t>gladen</a:t>
            </a:r>
            <a:r>
              <a:rPr lang="hr-HR" sz="3000" dirty="0"/>
              <a:t> </a:t>
            </a:r>
            <a:r>
              <a:rPr lang="hr-HR" sz="3000" dirty="0" err="1"/>
              <a:t>lovec</a:t>
            </a:r>
            <a:r>
              <a:rPr lang="hr-HR" sz="3000" dirty="0"/>
              <a:t> ne </a:t>
            </a:r>
            <a:r>
              <a:rPr lang="hr-HR" sz="3000" dirty="0" err="1"/>
              <a:t>vlovi</a:t>
            </a:r>
            <a:r>
              <a:rPr lang="hr-HR" sz="3000" dirty="0" smtClean="0"/>
              <a:t>.</a:t>
            </a:r>
          </a:p>
          <a:p>
            <a:pPr>
              <a:buNone/>
            </a:pPr>
            <a:endParaRPr lang="hr-HR" sz="2700" dirty="0"/>
          </a:p>
          <a:p>
            <a:pPr>
              <a:buNone/>
            </a:pPr>
            <a:r>
              <a:rPr lang="hr-HR" sz="2700" b="1" i="1" dirty="0"/>
              <a:t>Angelika Marija Pejić, 7.b</a:t>
            </a:r>
          </a:p>
          <a:p>
            <a:pPr>
              <a:buNone/>
            </a:pPr>
            <a:r>
              <a:rPr lang="hr-HR" sz="2700" i="1" dirty="0"/>
              <a:t>mentor: Antonela </a:t>
            </a:r>
            <a:r>
              <a:rPr lang="hr-HR" sz="2700" i="1" dirty="0" err="1"/>
              <a:t>Carek</a:t>
            </a:r>
            <a:endParaRPr lang="hr-HR" sz="2700" i="1" dirty="0"/>
          </a:p>
          <a:p>
            <a:pPr>
              <a:buNone/>
            </a:pPr>
            <a:r>
              <a:rPr lang="hr-HR" sz="2700" b="1" i="1" dirty="0"/>
              <a:t>3. mjesto stručnoga povjerenstva</a:t>
            </a:r>
          </a:p>
          <a:p>
            <a:pPr>
              <a:buNone/>
            </a:pPr>
            <a:endParaRPr lang="hr-HR" sz="2100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IZLOŽBA LIKOVNIH RADOVA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učenici su na satovima likovne kulture </a:t>
            </a:r>
          </a:p>
          <a:p>
            <a:pPr>
              <a:buNone/>
            </a:pPr>
            <a:r>
              <a:rPr lang="hr-HR" dirty="0" smtClean="0"/>
              <a:t>	izrađivali matrice u </a:t>
            </a:r>
            <a:r>
              <a:rPr lang="hr-HR" dirty="0" smtClean="0"/>
              <a:t>grafičkim tehnikama: </a:t>
            </a:r>
            <a:endParaRPr lang="hr-HR" dirty="0" smtClean="0"/>
          </a:p>
          <a:p>
            <a:pPr algn="ctr">
              <a:buNone/>
            </a:pPr>
            <a:r>
              <a:rPr lang="hr-HR" b="1" dirty="0" err="1" smtClean="0"/>
              <a:t>monotipija</a:t>
            </a:r>
            <a:endParaRPr lang="hr-HR" b="1" dirty="0" smtClean="0"/>
          </a:p>
          <a:p>
            <a:pPr algn="ctr">
              <a:buNone/>
            </a:pPr>
            <a:r>
              <a:rPr lang="hr-HR" b="1" dirty="0" smtClean="0"/>
              <a:t>karton-tisak </a:t>
            </a:r>
            <a:endParaRPr lang="hr-HR" b="1" dirty="0" smtClean="0"/>
          </a:p>
          <a:p>
            <a:pPr algn="ctr">
              <a:buNone/>
            </a:pPr>
            <a:r>
              <a:rPr lang="hr-HR" b="1" dirty="0" err="1" smtClean="0"/>
              <a:t>linorez</a:t>
            </a:r>
            <a:endParaRPr lang="hr-HR" b="1" dirty="0" smtClean="0"/>
          </a:p>
          <a:p>
            <a:pPr algn="ctr">
              <a:buNone/>
            </a:pPr>
            <a:r>
              <a:rPr lang="hr-HR" b="1" dirty="0" err="1" smtClean="0"/>
              <a:t>kolografija</a:t>
            </a:r>
            <a:endParaRPr lang="hr-HR" b="1" dirty="0" smtClean="0"/>
          </a:p>
          <a:p>
            <a:pPr algn="ctr">
              <a:buNone/>
            </a:pPr>
            <a:endParaRPr lang="hr-HR" dirty="0"/>
          </a:p>
          <a:p>
            <a:pPr algn="ctr"/>
            <a:r>
              <a:rPr lang="hr-HR" dirty="0" smtClean="0"/>
              <a:t>najbolji učenički radovi izloženi su u knjižnici – izložba otvorenog tipa</a:t>
            </a:r>
          </a:p>
          <a:p>
            <a:pPr algn="ctr">
              <a:buNone/>
            </a:pPr>
            <a:endParaRPr lang="hr-H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kin\Documents\Nat\Dokumenti svi\Grupe\AAANatasha\Dropbox\NATAŠA (1)-Zoran\Grgur Karlovčan-2015\2015-03-10 18.15.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35463"/>
            <a:ext cx="6840760" cy="6289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kin\Documents\Nat\Dokumenti svi\Grupe\AAANatasha\Dropbox\NATAŠA (1)-Zoran\Grgur Karlovčan-2015\2015-03-10 18.15.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851355" cy="5865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kin\Documents\Nat\Dokumenti svi\Grupe\AAANatasha\Dropbox\NATAŠA (1)-Zoran\Grgur Karlovčan-2015\2015-03-26 21.03.1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762809" cy="58221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kin\Documents\Nat\Dokumenti svi\Grupe\AAANatasha\Dropbox\NATAŠA (1)-Zoran\Grgur Karlovčan-2015\2015-03-25 11.36.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6659108" cy="6376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kin\Documents\Nat\Dokumenti svi\Grupe\AAANatasha\Dropbox\NATAŠA (1)-Zoran\Grgur Karlovčan-2015\2015-03-26 21.03.1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628665" cy="5721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Svake godine novi Natječaj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hr-HR" dirty="0" smtClean="0"/>
              <a:t>povodom 1oo.  godišnjice rođenja Grgura Karlovčana učenici su pisali na temu:</a:t>
            </a:r>
          </a:p>
          <a:p>
            <a:pPr algn="ctr">
              <a:buNone/>
            </a:pPr>
            <a:endParaRPr lang="hr-HR" i="1" dirty="0" smtClean="0"/>
          </a:p>
          <a:p>
            <a:pPr algn="ctr">
              <a:buNone/>
            </a:pPr>
            <a:r>
              <a:rPr lang="hr-HR" b="1" i="1" dirty="0" smtClean="0"/>
              <a:t>Pišem ti pismo  Grgure…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kin\Documents\Nat\Dokumenti svi\Grupe\AAANatasha\Dropbox\NATAŠA (1)-Zoran\Grgur Karlovčan-2015\2015-03-26 21.04.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968885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kin\Documents\Nat\Dokumenti svi\Grupe\AAANatasha\Dropbox\NATAŠA (1)-Zoran\Grgur Karlovčan-2015\2015-03-26 21.03.5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064896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kin\Documents\Nat\Dokumenti svi\Grupe\AAANatasha\Dropbox\NATAŠA (1)-Zoran\Grgur Karlovčan-2015\2015-03-26 21.04.5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4752528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kin\Documents\Nat\Dokumenti svi\Grupe\AAANatasha\Dropbox\NATAŠA (1)-Zoran\Grgur Karlovčan-2015\2015-03-26 21.03.5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820686" cy="5865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kin\Documents\Nat\Dokumenti svi\Grupe\AAANatasha\Dropbox\NATAŠA (1)-Zoran\Grgur Karlovčan-2015\2015-03-25 11.36.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298749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SPONZORI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pisanje zamolbi za donacije za učenike sudionike i nagrađene učenike</a:t>
            </a:r>
          </a:p>
          <a:p>
            <a:r>
              <a:rPr lang="hr-HR" dirty="0"/>
              <a:t>o</a:t>
            </a:r>
            <a:r>
              <a:rPr lang="hr-HR" dirty="0" smtClean="0"/>
              <a:t>dazvale su se izdavačke kuće: </a:t>
            </a:r>
          </a:p>
          <a:p>
            <a:pPr algn="ctr">
              <a:buNone/>
            </a:pPr>
            <a:r>
              <a:rPr lang="hr-HR" dirty="0" smtClean="0"/>
              <a:t>Alfa, Školska knjiga i Katarina Zrinski</a:t>
            </a:r>
          </a:p>
          <a:p>
            <a:pPr algn="ctr">
              <a:buNone/>
            </a:pPr>
            <a:r>
              <a:rPr lang="hr-HR" dirty="0" smtClean="0"/>
              <a:t>(knjige)</a:t>
            </a:r>
          </a:p>
          <a:p>
            <a:r>
              <a:rPr lang="hr-HR" dirty="0" smtClean="0"/>
              <a:t>sponzor glavne nagrade za sadržajno najbolje napisanu pjesmu:</a:t>
            </a:r>
          </a:p>
          <a:p>
            <a:pPr lvl="1" algn="ctr">
              <a:buNone/>
            </a:pPr>
            <a:r>
              <a:rPr lang="hr-HR" sz="3200" dirty="0" smtClean="0"/>
              <a:t>Grad Đurđevac </a:t>
            </a:r>
          </a:p>
          <a:p>
            <a:pPr lvl="1" algn="ctr">
              <a:buNone/>
            </a:pPr>
            <a:r>
              <a:rPr lang="hr-HR" sz="3200" dirty="0" smtClean="0"/>
              <a:t>(</a:t>
            </a:r>
            <a:r>
              <a:rPr lang="hr-HR" sz="3200" dirty="0" err="1" smtClean="0"/>
              <a:t>tablet</a:t>
            </a:r>
            <a:r>
              <a:rPr lang="hr-HR" sz="3200" dirty="0" smtClean="0"/>
              <a:t>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DAROVI KNJIŽEVNIKA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gosti književnici: </a:t>
            </a:r>
          </a:p>
          <a:p>
            <a:endParaRPr lang="hr-HR" dirty="0" smtClean="0"/>
          </a:p>
          <a:p>
            <a:pPr algn="ctr">
              <a:buNone/>
            </a:pPr>
            <a:r>
              <a:rPr lang="hr-HR" b="1" dirty="0" smtClean="0"/>
              <a:t>Božica Jelušić</a:t>
            </a:r>
          </a:p>
          <a:p>
            <a:pPr algn="ctr">
              <a:buNone/>
            </a:pPr>
            <a:r>
              <a:rPr lang="hr-HR" b="1" dirty="0" smtClean="0"/>
              <a:t>Jelena </a:t>
            </a:r>
            <a:r>
              <a:rPr lang="hr-HR" b="1" dirty="0" err="1" smtClean="0"/>
              <a:t>Osvaldić</a:t>
            </a:r>
            <a:endParaRPr lang="hr-HR" b="1" dirty="0" smtClean="0"/>
          </a:p>
          <a:p>
            <a:pPr algn="ctr">
              <a:buNone/>
            </a:pPr>
            <a:r>
              <a:rPr lang="hr-HR" b="1" dirty="0" smtClean="0"/>
              <a:t>Zdravko </a:t>
            </a:r>
            <a:r>
              <a:rPr lang="hr-HR" b="1" dirty="0" err="1"/>
              <a:t>Seleš</a:t>
            </a:r>
            <a:r>
              <a:rPr lang="hr-HR" b="1" dirty="0"/>
              <a:t> </a:t>
            </a:r>
            <a:endParaRPr lang="hr-HR" b="1" dirty="0" smtClean="0"/>
          </a:p>
          <a:p>
            <a:pPr algn="ctr"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	darovali </a:t>
            </a:r>
            <a:r>
              <a:rPr lang="hr-HR" dirty="0"/>
              <a:t>su našoj školi </a:t>
            </a:r>
            <a:r>
              <a:rPr lang="hr-HR" dirty="0" smtClean="0"/>
              <a:t>pjesme posvećene ovom projektu</a:t>
            </a:r>
            <a:endParaRPr lang="hr-HR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0"/>
            <a:ext cx="9468544" cy="6858000"/>
          </a:xfrm>
        </p:spPr>
        <p:txBody>
          <a:bodyPr numCol="2">
            <a:normAutofit fontScale="92500" lnSpcReduction="20000"/>
          </a:bodyPr>
          <a:lstStyle/>
          <a:p>
            <a:pPr>
              <a:buNone/>
            </a:pPr>
            <a:r>
              <a:rPr lang="hr-HR" b="1" dirty="0"/>
              <a:t>DEČEC V POLJU</a:t>
            </a:r>
            <a:endParaRPr lang="hr-HR" dirty="0"/>
          </a:p>
          <a:p>
            <a:pPr>
              <a:buNone/>
            </a:pPr>
            <a:r>
              <a:rPr lang="hr-HR" b="1" dirty="0" smtClean="0"/>
              <a:t>     Grguru </a:t>
            </a:r>
            <a:r>
              <a:rPr lang="hr-HR" b="1" dirty="0" err="1"/>
              <a:t>Karlovčanu</a:t>
            </a:r>
            <a:endParaRPr lang="hr-HR" dirty="0"/>
          </a:p>
          <a:p>
            <a:pPr>
              <a:buNone/>
            </a:pPr>
            <a:r>
              <a:rPr lang="hr-HR" dirty="0" smtClean="0"/>
              <a:t>	</a:t>
            </a:r>
          </a:p>
          <a:p>
            <a:pPr>
              <a:buNone/>
            </a:pPr>
            <a:r>
              <a:rPr lang="hr-HR" sz="2400" dirty="0"/>
              <a:t>	</a:t>
            </a:r>
            <a:r>
              <a:rPr lang="hr-HR" sz="2400" dirty="0" err="1" smtClean="0"/>
              <a:t>Drobna</a:t>
            </a:r>
            <a:r>
              <a:rPr lang="hr-HR" sz="2400" dirty="0" smtClean="0"/>
              <a:t> </a:t>
            </a:r>
            <a:r>
              <a:rPr lang="hr-HR" sz="2400" dirty="0"/>
              <a:t>točka: jeden </a:t>
            </a:r>
            <a:r>
              <a:rPr lang="hr-HR" sz="2400" dirty="0" err="1"/>
              <a:t>dečec</a:t>
            </a:r>
            <a:r>
              <a:rPr lang="hr-HR" sz="2400" dirty="0"/>
              <a:t> v polju.</a:t>
            </a:r>
            <a:br>
              <a:rPr lang="hr-HR" sz="2400" dirty="0"/>
            </a:br>
            <a:r>
              <a:rPr lang="hr-HR" sz="2400" dirty="0" err="1"/>
              <a:t>Joko</a:t>
            </a:r>
            <a:r>
              <a:rPr lang="hr-HR" sz="2400" dirty="0"/>
              <a:t> pije farbe rodnog kraja.</a:t>
            </a:r>
            <a:br>
              <a:rPr lang="hr-HR" sz="2400" dirty="0"/>
            </a:br>
            <a:r>
              <a:rPr lang="hr-HR" sz="2400" dirty="0"/>
              <a:t>Duša širi mir i </a:t>
            </a:r>
            <a:r>
              <a:rPr lang="hr-HR" sz="2400" dirty="0" err="1"/>
              <a:t>dragovolju</a:t>
            </a:r>
            <a:r>
              <a:rPr lang="hr-HR" sz="2400" dirty="0"/>
              <a:t>,</a:t>
            </a:r>
            <a:br>
              <a:rPr lang="hr-HR" sz="2400" dirty="0"/>
            </a:br>
            <a:r>
              <a:rPr lang="hr-HR" sz="2400" dirty="0" err="1"/>
              <a:t>Gdi</a:t>
            </a:r>
            <a:r>
              <a:rPr lang="hr-HR" sz="2400" dirty="0"/>
              <a:t> se nebo z ravnicom pripaja</a:t>
            </a:r>
            <a:r>
              <a:rPr lang="hr-HR" sz="2400" dirty="0" smtClean="0"/>
              <a:t>.</a:t>
            </a:r>
          </a:p>
          <a:p>
            <a:pPr>
              <a:buNone/>
            </a:pPr>
            <a:endParaRPr lang="hr-HR" sz="1400" dirty="0"/>
          </a:p>
          <a:p>
            <a:pPr>
              <a:buNone/>
            </a:pPr>
            <a:r>
              <a:rPr lang="hr-HR" sz="2400" dirty="0" smtClean="0"/>
              <a:t>	Knjige</a:t>
            </a:r>
            <a:r>
              <a:rPr lang="hr-HR" sz="2400" dirty="0"/>
              <a:t>, teke i torba na </a:t>
            </a:r>
            <a:r>
              <a:rPr lang="hr-HR" sz="2400" dirty="0" err="1"/>
              <a:t>pleči</a:t>
            </a:r>
            <a:r>
              <a:rPr lang="hr-HR" sz="2400" dirty="0"/>
              <a:t>.</a:t>
            </a:r>
            <a:br>
              <a:rPr lang="hr-HR" sz="2400" dirty="0"/>
            </a:br>
            <a:r>
              <a:rPr lang="hr-HR" sz="2400" dirty="0" err="1"/>
              <a:t>Štiglec</a:t>
            </a:r>
            <a:r>
              <a:rPr lang="hr-HR" sz="2400" dirty="0"/>
              <a:t> v </a:t>
            </a:r>
            <a:r>
              <a:rPr lang="hr-HR" sz="2400" dirty="0" err="1"/>
              <a:t>seči</a:t>
            </a:r>
            <a:r>
              <a:rPr lang="hr-HR" sz="2400" dirty="0"/>
              <a:t> </a:t>
            </a:r>
            <a:r>
              <a:rPr lang="hr-HR" sz="2400" dirty="0" err="1"/>
              <a:t>prebira</a:t>
            </a:r>
            <a:r>
              <a:rPr lang="hr-HR" sz="2400" dirty="0"/>
              <a:t> mu </a:t>
            </a:r>
            <a:r>
              <a:rPr lang="hr-HR" sz="2400" dirty="0" err="1"/>
              <a:t>viže</a:t>
            </a:r>
            <a:r>
              <a:rPr lang="hr-HR" sz="2400" dirty="0"/>
              <a:t>.</a:t>
            </a:r>
            <a:br>
              <a:rPr lang="hr-HR" sz="2400" dirty="0"/>
            </a:br>
            <a:r>
              <a:rPr lang="hr-HR" sz="2400" dirty="0"/>
              <a:t>Zelen bršljan i karmin </a:t>
            </a:r>
            <a:r>
              <a:rPr lang="hr-HR" sz="2400" dirty="0" err="1"/>
              <a:t>bleščeči</a:t>
            </a:r>
            <a:r>
              <a:rPr lang="hr-HR" sz="2400" dirty="0"/>
              <a:t>:</a:t>
            </a:r>
            <a:br>
              <a:rPr lang="hr-HR" sz="2400" dirty="0"/>
            </a:br>
            <a:r>
              <a:rPr lang="hr-HR" sz="2400" dirty="0" err="1"/>
              <a:t>Tam</a:t>
            </a:r>
            <a:r>
              <a:rPr lang="hr-HR" sz="2400" dirty="0"/>
              <a:t> za šumom </a:t>
            </a:r>
            <a:r>
              <a:rPr lang="hr-HR" sz="2400" dirty="0" err="1"/>
              <a:t>kroh</a:t>
            </a:r>
            <a:r>
              <a:rPr lang="hr-HR" sz="2400" dirty="0"/>
              <a:t> od stare </a:t>
            </a:r>
            <a:r>
              <a:rPr lang="hr-HR" sz="2400" dirty="0" err="1"/>
              <a:t>hiže</a:t>
            </a:r>
            <a:r>
              <a:rPr lang="hr-HR" sz="2400" dirty="0" smtClean="0"/>
              <a:t>.</a:t>
            </a:r>
          </a:p>
          <a:p>
            <a:pPr>
              <a:buNone/>
            </a:pPr>
            <a:endParaRPr lang="hr-HR" sz="1400" dirty="0"/>
          </a:p>
          <a:p>
            <a:pPr>
              <a:buNone/>
            </a:pPr>
            <a:r>
              <a:rPr lang="hr-HR" sz="2400" dirty="0" smtClean="0"/>
              <a:t>	Voda </a:t>
            </a:r>
            <a:r>
              <a:rPr lang="hr-HR" sz="2400" dirty="0"/>
              <a:t>v jarku kolobare vrti.</a:t>
            </a:r>
            <a:br>
              <a:rPr lang="hr-HR" sz="2400" dirty="0"/>
            </a:br>
            <a:r>
              <a:rPr lang="hr-HR" sz="2400" dirty="0"/>
              <a:t>Plavi </a:t>
            </a:r>
            <a:r>
              <a:rPr lang="hr-HR" sz="2400" dirty="0" err="1"/>
              <a:t>metulj</a:t>
            </a:r>
            <a:r>
              <a:rPr lang="hr-HR" sz="2400" dirty="0"/>
              <a:t> </a:t>
            </a:r>
            <a:r>
              <a:rPr lang="hr-HR" sz="2400" dirty="0" err="1"/>
              <a:t>zleti</a:t>
            </a:r>
            <a:r>
              <a:rPr lang="hr-HR" sz="2400" dirty="0"/>
              <a:t> mu na ruku.</a:t>
            </a:r>
            <a:br>
              <a:rPr lang="hr-HR" sz="2400" dirty="0"/>
            </a:br>
            <a:r>
              <a:rPr lang="hr-HR" sz="2400" dirty="0"/>
              <a:t>Al' </a:t>
            </a:r>
            <a:r>
              <a:rPr lang="hr-HR" sz="2400" dirty="0" err="1"/>
              <a:t>več</a:t>
            </a:r>
            <a:r>
              <a:rPr lang="hr-HR" sz="2400" dirty="0"/>
              <a:t> diši </a:t>
            </a:r>
            <a:r>
              <a:rPr lang="hr-HR" sz="2400" dirty="0" err="1"/>
              <a:t>čez</a:t>
            </a:r>
            <a:r>
              <a:rPr lang="hr-HR" sz="2400" dirty="0"/>
              <a:t> </a:t>
            </a:r>
            <a:r>
              <a:rPr lang="hr-HR" sz="2400" dirty="0" err="1"/>
              <a:t>oblok</a:t>
            </a:r>
            <a:r>
              <a:rPr lang="hr-HR" sz="2400" dirty="0"/>
              <a:t> otprti,</a:t>
            </a:r>
            <a:br>
              <a:rPr lang="hr-HR" sz="2400" dirty="0"/>
            </a:br>
            <a:r>
              <a:rPr lang="hr-HR" sz="2400" dirty="0" err="1"/>
              <a:t>Pedelj</a:t>
            </a:r>
            <a:r>
              <a:rPr lang="hr-HR" sz="2400" dirty="0"/>
              <a:t> </a:t>
            </a:r>
            <a:r>
              <a:rPr lang="hr-HR" sz="2400" dirty="0" err="1"/>
              <a:t>kruva</a:t>
            </a:r>
            <a:r>
              <a:rPr lang="hr-HR" sz="2400" dirty="0"/>
              <a:t> i </a:t>
            </a:r>
            <a:r>
              <a:rPr lang="hr-HR" sz="2400" dirty="0" err="1"/>
              <a:t>cvrtje</a:t>
            </a:r>
            <a:r>
              <a:rPr lang="hr-HR" sz="2400" dirty="0"/>
              <a:t> na luku.</a:t>
            </a:r>
          </a:p>
          <a:p>
            <a:pPr>
              <a:buNone/>
            </a:pPr>
            <a:r>
              <a:rPr lang="hr-HR" sz="1400" dirty="0" smtClean="0"/>
              <a:t>	</a:t>
            </a:r>
          </a:p>
          <a:p>
            <a:pPr>
              <a:buNone/>
            </a:pPr>
            <a:r>
              <a:rPr lang="hr-HR" sz="2400" dirty="0"/>
              <a:t>	</a:t>
            </a:r>
            <a:endParaRPr lang="hr-HR" sz="2400" dirty="0" smtClean="0"/>
          </a:p>
          <a:p>
            <a:pPr>
              <a:buNone/>
            </a:pPr>
            <a:endParaRPr lang="hr-HR" sz="2400" dirty="0"/>
          </a:p>
          <a:p>
            <a:pPr>
              <a:buNone/>
            </a:pPr>
            <a:endParaRPr lang="hr-HR" sz="2400" dirty="0" smtClean="0"/>
          </a:p>
          <a:p>
            <a:pPr>
              <a:buNone/>
            </a:pPr>
            <a:endParaRPr lang="hr-HR" sz="2400" dirty="0"/>
          </a:p>
          <a:p>
            <a:pPr>
              <a:buNone/>
            </a:pPr>
            <a:endParaRPr lang="hr-HR" sz="2400" dirty="0" smtClean="0"/>
          </a:p>
          <a:p>
            <a:pPr>
              <a:buNone/>
            </a:pPr>
            <a:r>
              <a:rPr lang="hr-HR" sz="2400" dirty="0"/>
              <a:t>	</a:t>
            </a:r>
            <a:endParaRPr lang="hr-HR" sz="2400" dirty="0" smtClean="0"/>
          </a:p>
          <a:p>
            <a:pPr>
              <a:buNone/>
            </a:pPr>
            <a:r>
              <a:rPr lang="hr-HR" sz="2400" dirty="0"/>
              <a:t>	</a:t>
            </a:r>
            <a:endParaRPr lang="hr-HR" sz="2400" dirty="0" smtClean="0"/>
          </a:p>
          <a:p>
            <a:pPr>
              <a:buNone/>
            </a:pPr>
            <a:r>
              <a:rPr lang="hr-HR" sz="2400" dirty="0"/>
              <a:t>	</a:t>
            </a:r>
            <a:endParaRPr lang="hr-HR" sz="2400" dirty="0" smtClean="0"/>
          </a:p>
          <a:p>
            <a:pPr>
              <a:buNone/>
            </a:pPr>
            <a:r>
              <a:rPr lang="hr-HR" sz="2400" dirty="0"/>
              <a:t>	</a:t>
            </a:r>
            <a:r>
              <a:rPr lang="hr-HR" sz="2400" dirty="0" smtClean="0"/>
              <a:t>Svet </a:t>
            </a:r>
            <a:r>
              <a:rPr lang="hr-HR" sz="2400" dirty="0"/>
              <a:t>i dom opasani z dva plota:</a:t>
            </a:r>
            <a:br>
              <a:rPr lang="hr-HR" sz="2400" dirty="0"/>
            </a:br>
            <a:r>
              <a:rPr lang="hr-HR" sz="2400" dirty="0"/>
              <a:t>Tenka šiba </a:t>
            </a:r>
            <a:r>
              <a:rPr lang="hr-HR" sz="2400" dirty="0" err="1"/>
              <a:t>vuzduž</a:t>
            </a:r>
            <a:r>
              <a:rPr lang="hr-HR" sz="2400" dirty="0"/>
              <a:t> i poprečno</a:t>
            </a:r>
            <a:r>
              <a:rPr lang="hr-HR" sz="2400" dirty="0" smtClean="0"/>
              <a:t>.</a:t>
            </a:r>
          </a:p>
          <a:p>
            <a:pPr>
              <a:buNone/>
            </a:pPr>
            <a:r>
              <a:rPr lang="hr-HR" sz="2400" dirty="0"/>
              <a:t>	</a:t>
            </a:r>
            <a:r>
              <a:rPr lang="hr-HR" sz="2400" dirty="0" err="1" smtClean="0"/>
              <a:t>Dečec</a:t>
            </a:r>
            <a:r>
              <a:rPr lang="hr-HR" sz="2400" dirty="0" smtClean="0"/>
              <a:t> </a:t>
            </a:r>
            <a:r>
              <a:rPr lang="hr-HR" sz="2400" dirty="0"/>
              <a:t>žudi na pragu života</a:t>
            </a:r>
            <a:br>
              <a:rPr lang="hr-HR" sz="2400" dirty="0"/>
            </a:br>
            <a:r>
              <a:rPr lang="hr-HR" sz="2400" dirty="0"/>
              <a:t>Da bi zlatni </a:t>
            </a:r>
            <a:r>
              <a:rPr lang="hr-HR" sz="2400" dirty="0" err="1"/>
              <a:t>denek</a:t>
            </a:r>
            <a:r>
              <a:rPr lang="hr-HR" sz="2400" dirty="0"/>
              <a:t> </a:t>
            </a:r>
            <a:r>
              <a:rPr lang="hr-HR" sz="2400" dirty="0" err="1"/>
              <a:t>trajal</a:t>
            </a:r>
            <a:r>
              <a:rPr lang="hr-HR" sz="2400" dirty="0"/>
              <a:t> </a:t>
            </a:r>
            <a:r>
              <a:rPr lang="hr-HR" sz="2400" dirty="0" err="1"/>
              <a:t>večno</a:t>
            </a:r>
            <a:r>
              <a:rPr lang="hr-HR" sz="2400" dirty="0" smtClean="0"/>
              <a:t>.</a:t>
            </a:r>
          </a:p>
          <a:p>
            <a:pPr>
              <a:buNone/>
            </a:pPr>
            <a:endParaRPr lang="hr-HR" sz="1400" dirty="0"/>
          </a:p>
          <a:p>
            <a:pPr>
              <a:buNone/>
            </a:pPr>
            <a:r>
              <a:rPr lang="hr-HR" sz="2400" dirty="0" smtClean="0"/>
              <a:t>	V </a:t>
            </a:r>
            <a:r>
              <a:rPr lang="hr-HR" sz="2400" dirty="0"/>
              <a:t>krugu lampe </a:t>
            </a:r>
            <a:r>
              <a:rPr lang="hr-HR" sz="2400" dirty="0" err="1"/>
              <a:t>mehke</a:t>
            </a:r>
            <a:r>
              <a:rPr lang="hr-HR" sz="2400" dirty="0"/>
              <a:t> lasi žute:</a:t>
            </a:r>
            <a:br>
              <a:rPr lang="hr-HR" sz="2400" dirty="0"/>
            </a:br>
            <a:r>
              <a:rPr lang="hr-HR" sz="2400" dirty="0" err="1"/>
              <a:t>Zutra</a:t>
            </a:r>
            <a:r>
              <a:rPr lang="hr-HR" sz="2400" dirty="0"/>
              <a:t> </a:t>
            </a:r>
            <a:r>
              <a:rPr lang="hr-HR" sz="2400" dirty="0" err="1"/>
              <a:t>bu</a:t>
            </a:r>
            <a:r>
              <a:rPr lang="hr-HR" sz="2400" dirty="0"/>
              <a:t> nad selom </a:t>
            </a:r>
            <a:r>
              <a:rPr lang="hr-HR" sz="2400" dirty="0" err="1"/>
              <a:t>letel</a:t>
            </a:r>
            <a:r>
              <a:rPr lang="hr-HR" sz="2400" dirty="0"/>
              <a:t> </a:t>
            </a:r>
            <a:r>
              <a:rPr lang="hr-HR" sz="2400" dirty="0" err="1"/>
              <a:t>orel</a:t>
            </a:r>
            <a:r>
              <a:rPr lang="hr-HR" sz="2400" dirty="0"/>
              <a:t>.</a:t>
            </a:r>
            <a:br>
              <a:rPr lang="hr-HR" sz="2400" dirty="0"/>
            </a:br>
            <a:r>
              <a:rPr lang="hr-HR" sz="2400" dirty="0" err="1"/>
              <a:t>Skrižala</a:t>
            </a:r>
            <a:r>
              <a:rPr lang="hr-HR" sz="2400" dirty="0"/>
              <a:t> </a:t>
            </a:r>
            <a:r>
              <a:rPr lang="hr-HR" sz="2400" dirty="0" err="1"/>
              <a:t>bu</a:t>
            </a:r>
            <a:r>
              <a:rPr lang="hr-HR" sz="2400" dirty="0"/>
              <a:t> crna tinta pute,</a:t>
            </a:r>
            <a:br>
              <a:rPr lang="hr-HR" sz="2400" dirty="0"/>
            </a:br>
            <a:r>
              <a:rPr lang="hr-HR" sz="2400" dirty="0"/>
              <a:t>V stupu </a:t>
            </a:r>
            <a:r>
              <a:rPr lang="hr-HR" sz="2400" dirty="0" err="1"/>
              <a:t>jognja</a:t>
            </a:r>
            <a:r>
              <a:rPr lang="hr-HR" sz="2400" dirty="0"/>
              <a:t> dimnjak bude </a:t>
            </a:r>
            <a:r>
              <a:rPr lang="hr-HR" sz="2400" dirty="0" err="1"/>
              <a:t>zgorel</a:t>
            </a:r>
            <a:r>
              <a:rPr lang="hr-HR" sz="2400" dirty="0"/>
              <a:t>.</a:t>
            </a:r>
          </a:p>
          <a:p>
            <a:pPr>
              <a:buNone/>
            </a:pPr>
            <a:endParaRPr lang="hr-HR" sz="1400" dirty="0" smtClean="0"/>
          </a:p>
          <a:p>
            <a:pPr>
              <a:buNone/>
            </a:pPr>
            <a:r>
              <a:rPr lang="hr-HR" sz="2400" dirty="0"/>
              <a:t>	</a:t>
            </a:r>
            <a:r>
              <a:rPr lang="hr-HR" sz="2400" dirty="0" smtClean="0"/>
              <a:t>I </a:t>
            </a:r>
            <a:r>
              <a:rPr lang="hr-HR" sz="2400" dirty="0" err="1"/>
              <a:t>gda</a:t>
            </a:r>
            <a:r>
              <a:rPr lang="hr-HR" sz="2400" dirty="0"/>
              <a:t> </a:t>
            </a:r>
            <a:r>
              <a:rPr lang="hr-HR" sz="2400" dirty="0" err="1"/>
              <a:t>jemput</a:t>
            </a:r>
            <a:r>
              <a:rPr lang="hr-HR" sz="2400" dirty="0"/>
              <a:t> lesa se odškrine,</a:t>
            </a:r>
            <a:br>
              <a:rPr lang="hr-HR" sz="2400" dirty="0"/>
            </a:br>
            <a:r>
              <a:rPr lang="hr-HR" sz="2400" dirty="0"/>
              <a:t>Kup pepela </a:t>
            </a:r>
            <a:r>
              <a:rPr lang="hr-HR" sz="2400" dirty="0" err="1"/>
              <a:t>gda</a:t>
            </a:r>
            <a:r>
              <a:rPr lang="hr-HR" sz="2400" dirty="0"/>
              <a:t> </a:t>
            </a:r>
            <a:r>
              <a:rPr lang="hr-HR" sz="2400" dirty="0" err="1"/>
              <a:t>veter</a:t>
            </a:r>
            <a:r>
              <a:rPr lang="hr-HR" sz="2400" dirty="0"/>
              <a:t> odgrne,</a:t>
            </a:r>
            <a:br>
              <a:rPr lang="hr-HR" sz="2400" dirty="0"/>
            </a:br>
            <a:r>
              <a:rPr lang="hr-HR" sz="2400" dirty="0"/>
              <a:t>Z kiše, </a:t>
            </a:r>
            <a:r>
              <a:rPr lang="hr-HR" sz="2400" dirty="0" err="1"/>
              <a:t>megle</a:t>
            </a:r>
            <a:r>
              <a:rPr lang="hr-HR" sz="2400" dirty="0"/>
              <a:t>, </a:t>
            </a:r>
            <a:r>
              <a:rPr lang="hr-HR" sz="2400" dirty="0" err="1"/>
              <a:t>snega</a:t>
            </a:r>
            <a:r>
              <a:rPr lang="hr-HR" sz="2400" dirty="0"/>
              <a:t> i </a:t>
            </a:r>
            <a:r>
              <a:rPr lang="hr-HR" sz="2400" dirty="0" err="1"/>
              <a:t>dalšine</a:t>
            </a:r>
            <a:r>
              <a:rPr lang="hr-HR" sz="2400" dirty="0"/>
              <a:t>,</a:t>
            </a:r>
            <a:br>
              <a:rPr lang="hr-HR" sz="2400" dirty="0"/>
            </a:br>
            <a:r>
              <a:rPr lang="hr-HR" sz="2400" dirty="0"/>
              <a:t>V Zavičaj se </a:t>
            </a:r>
            <a:r>
              <a:rPr lang="hr-HR" sz="2400" dirty="0" err="1"/>
              <a:t>njeg</a:t>
            </a:r>
            <a:r>
              <a:rPr lang="hr-HR" sz="2400" dirty="0"/>
              <a:t>'va </a:t>
            </a:r>
            <a:r>
              <a:rPr lang="hr-HR" sz="2400" dirty="0" err="1"/>
              <a:t>senca</a:t>
            </a:r>
            <a:r>
              <a:rPr lang="hr-HR" sz="2400" dirty="0"/>
              <a:t> </a:t>
            </a:r>
            <a:r>
              <a:rPr lang="hr-HR" sz="2400" dirty="0" err="1" smtClean="0"/>
              <a:t>vrne</a:t>
            </a:r>
            <a:r>
              <a:rPr lang="hr-HR" sz="2400" dirty="0" smtClean="0"/>
              <a:t>.</a:t>
            </a:r>
          </a:p>
          <a:p>
            <a:pPr>
              <a:buNone/>
            </a:pPr>
            <a:r>
              <a:rPr lang="hr-HR" b="1" i="1" dirty="0"/>
              <a:t>	</a:t>
            </a:r>
            <a:endParaRPr lang="hr-HR" b="1" i="1" dirty="0" smtClean="0"/>
          </a:p>
          <a:p>
            <a:pPr>
              <a:buNone/>
            </a:pPr>
            <a:r>
              <a:rPr lang="hr-HR" sz="2400" b="1" i="1" dirty="0"/>
              <a:t>	</a:t>
            </a:r>
            <a:r>
              <a:rPr lang="hr-HR" sz="2400" b="1" i="1" dirty="0" smtClean="0"/>
              <a:t>29</a:t>
            </a:r>
            <a:r>
              <a:rPr lang="hr-HR" sz="2400" b="1" i="1" dirty="0"/>
              <a:t>. siječnja 2015.</a:t>
            </a:r>
          </a:p>
          <a:p>
            <a:pPr lvl="1">
              <a:buNone/>
            </a:pPr>
            <a:r>
              <a:rPr lang="hr-HR" sz="2400" b="1" i="1" dirty="0"/>
              <a:t>Božica Jelušić</a:t>
            </a:r>
            <a:endParaRPr lang="hr-HR" sz="2400" i="1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0"/>
            <a:ext cx="9073008" cy="68580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hr-HR" sz="4200" b="1" dirty="0"/>
              <a:t>O PJESNIKU I MOGUĆEM </a:t>
            </a:r>
            <a:r>
              <a:rPr lang="hr-HR" sz="4200" b="1" dirty="0" smtClean="0"/>
              <a:t>BRAKU</a:t>
            </a:r>
            <a:endParaRPr lang="hr-HR" sz="4200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Voljela </a:t>
            </a:r>
            <a:r>
              <a:rPr lang="hr-HR" dirty="0"/>
              <a:t>bih voljeti pjesnika. </a:t>
            </a:r>
          </a:p>
          <a:p>
            <a:pPr>
              <a:buNone/>
            </a:pPr>
            <a:r>
              <a:rPr lang="hr-HR" dirty="0"/>
              <a:t>Nikakvog prozaika, </a:t>
            </a:r>
          </a:p>
          <a:p>
            <a:pPr>
              <a:buNone/>
            </a:pPr>
            <a:r>
              <a:rPr lang="hr-HR" dirty="0"/>
              <a:t>baš pjesnika na posljednjem nalazištu ljubavi.</a:t>
            </a:r>
          </a:p>
          <a:p>
            <a:pPr>
              <a:buNone/>
            </a:pPr>
            <a:r>
              <a:rPr lang="hr-HR" dirty="0"/>
              <a:t>U mom haustoru, točnije u suterenu, živi jedan, kao u </a:t>
            </a:r>
            <a:r>
              <a:rPr lang="hr-HR" dirty="0" err="1"/>
              <a:t>klišeu</a:t>
            </a:r>
            <a:r>
              <a:rPr lang="hr-HR" dirty="0"/>
              <a:t>.</a:t>
            </a:r>
          </a:p>
          <a:p>
            <a:pPr>
              <a:buNone/>
            </a:pPr>
            <a:r>
              <a:rPr lang="hr-HR" dirty="0"/>
              <a:t>Saznala sam mu i ime i godine, kao i to da nije iz Zagreba, </a:t>
            </a:r>
          </a:p>
          <a:p>
            <a:pPr>
              <a:buNone/>
            </a:pPr>
            <a:r>
              <a:rPr lang="hr-HR" dirty="0"/>
              <a:t>pa pretpostavljam da možda pati od provincijskog kompleksa.</a:t>
            </a:r>
          </a:p>
          <a:p>
            <a:pPr>
              <a:buNone/>
            </a:pPr>
            <a:r>
              <a:rPr lang="hr-HR" dirty="0"/>
              <a:t>Sve mi to ide u prilog.</a:t>
            </a:r>
          </a:p>
          <a:p>
            <a:pPr>
              <a:buNone/>
            </a:pPr>
            <a:r>
              <a:rPr lang="hr-HR" dirty="0"/>
              <a:t>Ima nagrađenu zbirku u kojoj se žali kako je usamljen i bez smisla.</a:t>
            </a:r>
          </a:p>
          <a:p>
            <a:pPr>
              <a:buNone/>
            </a:pPr>
            <a:r>
              <a:rPr lang="hr-HR" dirty="0"/>
              <a:t>Time mi se čini kao lagan plijen,</a:t>
            </a:r>
          </a:p>
          <a:p>
            <a:pPr>
              <a:buNone/>
            </a:pPr>
            <a:r>
              <a:rPr lang="hr-HR" dirty="0"/>
              <a:t>što je dobro,</a:t>
            </a:r>
          </a:p>
          <a:p>
            <a:pPr>
              <a:buNone/>
            </a:pPr>
            <a:r>
              <a:rPr lang="hr-HR" dirty="0"/>
              <a:t>jer više nemam ni vremena, ni energije za bilo što kompleksno.</a:t>
            </a:r>
          </a:p>
          <a:p>
            <a:pPr>
              <a:buNone/>
            </a:pPr>
            <a:r>
              <a:rPr lang="hr-HR" dirty="0"/>
              <a:t>U mom životu nisu ostajali ni profesori, ni knjigovođe, nije opstalo nijedno zanimanje.</a:t>
            </a:r>
          </a:p>
          <a:p>
            <a:pPr>
              <a:buNone/>
            </a:pPr>
            <a:r>
              <a:rPr lang="hr-HR" dirty="0"/>
              <a:t>Više se ne sjećam tko je za to kriv, a nije ni bitno.</a:t>
            </a:r>
          </a:p>
          <a:p>
            <a:pPr>
              <a:buNone/>
            </a:pPr>
            <a:r>
              <a:rPr lang="hr-HR" dirty="0"/>
              <a:t>Uglavnom, nema nikoga. Samo ja i moja dvanaest godina stara mačka</a:t>
            </a:r>
          </a:p>
          <a:p>
            <a:pPr>
              <a:buNone/>
            </a:pPr>
            <a:r>
              <a:rPr lang="hr-HR" dirty="0" smtClean="0"/>
              <a:t>koja više </a:t>
            </a:r>
            <a:r>
              <a:rPr lang="hr-HR" dirty="0"/>
              <a:t>nema volju za igrom i samo spava.</a:t>
            </a:r>
          </a:p>
          <a:p>
            <a:pPr>
              <a:buNone/>
            </a:pPr>
            <a:r>
              <a:rPr lang="hr-HR" dirty="0"/>
              <a:t>Sigurna sam da pjesnik, onako šmrcav i na rubu anoreksije, ne zahtijeva ništa.</a:t>
            </a:r>
          </a:p>
          <a:p>
            <a:pPr>
              <a:buNone/>
            </a:pPr>
            <a:r>
              <a:rPr lang="hr-HR" dirty="0"/>
              <a:t>Poslije trajne salame i skoro pljesnivog kruha,</a:t>
            </a:r>
          </a:p>
          <a:p>
            <a:pPr>
              <a:buNone/>
            </a:pPr>
            <a:r>
              <a:rPr lang="hr-HR" dirty="0"/>
              <a:t>lako ću ga pridobiti toplim jelom na žlicu.</a:t>
            </a:r>
          </a:p>
          <a:p>
            <a:pPr>
              <a:buNone/>
            </a:pPr>
            <a:r>
              <a:rPr lang="hr-HR" dirty="0"/>
              <a:t>Uskoro će se naviknuti na skuhano i na čisto rublje.</a:t>
            </a:r>
          </a:p>
          <a:p>
            <a:pPr>
              <a:buNone/>
            </a:pPr>
            <a:r>
              <a:rPr lang="hr-HR" dirty="0"/>
              <a:t>Bit će to jedan uredan malograđanski život.</a:t>
            </a:r>
          </a:p>
          <a:p>
            <a:pPr>
              <a:buNone/>
            </a:pPr>
            <a:r>
              <a:rPr lang="hr-HR" dirty="0"/>
              <a:t>Imat ćemo i uvijek svježe povrće iz urbanog vrta,</a:t>
            </a:r>
          </a:p>
          <a:p>
            <a:pPr>
              <a:buNone/>
            </a:pPr>
            <a:r>
              <a:rPr lang="hr-HR" dirty="0"/>
              <a:t>koje će on plijeviti,</a:t>
            </a:r>
          </a:p>
          <a:p>
            <a:pPr>
              <a:buNone/>
            </a:pPr>
            <a:r>
              <a:rPr lang="hr-HR" dirty="0"/>
              <a:t>dok ne piše.</a:t>
            </a:r>
          </a:p>
          <a:p>
            <a:pPr>
              <a:buNone/>
            </a:pPr>
            <a:r>
              <a:rPr lang="hr-HR" dirty="0"/>
              <a:t>Stvorit će se ovisnost- temelj svake duge i sretne veze,</a:t>
            </a:r>
          </a:p>
          <a:p>
            <a:pPr>
              <a:buNone/>
            </a:pPr>
            <a:r>
              <a:rPr lang="hr-HR" dirty="0"/>
              <a:t>a mi ćemo živjeti </a:t>
            </a:r>
            <a:r>
              <a:rPr lang="hr-HR" dirty="0" err="1"/>
              <a:t>happily</a:t>
            </a:r>
            <a:r>
              <a:rPr lang="hr-HR" dirty="0"/>
              <a:t> </a:t>
            </a:r>
            <a:r>
              <a:rPr lang="hr-HR" dirty="0" err="1"/>
              <a:t>ever</a:t>
            </a:r>
            <a:r>
              <a:rPr lang="hr-HR" dirty="0"/>
              <a:t> </a:t>
            </a:r>
            <a:r>
              <a:rPr lang="hr-HR" dirty="0" err="1"/>
              <a:t>after</a:t>
            </a:r>
            <a:r>
              <a:rPr lang="hr-HR" dirty="0"/>
              <a:t>.</a:t>
            </a:r>
          </a:p>
          <a:p>
            <a:pPr>
              <a:buNone/>
            </a:pPr>
            <a:r>
              <a:rPr lang="hr-HR" b="1" i="1" dirty="0" smtClean="0"/>
              <a:t>	</a:t>
            </a:r>
          </a:p>
          <a:p>
            <a:pPr>
              <a:buNone/>
            </a:pPr>
            <a:r>
              <a:rPr lang="hr-HR" sz="3400" b="1" i="1" dirty="0" smtClean="0"/>
              <a:t>Jelena </a:t>
            </a:r>
            <a:r>
              <a:rPr lang="hr-HR" sz="3400" b="1" i="1" dirty="0" err="1"/>
              <a:t>Osvaldić</a:t>
            </a:r>
            <a:r>
              <a:rPr lang="hr-HR" sz="3400" b="1" i="1" dirty="0"/>
              <a:t>, 2014.</a:t>
            </a:r>
            <a:endParaRPr lang="hr-HR" sz="3400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2" y="188640"/>
            <a:ext cx="9145016" cy="6669360"/>
          </a:xfrm>
        </p:spPr>
        <p:txBody>
          <a:bodyPr numCol="2">
            <a:normAutofit fontScale="92500" lnSpcReduction="10000"/>
          </a:bodyPr>
          <a:lstStyle/>
          <a:p>
            <a:pPr>
              <a:buNone/>
            </a:pPr>
            <a:r>
              <a:rPr lang="de-DE" sz="3100" b="1" dirty="0"/>
              <a:t>ŠKOLSKI  DANI</a:t>
            </a:r>
            <a:endParaRPr lang="hr-HR" sz="3100" dirty="0"/>
          </a:p>
          <a:p>
            <a:pPr>
              <a:buNone/>
            </a:pPr>
            <a:endParaRPr lang="hr-HR" sz="2200" dirty="0"/>
          </a:p>
          <a:p>
            <a:pPr>
              <a:buNone/>
            </a:pPr>
            <a:r>
              <a:rPr lang="de-DE" sz="2800" dirty="0" err="1"/>
              <a:t>Školski</a:t>
            </a:r>
            <a:r>
              <a:rPr lang="de-DE" sz="2800" dirty="0"/>
              <a:t> </a:t>
            </a:r>
            <a:r>
              <a:rPr lang="de-DE" sz="2800" dirty="0" err="1"/>
              <a:t>su</a:t>
            </a:r>
            <a:r>
              <a:rPr lang="de-DE" sz="2800" dirty="0"/>
              <a:t> </a:t>
            </a:r>
            <a:r>
              <a:rPr lang="de-DE" sz="2800" dirty="0" err="1"/>
              <a:t>dani</a:t>
            </a:r>
            <a:r>
              <a:rPr lang="de-DE" sz="2800" dirty="0"/>
              <a:t> </a:t>
            </a:r>
            <a:r>
              <a:rPr lang="de-DE" sz="2800" dirty="0" err="1"/>
              <a:t>sveti</a:t>
            </a:r>
            <a:r>
              <a:rPr lang="de-DE" sz="2800" dirty="0"/>
              <a:t> i </a:t>
            </a:r>
            <a:r>
              <a:rPr lang="de-DE" sz="2800" dirty="0" err="1"/>
              <a:t>spretni</a:t>
            </a:r>
            <a:r>
              <a:rPr lang="de-DE" sz="2800" dirty="0"/>
              <a:t>, </a:t>
            </a:r>
            <a:endParaRPr lang="hr-HR" sz="2800" dirty="0"/>
          </a:p>
          <a:p>
            <a:pPr>
              <a:buNone/>
            </a:pPr>
            <a:r>
              <a:rPr lang="de-DE" sz="2800" dirty="0"/>
              <a:t>u </a:t>
            </a:r>
            <a:r>
              <a:rPr lang="de-DE" sz="2800" dirty="0" err="1"/>
              <a:t>njima</a:t>
            </a:r>
            <a:r>
              <a:rPr lang="de-DE" sz="2800" dirty="0"/>
              <a:t> </a:t>
            </a:r>
            <a:r>
              <a:rPr lang="de-DE" sz="2800" dirty="0" err="1"/>
              <a:t>skriti</a:t>
            </a:r>
            <a:r>
              <a:rPr lang="de-DE" sz="2800" dirty="0"/>
              <a:t> </a:t>
            </a:r>
            <a:r>
              <a:rPr lang="de-DE" sz="2800" dirty="0" err="1"/>
              <a:t>su</a:t>
            </a:r>
            <a:r>
              <a:rPr lang="de-DE" sz="2800" dirty="0"/>
              <a:t> </a:t>
            </a:r>
            <a:r>
              <a:rPr lang="de-DE" sz="2800" dirty="0" err="1"/>
              <a:t>trenutci</a:t>
            </a:r>
            <a:r>
              <a:rPr lang="de-DE" sz="2800" dirty="0"/>
              <a:t> </a:t>
            </a:r>
            <a:r>
              <a:rPr lang="de-DE" sz="2800" dirty="0" err="1"/>
              <a:t>sretni</a:t>
            </a:r>
            <a:endParaRPr lang="hr-HR" sz="2800" dirty="0"/>
          </a:p>
          <a:p>
            <a:pPr>
              <a:buNone/>
            </a:pPr>
            <a:r>
              <a:rPr lang="de-DE" sz="2800" dirty="0" err="1"/>
              <a:t>igre</a:t>
            </a:r>
            <a:r>
              <a:rPr lang="de-DE" sz="2800" dirty="0"/>
              <a:t> i </a:t>
            </a:r>
            <a:r>
              <a:rPr lang="de-DE" sz="2800" dirty="0" err="1"/>
              <a:t>spoznaja</a:t>
            </a:r>
            <a:r>
              <a:rPr lang="de-DE" sz="2800" dirty="0"/>
              <a:t> o </a:t>
            </a:r>
            <a:r>
              <a:rPr lang="de-DE" sz="2800" dirty="0" err="1"/>
              <a:t>sebi</a:t>
            </a:r>
            <a:r>
              <a:rPr lang="de-DE" sz="2800" dirty="0"/>
              <a:t> i </a:t>
            </a:r>
            <a:r>
              <a:rPr lang="de-DE" sz="2800" dirty="0" err="1"/>
              <a:t>svijetu</a:t>
            </a:r>
            <a:r>
              <a:rPr lang="de-DE" sz="2800" dirty="0"/>
              <a:t> – </a:t>
            </a:r>
            <a:r>
              <a:rPr lang="hr-HR" sz="2800" dirty="0" smtClean="0"/>
              <a:t>          </a:t>
            </a:r>
            <a:endParaRPr lang="hr-HR" sz="2800" dirty="0"/>
          </a:p>
          <a:p>
            <a:pPr>
              <a:buNone/>
            </a:pP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dani</a:t>
            </a:r>
            <a:r>
              <a:rPr lang="de-DE" sz="2800" dirty="0"/>
              <a:t> </a:t>
            </a:r>
            <a:r>
              <a:rPr lang="de-DE" sz="2800" dirty="0" err="1"/>
              <a:t>su</a:t>
            </a:r>
            <a:r>
              <a:rPr lang="de-DE" sz="2800" dirty="0"/>
              <a:t> </a:t>
            </a:r>
            <a:r>
              <a:rPr lang="de-DE" sz="2800" dirty="0" err="1"/>
              <a:t>posebni</a:t>
            </a:r>
            <a:r>
              <a:rPr lang="de-DE" sz="2800" dirty="0"/>
              <a:t> </a:t>
            </a:r>
            <a:r>
              <a:rPr lang="de-DE" sz="2800" dirty="0" err="1"/>
              <a:t>svakome</a:t>
            </a:r>
            <a:r>
              <a:rPr lang="de-DE" sz="2800" dirty="0"/>
              <a:t> </a:t>
            </a:r>
            <a:r>
              <a:rPr lang="de-DE" sz="2800" dirty="0" err="1"/>
              <a:t>djetetu</a:t>
            </a:r>
            <a:r>
              <a:rPr lang="de-DE" sz="2800" dirty="0"/>
              <a:t>. </a:t>
            </a:r>
            <a:endParaRPr lang="hr-HR" sz="2800" dirty="0"/>
          </a:p>
          <a:p>
            <a:pPr>
              <a:buNone/>
            </a:pPr>
            <a:endParaRPr lang="hr-HR" sz="2200" dirty="0"/>
          </a:p>
          <a:p>
            <a:pPr>
              <a:buNone/>
            </a:pPr>
            <a:r>
              <a:rPr lang="de-DE" sz="2800" dirty="0" err="1"/>
              <a:t>Iako</a:t>
            </a:r>
            <a:r>
              <a:rPr lang="de-DE" sz="2800" dirty="0"/>
              <a:t> </a:t>
            </a:r>
            <a:r>
              <a:rPr lang="de-DE" sz="2800" dirty="0" err="1"/>
              <a:t>ponekad</a:t>
            </a:r>
            <a:r>
              <a:rPr lang="de-DE" sz="2800" dirty="0"/>
              <a:t> </a:t>
            </a:r>
            <a:r>
              <a:rPr lang="de-DE" sz="2800" dirty="0" err="1"/>
              <a:t>donose</a:t>
            </a:r>
            <a:r>
              <a:rPr lang="de-DE" sz="2800" dirty="0"/>
              <a:t> </a:t>
            </a:r>
            <a:r>
              <a:rPr lang="de-DE" sz="2800" dirty="0" err="1" smtClean="0"/>
              <a:t>tuge</a:t>
            </a:r>
            <a:r>
              <a:rPr lang="hr-HR" sz="2800" dirty="0" smtClean="0"/>
              <a:t> </a:t>
            </a:r>
            <a:endParaRPr lang="hr-HR" sz="2800" dirty="0"/>
          </a:p>
          <a:p>
            <a:pPr>
              <a:buNone/>
            </a:pPr>
            <a:r>
              <a:rPr lang="de-DE" sz="2800" dirty="0"/>
              <a:t>i </a:t>
            </a:r>
            <a:r>
              <a:rPr lang="de-DE" sz="2800" dirty="0" err="1"/>
              <a:t>prva</a:t>
            </a:r>
            <a:r>
              <a:rPr lang="de-DE" sz="2800" dirty="0"/>
              <a:t> </a:t>
            </a:r>
            <a:r>
              <a:rPr lang="de-DE" sz="2800" dirty="0" err="1"/>
              <a:t>duboka</a:t>
            </a:r>
            <a:r>
              <a:rPr lang="de-DE" sz="2800" dirty="0"/>
              <a:t> </a:t>
            </a:r>
            <a:r>
              <a:rPr lang="de-DE" sz="2800" dirty="0" err="1"/>
              <a:t>razočaranja</a:t>
            </a:r>
            <a:r>
              <a:rPr lang="de-DE" sz="2800" dirty="0"/>
              <a:t>, </a:t>
            </a:r>
            <a:endParaRPr lang="hr-HR" sz="2800" dirty="0"/>
          </a:p>
          <a:p>
            <a:pPr>
              <a:buNone/>
            </a:pPr>
            <a:r>
              <a:rPr lang="de-DE" sz="2800" dirty="0" err="1"/>
              <a:t>uglavnom</a:t>
            </a:r>
            <a:r>
              <a:rPr lang="de-DE" sz="2800" dirty="0"/>
              <a:t> </a:t>
            </a:r>
            <a:r>
              <a:rPr lang="de-DE" sz="2800" dirty="0" err="1"/>
              <a:t>su</a:t>
            </a:r>
            <a:r>
              <a:rPr lang="de-DE" sz="2800" dirty="0"/>
              <a:t> </a:t>
            </a:r>
            <a:r>
              <a:rPr lang="de-DE" sz="2800" dirty="0" err="1"/>
              <a:t>šareni</a:t>
            </a:r>
            <a:r>
              <a:rPr lang="de-DE" sz="2800" dirty="0"/>
              <a:t> </a:t>
            </a:r>
            <a:r>
              <a:rPr lang="de-DE" sz="2800" dirty="0" err="1"/>
              <a:t>poput</a:t>
            </a:r>
            <a:r>
              <a:rPr lang="de-DE" sz="2800" dirty="0"/>
              <a:t> </a:t>
            </a:r>
            <a:r>
              <a:rPr lang="de-DE" sz="2800" dirty="0" err="1"/>
              <a:t>duge</a:t>
            </a:r>
            <a:r>
              <a:rPr lang="de-DE" sz="2800" dirty="0"/>
              <a:t> </a:t>
            </a:r>
            <a:endParaRPr lang="hr-HR" sz="2800" dirty="0"/>
          </a:p>
          <a:p>
            <a:pPr>
              <a:buNone/>
            </a:pPr>
            <a:r>
              <a:rPr lang="de-DE" sz="2800" dirty="0"/>
              <a:t>i </a:t>
            </a:r>
            <a:r>
              <a:rPr lang="de-DE" sz="2800" dirty="0" err="1"/>
              <a:t>puni</a:t>
            </a:r>
            <a:r>
              <a:rPr lang="de-DE" sz="2800" dirty="0"/>
              <a:t> </a:t>
            </a:r>
            <a:r>
              <a:rPr lang="de-DE" sz="2800" dirty="0" err="1"/>
              <a:t>smijeha</a:t>
            </a:r>
            <a:r>
              <a:rPr lang="de-DE" sz="2800" dirty="0"/>
              <a:t>, </a:t>
            </a:r>
            <a:r>
              <a:rPr lang="de-DE" sz="2800" dirty="0" err="1"/>
              <a:t>puni</a:t>
            </a:r>
            <a:r>
              <a:rPr lang="de-DE" sz="2800" dirty="0"/>
              <a:t> </a:t>
            </a:r>
            <a:r>
              <a:rPr lang="de-DE" sz="2800" dirty="0" err="1"/>
              <a:t>sanja</a:t>
            </a:r>
            <a:r>
              <a:rPr lang="de-DE" sz="2800" dirty="0" smtClean="0"/>
              <a:t>.</a:t>
            </a:r>
            <a:r>
              <a:rPr lang="hr-HR" sz="2800" dirty="0" smtClean="0"/>
              <a:t> </a:t>
            </a:r>
            <a:endParaRPr lang="hr-HR" sz="2800" dirty="0"/>
          </a:p>
          <a:p>
            <a:pPr>
              <a:buNone/>
            </a:pPr>
            <a:r>
              <a:rPr lang="de-DE" sz="2800" dirty="0"/>
              <a:t> </a:t>
            </a:r>
            <a:endParaRPr lang="hr-HR" sz="2800" dirty="0" smtClean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 smtClean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endParaRPr lang="hr-HR" sz="2800" dirty="0"/>
          </a:p>
          <a:p>
            <a:pPr>
              <a:buNone/>
            </a:pPr>
            <a:r>
              <a:rPr lang="hr-HR" sz="2800" dirty="0" smtClean="0"/>
              <a:t>   </a:t>
            </a:r>
            <a:r>
              <a:rPr lang="de-DE" sz="2800" dirty="0" err="1" smtClean="0"/>
              <a:t>Zadaću</a:t>
            </a:r>
            <a:r>
              <a:rPr lang="de-DE" sz="2800" dirty="0" smtClean="0"/>
              <a:t> </a:t>
            </a:r>
            <a:r>
              <a:rPr lang="de-DE" sz="2800" dirty="0" err="1"/>
              <a:t>imaš</a:t>
            </a:r>
            <a:r>
              <a:rPr lang="de-DE" sz="2800" dirty="0"/>
              <a:t>, </a:t>
            </a:r>
            <a:r>
              <a:rPr lang="de-DE" sz="2800" dirty="0" err="1"/>
              <a:t>zadaću</a:t>
            </a:r>
            <a:r>
              <a:rPr lang="de-DE" sz="2800" dirty="0"/>
              <a:t> </a:t>
            </a:r>
            <a:r>
              <a:rPr lang="de-DE" sz="2800" dirty="0" err="1"/>
              <a:t>nemaš</a:t>
            </a:r>
            <a:r>
              <a:rPr lang="de-DE" sz="2800" dirty="0"/>
              <a:t>, </a:t>
            </a:r>
            <a:endParaRPr lang="hr-HR" sz="2800" dirty="0"/>
          </a:p>
          <a:p>
            <a:pPr>
              <a:buNone/>
            </a:pPr>
            <a:r>
              <a:rPr lang="hr-HR" sz="2800" dirty="0" smtClean="0"/>
              <a:t>   </a:t>
            </a:r>
            <a:r>
              <a:rPr lang="de-DE" sz="2800" dirty="0" err="1" smtClean="0"/>
              <a:t>ipak</a:t>
            </a:r>
            <a:r>
              <a:rPr lang="de-DE" sz="2800" dirty="0" smtClean="0"/>
              <a:t> </a:t>
            </a:r>
            <a:r>
              <a:rPr lang="de-DE" sz="2800" dirty="0"/>
              <a:t>u </a:t>
            </a:r>
            <a:r>
              <a:rPr lang="de-DE" sz="2800" dirty="0" err="1"/>
              <a:t>školu</a:t>
            </a:r>
            <a:r>
              <a:rPr lang="de-DE" sz="2800" dirty="0"/>
              <a:t> se </a:t>
            </a:r>
            <a:r>
              <a:rPr lang="de-DE" sz="2800" dirty="0" err="1"/>
              <a:t>hitro</a:t>
            </a:r>
            <a:r>
              <a:rPr lang="de-DE" sz="2800" dirty="0"/>
              <a:t> </a:t>
            </a:r>
            <a:r>
              <a:rPr lang="de-DE" sz="2800" dirty="0" err="1"/>
              <a:t>spremaš</a:t>
            </a:r>
            <a:r>
              <a:rPr lang="de-DE" sz="2800" dirty="0"/>
              <a:t>; </a:t>
            </a:r>
            <a:endParaRPr lang="hr-HR" sz="2800" dirty="0"/>
          </a:p>
          <a:p>
            <a:pPr>
              <a:buNone/>
            </a:pPr>
            <a:r>
              <a:rPr lang="hr-HR" sz="2800" dirty="0" smtClean="0"/>
              <a:t>   </a:t>
            </a:r>
            <a:r>
              <a:rPr lang="de-DE" sz="2800" dirty="0" err="1" smtClean="0"/>
              <a:t>ocjene</a:t>
            </a:r>
            <a:r>
              <a:rPr lang="de-DE" sz="2800" dirty="0" smtClean="0"/>
              <a:t> </a:t>
            </a:r>
            <a:r>
              <a:rPr lang="de-DE" sz="2800" dirty="0" err="1"/>
              <a:t>dijelit</a:t>
            </a:r>
            <a:r>
              <a:rPr lang="de-DE" sz="2800" dirty="0"/>
              <a:t> </a:t>
            </a:r>
            <a:r>
              <a:rPr lang="de-DE" sz="2800" dirty="0" err="1"/>
              <a:t>će</a:t>
            </a:r>
            <a:r>
              <a:rPr lang="de-DE" sz="2800" dirty="0"/>
              <a:t> </a:t>
            </a:r>
            <a:r>
              <a:rPr lang="de-DE" sz="2800" dirty="0" err="1"/>
              <a:t>učiteljice</a:t>
            </a:r>
            <a:r>
              <a:rPr lang="de-DE" sz="2800" dirty="0"/>
              <a:t>, </a:t>
            </a:r>
            <a:endParaRPr lang="hr-HR" sz="2800" dirty="0"/>
          </a:p>
          <a:p>
            <a:pPr>
              <a:buNone/>
            </a:pPr>
            <a:r>
              <a:rPr lang="hr-HR" sz="2800" dirty="0" smtClean="0"/>
              <a:t>   </a:t>
            </a:r>
            <a:r>
              <a:rPr lang="de-DE" sz="2800" dirty="0" err="1" smtClean="0"/>
              <a:t>osmijehe</a:t>
            </a:r>
            <a:r>
              <a:rPr lang="de-DE" sz="2800" dirty="0" smtClean="0"/>
              <a:t> </a:t>
            </a:r>
            <a:r>
              <a:rPr lang="de-DE" sz="2800" dirty="0" err="1"/>
              <a:t>prijatelji</a:t>
            </a:r>
            <a:r>
              <a:rPr lang="de-DE" sz="2800" dirty="0"/>
              <a:t> i </a:t>
            </a:r>
            <a:r>
              <a:rPr lang="de-DE" sz="2800" dirty="0" err="1"/>
              <a:t>prijateljice</a:t>
            </a:r>
            <a:r>
              <a:rPr lang="de-DE" sz="2800" dirty="0"/>
              <a:t>. </a:t>
            </a:r>
            <a:endParaRPr lang="hr-HR" sz="2800" dirty="0"/>
          </a:p>
          <a:p>
            <a:pPr>
              <a:buNone/>
            </a:pPr>
            <a:r>
              <a:rPr lang="de-DE" sz="2800" dirty="0"/>
              <a:t> </a:t>
            </a:r>
            <a:endParaRPr lang="hr-HR" sz="2200" dirty="0" smtClean="0"/>
          </a:p>
          <a:p>
            <a:pPr>
              <a:buNone/>
            </a:pPr>
            <a:r>
              <a:rPr lang="hr-HR" sz="2800" dirty="0" smtClean="0"/>
              <a:t>  </a:t>
            </a:r>
            <a:r>
              <a:rPr lang="de-DE" sz="2800" dirty="0" smtClean="0"/>
              <a:t>I </a:t>
            </a:r>
            <a:r>
              <a:rPr lang="de-DE" sz="2800" dirty="0"/>
              <a:t>s </a:t>
            </a:r>
            <a:r>
              <a:rPr lang="de-DE" sz="2800" dirty="0" err="1"/>
              <a:t>teškom</a:t>
            </a:r>
            <a:r>
              <a:rPr lang="de-DE" sz="2800" dirty="0"/>
              <a:t> </a:t>
            </a:r>
            <a:r>
              <a:rPr lang="de-DE" sz="2800" dirty="0" err="1"/>
              <a:t>torbom</a:t>
            </a:r>
            <a:r>
              <a:rPr lang="de-DE" sz="2800" dirty="0"/>
              <a:t> </a:t>
            </a:r>
            <a:r>
              <a:rPr lang="de-DE" sz="2800" dirty="0" err="1"/>
              <a:t>vedro</a:t>
            </a:r>
            <a:r>
              <a:rPr lang="de-DE" sz="2800" dirty="0"/>
              <a:t> </a:t>
            </a:r>
            <a:r>
              <a:rPr lang="de-DE" sz="2800" dirty="0" err="1"/>
              <a:t>kročiš</a:t>
            </a:r>
            <a:r>
              <a:rPr lang="de-DE" sz="2800" dirty="0"/>
              <a:t>; </a:t>
            </a:r>
            <a:endParaRPr lang="hr-HR" sz="2800" dirty="0"/>
          </a:p>
          <a:p>
            <a:pPr>
              <a:buNone/>
            </a:pPr>
            <a:r>
              <a:rPr lang="hr-HR" sz="2800" dirty="0" smtClean="0"/>
              <a:t>  </a:t>
            </a:r>
            <a:r>
              <a:rPr lang="de-DE" sz="2800" dirty="0" err="1" smtClean="0"/>
              <a:t>pred</a:t>
            </a:r>
            <a:r>
              <a:rPr lang="de-DE" sz="2800" dirty="0" smtClean="0"/>
              <a:t> </a:t>
            </a:r>
            <a:r>
              <a:rPr lang="de-DE" sz="2800" dirty="0" err="1"/>
              <a:t>školom</a:t>
            </a:r>
            <a:r>
              <a:rPr lang="de-DE" sz="2800" dirty="0"/>
              <a:t> </a:t>
            </a:r>
            <a:r>
              <a:rPr lang="de-DE" sz="2800" dirty="0" err="1"/>
              <a:t>skačeš</a:t>
            </a:r>
            <a:r>
              <a:rPr lang="de-DE" sz="2800" dirty="0"/>
              <a:t>, </a:t>
            </a:r>
            <a:r>
              <a:rPr lang="de-DE" sz="2800" dirty="0" err="1"/>
              <a:t>vičeš</a:t>
            </a:r>
            <a:r>
              <a:rPr lang="de-DE" sz="2800" dirty="0"/>
              <a:t> i </a:t>
            </a:r>
            <a:r>
              <a:rPr lang="de-DE" sz="2800" dirty="0" err="1"/>
              <a:t>trčiš</a:t>
            </a:r>
            <a:r>
              <a:rPr lang="de-DE" sz="2800" dirty="0"/>
              <a:t>.</a:t>
            </a:r>
            <a:endParaRPr lang="hr-HR" sz="2800" dirty="0"/>
          </a:p>
          <a:p>
            <a:pPr>
              <a:buNone/>
            </a:pPr>
            <a:r>
              <a:rPr lang="hr-HR" sz="2800" dirty="0" smtClean="0"/>
              <a:t>  </a:t>
            </a:r>
            <a:r>
              <a:rPr lang="de-DE" sz="2800" dirty="0" err="1" smtClean="0"/>
              <a:t>Sretan</a:t>
            </a:r>
            <a:r>
              <a:rPr lang="de-DE" sz="2800" dirty="0" smtClean="0"/>
              <a:t> </a:t>
            </a:r>
            <a:r>
              <a:rPr lang="de-DE" sz="2800" dirty="0"/>
              <a:t>si, </a:t>
            </a:r>
            <a:r>
              <a:rPr lang="de-DE" sz="2800" dirty="0" err="1"/>
              <a:t>đače</a:t>
            </a:r>
            <a:r>
              <a:rPr lang="de-DE" sz="2800" dirty="0"/>
              <a:t>, ne </a:t>
            </a:r>
            <a:r>
              <a:rPr lang="de-DE" sz="2800" dirty="0" err="1"/>
              <a:t>žuri</a:t>
            </a:r>
            <a:r>
              <a:rPr lang="de-DE" sz="2800" dirty="0"/>
              <a:t>, </a:t>
            </a:r>
            <a:r>
              <a:rPr lang="de-DE" sz="2800" dirty="0" err="1"/>
              <a:t>stani</a:t>
            </a:r>
            <a:r>
              <a:rPr lang="de-DE" sz="2800" dirty="0"/>
              <a:t> – </a:t>
            </a:r>
            <a:endParaRPr lang="hr-HR" sz="2800" dirty="0"/>
          </a:p>
          <a:p>
            <a:pPr>
              <a:buNone/>
            </a:pPr>
            <a:r>
              <a:rPr lang="hr-HR" sz="2800" dirty="0" smtClean="0"/>
              <a:t>  </a:t>
            </a:r>
            <a:r>
              <a:rPr lang="de-DE" sz="2800" dirty="0" err="1" smtClean="0"/>
              <a:t>ovo</a:t>
            </a:r>
            <a:r>
              <a:rPr lang="de-DE" sz="2800" dirty="0" smtClean="0"/>
              <a:t> </a:t>
            </a:r>
            <a:r>
              <a:rPr lang="de-DE" sz="2800" dirty="0" err="1"/>
              <a:t>su</a:t>
            </a:r>
            <a:r>
              <a:rPr lang="de-DE" sz="2800" dirty="0"/>
              <a:t> </a:t>
            </a:r>
            <a:r>
              <a:rPr lang="de-DE" sz="2800" dirty="0" err="1"/>
              <a:t>tvoji</a:t>
            </a:r>
            <a:r>
              <a:rPr lang="de-DE" sz="2800" dirty="0"/>
              <a:t> </a:t>
            </a:r>
            <a:r>
              <a:rPr lang="de-DE" sz="2800" dirty="0" err="1"/>
              <a:t>najljepši</a:t>
            </a:r>
            <a:r>
              <a:rPr lang="de-DE" sz="2800" dirty="0"/>
              <a:t> </a:t>
            </a:r>
            <a:r>
              <a:rPr lang="de-DE" sz="2800" dirty="0" err="1"/>
              <a:t>dani</a:t>
            </a:r>
            <a:r>
              <a:rPr lang="de-DE" sz="2800" dirty="0"/>
              <a:t>.	</a:t>
            </a:r>
            <a:endParaRPr lang="hr-HR" sz="2800" dirty="0"/>
          </a:p>
          <a:p>
            <a:pPr>
              <a:buNone/>
            </a:pPr>
            <a:r>
              <a:rPr lang="de-DE" sz="2800" dirty="0"/>
              <a:t> </a:t>
            </a:r>
            <a:endParaRPr lang="hr-HR" sz="2800" dirty="0"/>
          </a:p>
          <a:p>
            <a:pPr>
              <a:buNone/>
            </a:pPr>
            <a:r>
              <a:rPr lang="de-DE" sz="2800" b="1" i="1" dirty="0"/>
              <a:t>            </a:t>
            </a:r>
            <a:r>
              <a:rPr lang="de-DE" sz="2800" b="1" i="1" dirty="0" smtClean="0"/>
              <a:t>     </a:t>
            </a:r>
            <a:r>
              <a:rPr lang="de-DE" sz="2800" b="1" i="1" dirty="0"/>
              <a:t>Zdravko </a:t>
            </a:r>
            <a:r>
              <a:rPr lang="de-DE" sz="2800" b="1" i="1" dirty="0" err="1"/>
              <a:t>Seleš</a:t>
            </a:r>
            <a:r>
              <a:rPr lang="de-DE" sz="2800" b="1" i="1" dirty="0"/>
              <a:t>, 2015.</a:t>
            </a:r>
            <a:endParaRPr lang="hr-HR" sz="2800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Svake godine novi Natječaj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hr-HR" dirty="0" smtClean="0"/>
              <a:t>povodom 101. godišnjice rođenja Grgura Karlovčana učenici su </a:t>
            </a:r>
            <a:r>
              <a:rPr lang="hr-HR" dirty="0" err="1" smtClean="0"/>
              <a:t>krasnoslovili</a:t>
            </a:r>
            <a:r>
              <a:rPr lang="hr-HR" dirty="0" smtClean="0"/>
              <a:t> Grgurove pjesme </a:t>
            </a:r>
          </a:p>
          <a:p>
            <a:endParaRPr lang="hr-HR" i="1" dirty="0"/>
          </a:p>
          <a:p>
            <a:pPr algn="ctr">
              <a:buNone/>
            </a:pPr>
            <a:r>
              <a:rPr lang="hr-HR" b="1" i="1" dirty="0" err="1" smtClean="0"/>
              <a:t>Krasnoslov</a:t>
            </a:r>
            <a:r>
              <a:rPr lang="hr-HR" b="1" i="1" dirty="0" smtClean="0"/>
              <a:t> Grgurovih stihova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PLAKATI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4281339"/>
          </a:xfrm>
        </p:spPr>
        <p:txBody>
          <a:bodyPr/>
          <a:lstStyle/>
          <a:p>
            <a:r>
              <a:rPr lang="hr-HR" dirty="0" smtClean="0"/>
              <a:t>učitelj likovne kulture Zoran Vidaković</a:t>
            </a:r>
          </a:p>
          <a:p>
            <a:pPr>
              <a:buNone/>
            </a:pPr>
            <a:r>
              <a:rPr lang="hr-HR" dirty="0"/>
              <a:t>	</a:t>
            </a:r>
            <a:r>
              <a:rPr lang="hr-HR" dirty="0" smtClean="0"/>
              <a:t>dizajnirao je plakate s otisnutim pjesmama </a:t>
            </a:r>
          </a:p>
          <a:p>
            <a:pPr>
              <a:buNone/>
            </a:pPr>
            <a:r>
              <a:rPr lang="hr-HR" dirty="0"/>
              <a:t>	</a:t>
            </a:r>
            <a:r>
              <a:rPr lang="hr-HR" dirty="0" smtClean="0"/>
              <a:t>naših književnika koje je naša škola izdala</a:t>
            </a:r>
          </a:p>
          <a:p>
            <a:pPr>
              <a:buNone/>
            </a:pPr>
            <a:r>
              <a:rPr lang="hr-HR" dirty="0"/>
              <a:t>	</a:t>
            </a:r>
            <a:r>
              <a:rPr lang="hr-HR" dirty="0" smtClean="0"/>
              <a:t>i postavljeni su u predvorju škole</a:t>
            </a:r>
            <a:endParaRPr lang="hr-H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5" y="161382"/>
            <a:ext cx="5688632" cy="637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kin\Documents\Nat\Dokumenti svi\Grupe\AAANatasha\Dropbox\NATAŠA (1)-Zoran\Grgur Karlovčan-2015\2015-03-11 15.57.3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67457"/>
            <a:ext cx="5976664" cy="6530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kin\Documents\Nat\Dokumenti svi\Grupe\AAANatasha\Dropbox\NATAŠA (1)-Zoran\Grgur Karlovčan-2015\2015-03-11 15.57.5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8640"/>
            <a:ext cx="5688632" cy="64693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REKLI SU O GRGURU…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pt-BR" b="1" i="1" dirty="0" smtClean="0"/>
              <a:t>…</a:t>
            </a:r>
            <a:r>
              <a:rPr lang="pt-BR" b="1" i="1" dirty="0"/>
              <a:t>Kao podravski kajkavac nije razlikovao </a:t>
            </a:r>
            <a:r>
              <a:rPr lang="pt-BR" b="1" i="1" u="sng" dirty="0"/>
              <a:t>č</a:t>
            </a:r>
            <a:r>
              <a:rPr lang="pt-BR" b="1" i="1" dirty="0"/>
              <a:t> i </a:t>
            </a:r>
            <a:r>
              <a:rPr lang="pt-BR" b="1" i="1" u="sng" dirty="0"/>
              <a:t>ć</a:t>
            </a:r>
            <a:r>
              <a:rPr lang="pt-BR" b="1" i="1" dirty="0"/>
              <a:t> </a:t>
            </a: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hr-HR" b="1" i="1" dirty="0" smtClean="0"/>
              <a:t>i </a:t>
            </a:r>
            <a:r>
              <a:rPr lang="pt-BR" b="1" i="1" dirty="0" smtClean="0"/>
              <a:t>riješavao </a:t>
            </a:r>
            <a:r>
              <a:rPr lang="pt-BR" b="1" i="1" dirty="0"/>
              <a:t>je to uvijek istom črknjom koja </a:t>
            </a:r>
            <a:r>
              <a:rPr lang="pt-BR" b="1" i="1" dirty="0" smtClean="0"/>
              <a:t>nije</a:t>
            </a: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pt-BR" b="1" i="1" dirty="0" smtClean="0"/>
              <a:t> </a:t>
            </a:r>
            <a:r>
              <a:rPr lang="pt-BR" b="1" i="1" dirty="0"/>
              <a:t>bila ni kvačica ni zarez, već nešto srednje</a:t>
            </a:r>
            <a:r>
              <a:rPr lang="pt-BR" b="1" i="1" dirty="0" smtClean="0"/>
              <a:t>…”</a:t>
            </a: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endParaRPr lang="hr-HR" dirty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pt-BR" b="1" i="1" dirty="0"/>
              <a:t> </a:t>
            </a:r>
            <a:endParaRPr lang="hr-HR" dirty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hr-HR" b="1" i="1" dirty="0"/>
              <a:t>						       </a:t>
            </a:r>
            <a:r>
              <a:rPr lang="pt-BR" b="1" i="1" dirty="0"/>
              <a:t>Grigor Vitez</a:t>
            </a:r>
            <a:endParaRPr lang="hr-H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REKLI SU O GRGURU…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44824"/>
            <a:ext cx="8507288" cy="4281339"/>
          </a:xfrm>
        </p:spPr>
        <p:txBody>
          <a:bodyPr>
            <a:normAutofit fontScale="92500" lnSpcReduction="20000"/>
          </a:bodyPr>
          <a:lstStyle/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pt-BR" b="1" i="1" dirty="0"/>
              <a:t>“...Djetinjstvo Grgura Karlovčana svojom je </a:t>
            </a: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pt-BR" b="1" i="1" dirty="0" smtClean="0"/>
              <a:t>materijalnom </a:t>
            </a:r>
            <a:r>
              <a:rPr lang="pt-BR" b="1" i="1" dirty="0"/>
              <a:t>bijedom i životnim </a:t>
            </a:r>
            <a:r>
              <a:rPr lang="pt-BR" b="1" i="1" dirty="0" smtClean="0"/>
              <a:t>poteškoćama</a:t>
            </a: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pt-BR" b="1" i="1" dirty="0" smtClean="0"/>
              <a:t> </a:t>
            </a:r>
            <a:r>
              <a:rPr lang="pt-BR" b="1" i="1" dirty="0"/>
              <a:t>karakteristično za djecu </a:t>
            </a: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endParaRPr lang="hr-HR" b="1" i="1" dirty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hr-HR" b="1" i="1" dirty="0" smtClean="0"/>
              <a:t>					</a:t>
            </a:r>
            <a:r>
              <a:rPr lang="pt-BR" b="1" i="1" dirty="0" smtClean="0"/>
              <a:t>“</a:t>
            </a:r>
            <a:r>
              <a:rPr lang="pt-BR" b="1" i="1" dirty="0"/>
              <a:t>gruntaša </a:t>
            </a:r>
            <a:r>
              <a:rPr lang="pt-BR" b="1" i="1" dirty="0" smtClean="0"/>
              <a:t>bez</a:t>
            </a:r>
            <a:r>
              <a:rPr lang="hr-HR" b="1" i="1" dirty="0" smtClean="0"/>
              <a:t>  </a:t>
            </a:r>
            <a:r>
              <a:rPr lang="pt-BR" b="1" i="1" dirty="0" smtClean="0"/>
              <a:t>grunta</a:t>
            </a:r>
            <a:r>
              <a:rPr lang="pt-BR" b="1" i="1" dirty="0"/>
              <a:t>”…”</a:t>
            </a:r>
            <a:endParaRPr lang="hr-HR" dirty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hr-HR" b="1" i="1" dirty="0"/>
              <a:t>						     </a:t>
            </a:r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hr-HR" b="1" i="1" dirty="0"/>
              <a:t>						       </a:t>
            </a:r>
            <a:r>
              <a:rPr lang="pt-BR" b="1" i="1" dirty="0"/>
              <a:t>Mato Kudumija</a:t>
            </a:r>
            <a:endParaRPr lang="hr-HR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REKLI SU O GRGURU…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772816"/>
            <a:ext cx="8435280" cy="4353347"/>
          </a:xfrm>
        </p:spPr>
        <p:txBody>
          <a:bodyPr>
            <a:normAutofit fontScale="92500" lnSpcReduction="20000"/>
          </a:bodyPr>
          <a:lstStyle/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pl-PL" b="1" i="1" dirty="0"/>
              <a:t>…Iako još nisam imao valjan kriterij za </a:t>
            </a:r>
            <a:endParaRPr lang="pl-PL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pl-PL" b="1" i="1" dirty="0" smtClean="0"/>
              <a:t>ocjenjivanje </a:t>
            </a:r>
            <a:r>
              <a:rPr lang="pl-PL" b="1" i="1" dirty="0"/>
              <a:t>poezije, ipak sam osjetio </a:t>
            </a:r>
            <a:endParaRPr lang="pl-PL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pl-PL" b="1" i="1" dirty="0"/>
              <a:t> </a:t>
            </a:r>
            <a:r>
              <a:rPr lang="pl-PL" b="1" i="1" dirty="0" smtClean="0"/>
              <a:t>- </a:t>
            </a:r>
            <a:r>
              <a:rPr lang="pl-PL" b="1" i="1" dirty="0"/>
              <a:t>čitajuću Karlovčanove pjesme - da ih je pisao </a:t>
            </a:r>
            <a:endParaRPr lang="pl-PL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pl-PL" b="1" i="1" dirty="0" smtClean="0"/>
              <a:t>pjesnik</a:t>
            </a:r>
            <a:r>
              <a:rPr lang="pl-PL" b="1" i="1" dirty="0"/>
              <a:t>. </a:t>
            </a:r>
            <a:r>
              <a:rPr lang="pt-BR" b="1" i="1" dirty="0"/>
              <a:t>Ustanovio sam da su pisane s lakoćom, </a:t>
            </a: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pt-BR" b="1" i="1" dirty="0" smtClean="0"/>
              <a:t>talentom</a:t>
            </a:r>
            <a:r>
              <a:rPr lang="pt-BR" b="1" i="1" dirty="0"/>
              <a:t>, da se isto tako lagano čitaju, da su </a:t>
            </a: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pt-BR" b="1" i="1" dirty="0" smtClean="0"/>
              <a:t>slikovite </a:t>
            </a:r>
            <a:r>
              <a:rPr lang="pt-BR" b="1" i="1" dirty="0"/>
              <a:t>i da se odlikuju vedrom, humorističkom </a:t>
            </a:r>
            <a:endParaRPr lang="hr-HR" b="1" i="1" dirty="0" smtClean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pt-BR" b="1" i="1" dirty="0" smtClean="0"/>
              <a:t>notom</a:t>
            </a:r>
            <a:r>
              <a:rPr lang="pt-BR" b="1" i="1" dirty="0"/>
              <a:t>…”</a:t>
            </a:r>
            <a:endParaRPr lang="hr-HR" dirty="0"/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hr-HR" dirty="0"/>
              <a:t>						       </a:t>
            </a:r>
          </a:p>
          <a:p>
            <a:pPr marL="365760" indent="-283464" fontAlgn="auto" hangingPunct="0">
              <a:spcAft>
                <a:spcPts val="0"/>
              </a:spcAft>
              <a:buFont typeface="Arial" charset="0"/>
              <a:buNone/>
              <a:defRPr/>
            </a:pPr>
            <a:r>
              <a:rPr lang="hr-HR" b="1" i="1" dirty="0"/>
              <a:t>						       </a:t>
            </a:r>
            <a:r>
              <a:rPr lang="pt-BR" b="1" i="1" dirty="0"/>
              <a:t>Mato Kudumija</a:t>
            </a:r>
            <a:endParaRPr lang="hr-HR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r-HR" sz="4200" b="1" dirty="0" smtClean="0"/>
              <a:t>ZANIMLJIVOSTI IZ </a:t>
            </a:r>
          </a:p>
          <a:p>
            <a:pPr algn="ctr">
              <a:buNone/>
            </a:pPr>
            <a:endParaRPr lang="hr-HR" sz="4200" b="1" dirty="0" smtClean="0"/>
          </a:p>
          <a:p>
            <a:pPr algn="ctr">
              <a:buNone/>
            </a:pPr>
            <a:r>
              <a:rPr lang="hr-HR" sz="4200" b="1" dirty="0" smtClean="0"/>
              <a:t>ŽIVOTA I RADA </a:t>
            </a:r>
          </a:p>
          <a:p>
            <a:pPr algn="ctr">
              <a:buNone/>
            </a:pPr>
            <a:endParaRPr lang="hr-HR" sz="4200" b="1" dirty="0" smtClean="0"/>
          </a:p>
          <a:p>
            <a:pPr algn="ctr">
              <a:buNone/>
            </a:pPr>
            <a:r>
              <a:rPr lang="hr-HR" sz="4200" b="1" dirty="0" smtClean="0"/>
              <a:t>GRGURA KARLOVČANA…</a:t>
            </a:r>
            <a:endParaRPr lang="hr-HR" sz="42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88968"/>
            <a:ext cx="5832648" cy="571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94122"/>
          </a:xfrm>
        </p:spPr>
        <p:txBody>
          <a:bodyPr>
            <a:normAutofit/>
          </a:bodyPr>
          <a:lstStyle/>
          <a:p>
            <a:r>
              <a:rPr lang="hr-HR" sz="4000" b="1" dirty="0" smtClean="0"/>
              <a:t>GRGUR KAO UČITELJ…</a:t>
            </a:r>
            <a:endParaRPr lang="hr-H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Autofit/>
          </a:bodyPr>
          <a:lstStyle/>
          <a:p>
            <a:r>
              <a:rPr lang="hr-HR" sz="4000" b="1" dirty="0" smtClean="0"/>
              <a:t>ZAKLETVA UČITELJSKOGA ZVANJA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1169368"/>
            <a:ext cx="8229600" cy="5688632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ct val="50000"/>
              </a:spcBef>
              <a:buNone/>
            </a:pPr>
            <a:r>
              <a:rPr lang="hr-HR" sz="10400" dirty="0" smtClean="0"/>
              <a:t>“Zaklinjem se jedinim Bogom da ću kralju Petru II. i </a:t>
            </a:r>
          </a:p>
          <a:p>
            <a:pPr>
              <a:spcBef>
                <a:spcPct val="50000"/>
              </a:spcBef>
              <a:buNone/>
            </a:pPr>
            <a:r>
              <a:rPr lang="hr-HR" sz="10400" dirty="0" smtClean="0"/>
              <a:t>domovini biti vjeran;</a:t>
            </a:r>
          </a:p>
          <a:p>
            <a:pPr>
              <a:spcBef>
                <a:spcPct val="50000"/>
              </a:spcBef>
              <a:buNone/>
            </a:pPr>
            <a:r>
              <a:rPr lang="hr-HR" sz="10400" dirty="0" smtClean="0"/>
              <a:t>da ću se u radu pridržavati zemaljskih zakona i naredbi;</a:t>
            </a:r>
          </a:p>
          <a:p>
            <a:pPr>
              <a:spcBef>
                <a:spcPct val="50000"/>
              </a:spcBef>
              <a:buNone/>
            </a:pPr>
            <a:r>
              <a:rPr lang="hr-HR" sz="10400" dirty="0" smtClean="0"/>
              <a:t>da ću sve dužnosti svoje savjesno i točno provoditi;</a:t>
            </a:r>
          </a:p>
          <a:p>
            <a:pPr>
              <a:spcBef>
                <a:spcPct val="50000"/>
              </a:spcBef>
              <a:buNone/>
            </a:pPr>
            <a:r>
              <a:rPr lang="hr-HR" sz="10400" dirty="0" smtClean="0"/>
              <a:t>i prosvjetne i državne interese zastupati i braniti.</a:t>
            </a:r>
          </a:p>
          <a:p>
            <a:pPr>
              <a:spcBef>
                <a:spcPct val="50000"/>
              </a:spcBef>
              <a:buNone/>
            </a:pPr>
            <a:r>
              <a:rPr lang="hr-HR" sz="10400" dirty="0" smtClean="0"/>
              <a:t>	Tako mi Bog pomogao.</a:t>
            </a:r>
          </a:p>
          <a:p>
            <a:pPr>
              <a:spcBef>
                <a:spcPct val="50000"/>
              </a:spcBef>
              <a:buNone/>
            </a:pPr>
            <a:r>
              <a:rPr lang="hr-HR" sz="10400" dirty="0" smtClean="0"/>
              <a:t>						Grgur </a:t>
            </a:r>
            <a:r>
              <a:rPr lang="hr-HR" sz="10400" dirty="0" err="1" smtClean="0"/>
              <a:t>Karlovčan</a:t>
            </a:r>
            <a:r>
              <a:rPr lang="hr-HR" sz="10400" dirty="0" smtClean="0"/>
              <a:t>, učitelj</a:t>
            </a:r>
          </a:p>
          <a:p>
            <a:pPr>
              <a:spcBef>
                <a:spcPct val="50000"/>
              </a:spcBef>
              <a:buNone/>
            </a:pPr>
            <a:r>
              <a:rPr lang="hr-HR" sz="10400" dirty="0" smtClean="0"/>
              <a:t>	- odlukom ministarstva prosvjete postavljen je za učitelja u državnoj narodnoj školi u </a:t>
            </a:r>
            <a:r>
              <a:rPr lang="hr-HR" sz="10400" dirty="0" err="1" smtClean="0"/>
              <a:t>Tasovčićima</a:t>
            </a:r>
            <a:r>
              <a:rPr lang="hr-HR" sz="10400" dirty="0" smtClean="0"/>
              <a:t> </a:t>
            </a:r>
            <a:r>
              <a:rPr lang="hr-HR" sz="10400" dirty="0" err="1" smtClean="0"/>
              <a:t>u</a:t>
            </a:r>
            <a:r>
              <a:rPr lang="hr-HR" sz="10400" dirty="0" smtClean="0"/>
              <a:t> Hercegovini</a:t>
            </a:r>
          </a:p>
          <a:p>
            <a:pPr>
              <a:spcBef>
                <a:spcPct val="50000"/>
              </a:spcBef>
              <a:buNone/>
            </a:pPr>
            <a:r>
              <a:rPr lang="hr-HR" sz="10400" dirty="0" smtClean="0"/>
              <a:t>Stolac, 14. ožujak 1936.”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Svake godine novi Natječaj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hr-HR" dirty="0" smtClean="0"/>
              <a:t>povodom 102. godišnjice rođenja Grgura Karlovčana učenici su pisali pjesme na kajkavskom i štokavskom narječju</a:t>
            </a:r>
            <a:r>
              <a:rPr lang="hr-HR" i="1" dirty="0" smtClean="0"/>
              <a:t> na temu:</a:t>
            </a:r>
          </a:p>
          <a:p>
            <a:endParaRPr lang="hr-HR" i="1" dirty="0"/>
          </a:p>
          <a:p>
            <a:pPr algn="ctr">
              <a:buNone/>
            </a:pPr>
            <a:r>
              <a:rPr lang="hr-HR" b="1" i="1" dirty="0" smtClean="0"/>
              <a:t> S Grgurom u podravskoj ravnici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833995" cy="517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63688" y="4725143"/>
            <a:ext cx="5544616" cy="165618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hr-HR" sz="800" b="1" dirty="0" smtClean="0"/>
          </a:p>
          <a:p>
            <a:pPr algn="ctr">
              <a:buNone/>
            </a:pPr>
            <a:r>
              <a:rPr lang="hr-HR" sz="2800" b="1" dirty="0" smtClean="0"/>
              <a:t>Pozdrav iz grada </a:t>
            </a:r>
            <a:r>
              <a:rPr lang="hr-HR" sz="2800" b="1" dirty="0" err="1" smtClean="0"/>
              <a:t>Picoka</a:t>
            </a:r>
            <a:r>
              <a:rPr lang="hr-HR" sz="2800" b="1" dirty="0" smtClean="0"/>
              <a:t> </a:t>
            </a:r>
            <a:endParaRPr lang="hr-HR" sz="2800" b="1" dirty="0"/>
          </a:p>
          <a:p>
            <a:pPr algn="ctr">
              <a:buNone/>
            </a:pPr>
            <a:r>
              <a:rPr lang="hr-HR" sz="2800" b="1" dirty="0"/>
              <a:t>š</a:t>
            </a:r>
            <a:r>
              <a:rPr lang="hr-HR" sz="2800" b="1" dirty="0" smtClean="0"/>
              <a:t>alju svi sudionici projekta</a:t>
            </a:r>
            <a:endParaRPr lang="hr-HR" sz="2800" b="1" dirty="0"/>
          </a:p>
          <a:p>
            <a:pPr algn="ctr">
              <a:buNone/>
            </a:pPr>
            <a:r>
              <a:rPr lang="hr-HR" sz="2800" b="1" dirty="0" smtClean="0"/>
              <a:t>Hvala na pozornosti 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4" name="Slika 3" descr="pozivnica_grgur-201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CBC08A"/>
              </a:clrFrom>
              <a:clrTo>
                <a:srgbClr val="CBC08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3688" y="233335"/>
            <a:ext cx="5625966" cy="39877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SUDIONICI PROJEKTA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1772815"/>
            <a:ext cx="8229600" cy="4392489"/>
          </a:xfrm>
        </p:spPr>
        <p:txBody>
          <a:bodyPr>
            <a:normAutofit lnSpcReduction="10000"/>
          </a:bodyPr>
          <a:lstStyle/>
          <a:p>
            <a:r>
              <a:rPr lang="hr-HR" dirty="0"/>
              <a:t>u</a:t>
            </a:r>
            <a:r>
              <a:rPr lang="hr-HR" dirty="0" smtClean="0"/>
              <a:t> Natječaju sudjeluju svi učenici od 5. do 8. r.</a:t>
            </a:r>
          </a:p>
          <a:p>
            <a:endParaRPr lang="hr-HR" dirty="0" smtClean="0"/>
          </a:p>
          <a:p>
            <a:r>
              <a:rPr lang="hr-HR" dirty="0" smtClean="0"/>
              <a:t>timski rad s učiteljima hrvatskoga jezika, povijesti i likovne kulture – korelacija</a:t>
            </a:r>
          </a:p>
          <a:p>
            <a:endParaRPr lang="hr-HR" dirty="0" smtClean="0"/>
          </a:p>
          <a:p>
            <a:r>
              <a:rPr lang="hr-HR" dirty="0" smtClean="0"/>
              <a:t>suradnja s vanjskim suradnicima – naši zavičajni književnici i spisatelji –  </a:t>
            </a:r>
          </a:p>
          <a:p>
            <a:pPr>
              <a:buNone/>
            </a:pPr>
            <a:r>
              <a:rPr lang="hr-HR" dirty="0" smtClean="0"/>
              <a:t>Božica Jelušić, Jelena </a:t>
            </a:r>
            <a:r>
              <a:rPr lang="hr-HR" dirty="0" err="1" smtClean="0"/>
              <a:t>Osvaldić</a:t>
            </a:r>
            <a:r>
              <a:rPr lang="hr-HR" dirty="0" smtClean="0"/>
              <a:t>, Zdravko </a:t>
            </a:r>
            <a:r>
              <a:rPr lang="hr-HR" dirty="0" err="1" smtClean="0"/>
              <a:t>Seleš</a:t>
            </a:r>
            <a:endParaRPr lang="hr-H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MOTIVACIJA UČENIKA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hr-HR" dirty="0"/>
              <a:t>i</a:t>
            </a:r>
            <a:r>
              <a:rPr lang="hr-HR" dirty="0" smtClean="0"/>
              <a:t>straživanje o životu i djelu Grgura Karlovčana:</a:t>
            </a:r>
          </a:p>
          <a:p>
            <a:pPr>
              <a:buNone/>
            </a:pPr>
            <a:r>
              <a:rPr lang="hr-HR" dirty="0"/>
              <a:t> </a:t>
            </a:r>
            <a:r>
              <a:rPr lang="hr-HR" dirty="0" smtClean="0"/>
              <a:t>   </a:t>
            </a:r>
          </a:p>
          <a:p>
            <a:pPr algn="ctr">
              <a:buNone/>
            </a:pPr>
            <a:r>
              <a:rPr lang="hr-HR" dirty="0"/>
              <a:t>	</a:t>
            </a:r>
            <a:r>
              <a:rPr lang="hr-HR" dirty="0" smtClean="0"/>
              <a:t>u školskoj knjižnici</a:t>
            </a:r>
          </a:p>
          <a:p>
            <a:pPr>
              <a:buNone/>
            </a:pPr>
            <a:r>
              <a:rPr lang="hr-HR" dirty="0"/>
              <a:t>	</a:t>
            </a:r>
            <a:endParaRPr lang="hr-HR" dirty="0" smtClean="0"/>
          </a:p>
          <a:p>
            <a:pPr algn="ctr">
              <a:buNone/>
            </a:pPr>
            <a:r>
              <a:rPr lang="hr-HR" dirty="0"/>
              <a:t>	</a:t>
            </a:r>
            <a:r>
              <a:rPr lang="hr-HR" dirty="0" smtClean="0"/>
              <a:t>Gradskoj knjižnici</a:t>
            </a:r>
          </a:p>
          <a:p>
            <a:pPr>
              <a:buNone/>
            </a:pPr>
            <a:r>
              <a:rPr lang="hr-HR" dirty="0"/>
              <a:t>	</a:t>
            </a:r>
            <a:endParaRPr lang="hr-HR" dirty="0" smtClean="0"/>
          </a:p>
          <a:p>
            <a:pPr algn="ctr">
              <a:buNone/>
            </a:pPr>
            <a:r>
              <a:rPr lang="hr-HR" dirty="0"/>
              <a:t>	</a:t>
            </a:r>
            <a:r>
              <a:rPr lang="hr-HR" dirty="0" smtClean="0"/>
              <a:t>na internetu</a:t>
            </a:r>
          </a:p>
          <a:p>
            <a:pPr>
              <a:buNone/>
            </a:pPr>
            <a:r>
              <a:rPr lang="hr-HR" dirty="0" smtClean="0"/>
              <a:t>   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MOTIVACIJA UČENIKA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hr-HR" dirty="0" smtClean="0"/>
              <a:t>čitanje njegovih djela </a:t>
            </a:r>
          </a:p>
          <a:p>
            <a:pPr>
              <a:buNone/>
            </a:pPr>
            <a:r>
              <a:rPr lang="hr-HR" dirty="0" smtClean="0"/>
              <a:t>    i bibliografije:</a:t>
            </a:r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dirty="0" smtClean="0"/>
              <a:t>na satovima hrvatskoga jezika – rasprava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/>
              <a:t>MOTIVACIJA UČENIKA</a:t>
            </a:r>
            <a:endParaRPr lang="hr-HR" sz="4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hr-HR" dirty="0" smtClean="0"/>
              <a:t>razgovor i prezentacije </a:t>
            </a:r>
          </a:p>
          <a:p>
            <a:pPr>
              <a:buNone/>
            </a:pPr>
            <a:r>
              <a:rPr lang="hr-HR" dirty="0"/>
              <a:t> </a:t>
            </a:r>
            <a:r>
              <a:rPr lang="hr-HR" dirty="0" smtClean="0"/>
              <a:t>   o njegovom  životu i radu: </a:t>
            </a:r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dirty="0" smtClean="0"/>
              <a:t>na satovima povijesti 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1131</Words>
  <Application>Microsoft Office PowerPoint</Application>
  <PresentationFormat>Prikaz na zaslonu (4:3)</PresentationFormat>
  <Paragraphs>409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51</vt:i4>
      </vt:variant>
    </vt:vector>
  </HeadingPairs>
  <TitlesOfParts>
    <vt:vector size="52" baseType="lpstr">
      <vt:lpstr>Office tema</vt:lpstr>
      <vt:lpstr>Obilježavanje 102. godišnjice rođenja Grgura Karlovčana</vt:lpstr>
      <vt:lpstr>Godišnjice rođenja Grgura Karlovčana</vt:lpstr>
      <vt:lpstr>Svake godine novi Natječaj</vt:lpstr>
      <vt:lpstr>Svake godine novi Natječaj</vt:lpstr>
      <vt:lpstr>Svake godine novi Natječaj</vt:lpstr>
      <vt:lpstr>SUDIONICI PROJEKTA</vt:lpstr>
      <vt:lpstr>MOTIVACIJA UČENIKA</vt:lpstr>
      <vt:lpstr>MOTIVACIJA UČENIKA</vt:lpstr>
      <vt:lpstr>MOTIVACIJA UČENIKA</vt:lpstr>
      <vt:lpstr>MOTIVACIJA UČENIKA</vt:lpstr>
      <vt:lpstr>MOTIVACIJA UČENIKA</vt:lpstr>
      <vt:lpstr>Slajd 12</vt:lpstr>
      <vt:lpstr>NATJEČAJ</vt:lpstr>
      <vt:lpstr>IZBOR NAJBOLJIH PJESAMA </vt:lpstr>
      <vt:lpstr>Slajd 15</vt:lpstr>
      <vt:lpstr>NAJAVA DOGAĐAJA</vt:lpstr>
      <vt:lpstr>RADIOEMISIJA</vt:lpstr>
      <vt:lpstr>PROGRAM PRIREDBE</vt:lpstr>
      <vt:lpstr>GLASOVANJE</vt:lpstr>
      <vt:lpstr>NAJLJEPŠE PJESME</vt:lpstr>
      <vt:lpstr>Slajd 21</vt:lpstr>
      <vt:lpstr>Slajd 22</vt:lpstr>
      <vt:lpstr>Slajd 23</vt:lpstr>
      <vt:lpstr>IZLOŽBA LIKOVNIH RADOVA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SPONZORI</vt:lpstr>
      <vt:lpstr>DAROVI KNJIŽEVNIKA</vt:lpstr>
      <vt:lpstr>Slajd 37</vt:lpstr>
      <vt:lpstr>Slajd 38</vt:lpstr>
      <vt:lpstr>Slajd 39</vt:lpstr>
      <vt:lpstr>PLAKATI</vt:lpstr>
      <vt:lpstr>Slajd 41</vt:lpstr>
      <vt:lpstr>Slajd 42</vt:lpstr>
      <vt:lpstr>Slajd 43</vt:lpstr>
      <vt:lpstr>REKLI SU O GRGURU…</vt:lpstr>
      <vt:lpstr>REKLI SU O GRGURU…</vt:lpstr>
      <vt:lpstr>REKLI SU O GRGURU…</vt:lpstr>
      <vt:lpstr>Slajd 47</vt:lpstr>
      <vt:lpstr>GRGUR KAO UČITELJ…</vt:lpstr>
      <vt:lpstr>ZAKLETVA UČITELJSKOGA ZVANJA</vt:lpstr>
      <vt:lpstr>Slajd 50</vt:lpstr>
      <vt:lpstr>Slajd 51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akin</dc:creator>
  <cp:lastModifiedBy>akin</cp:lastModifiedBy>
  <cp:revision>86</cp:revision>
  <dcterms:created xsi:type="dcterms:W3CDTF">2015-10-29T07:57:10Z</dcterms:created>
  <dcterms:modified xsi:type="dcterms:W3CDTF">2015-11-02T07:28:45Z</dcterms:modified>
</cp:coreProperties>
</file>