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6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4" r:id="rId21"/>
    <p:sldId id="277" r:id="rId22"/>
    <p:sldId id="278" r:id="rId2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296E-15F8-4A4A-B7DA-F8F2D8BA8218}" type="datetimeFigureOut">
              <a:rPr lang="sr-Latn-CS" smtClean="0"/>
              <a:pPr/>
              <a:t>31.10.2015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8AF7-C7CF-4A2D-B892-3FF89C34F12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296E-15F8-4A4A-B7DA-F8F2D8BA8218}" type="datetimeFigureOut">
              <a:rPr lang="sr-Latn-CS" smtClean="0"/>
              <a:pPr/>
              <a:t>31.10.2015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8AF7-C7CF-4A2D-B892-3FF89C34F12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296E-15F8-4A4A-B7DA-F8F2D8BA8218}" type="datetimeFigureOut">
              <a:rPr lang="sr-Latn-CS" smtClean="0"/>
              <a:pPr/>
              <a:t>31.10.2015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8AF7-C7CF-4A2D-B892-3FF89C34F12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296E-15F8-4A4A-B7DA-F8F2D8BA8218}" type="datetimeFigureOut">
              <a:rPr lang="sr-Latn-CS" smtClean="0"/>
              <a:pPr/>
              <a:t>31.10.2015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8AF7-C7CF-4A2D-B892-3FF89C34F12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296E-15F8-4A4A-B7DA-F8F2D8BA8218}" type="datetimeFigureOut">
              <a:rPr lang="sr-Latn-CS" smtClean="0"/>
              <a:pPr/>
              <a:t>31.10.2015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8AF7-C7CF-4A2D-B892-3FF89C34F12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296E-15F8-4A4A-B7DA-F8F2D8BA8218}" type="datetimeFigureOut">
              <a:rPr lang="sr-Latn-CS" smtClean="0"/>
              <a:pPr/>
              <a:t>31.10.2015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8AF7-C7CF-4A2D-B892-3FF89C34F12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296E-15F8-4A4A-B7DA-F8F2D8BA8218}" type="datetimeFigureOut">
              <a:rPr lang="sr-Latn-CS" smtClean="0"/>
              <a:pPr/>
              <a:t>31.10.2015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8AF7-C7CF-4A2D-B892-3FF89C34F12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296E-15F8-4A4A-B7DA-F8F2D8BA8218}" type="datetimeFigureOut">
              <a:rPr lang="sr-Latn-CS" smtClean="0"/>
              <a:pPr/>
              <a:t>31.10.2015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8AF7-C7CF-4A2D-B892-3FF89C34F12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296E-15F8-4A4A-B7DA-F8F2D8BA8218}" type="datetimeFigureOut">
              <a:rPr lang="sr-Latn-CS" smtClean="0"/>
              <a:pPr/>
              <a:t>31.10.2015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8AF7-C7CF-4A2D-B892-3FF89C34F12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296E-15F8-4A4A-B7DA-F8F2D8BA8218}" type="datetimeFigureOut">
              <a:rPr lang="sr-Latn-CS" smtClean="0"/>
              <a:pPr/>
              <a:t>31.10.2015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8AF7-C7CF-4A2D-B892-3FF89C34F12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296E-15F8-4A4A-B7DA-F8F2D8BA8218}" type="datetimeFigureOut">
              <a:rPr lang="sr-Latn-CS" smtClean="0"/>
              <a:pPr/>
              <a:t>31.10.2015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8AF7-C7CF-4A2D-B892-3FF89C34F12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3296E-15F8-4A4A-B7DA-F8F2D8BA8218}" type="datetimeFigureOut">
              <a:rPr lang="sr-Latn-CS" smtClean="0"/>
              <a:pPr/>
              <a:t>31.10.2015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58AF7-C7CF-4A2D-B892-3FF89C34F120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2928958"/>
          </a:xfrm>
        </p:spPr>
        <p:txBody>
          <a:bodyPr>
            <a:normAutofit fontScale="90000"/>
          </a:bodyPr>
          <a:lstStyle/>
          <a:p>
            <a:r>
              <a:rPr lang="hr-HR" sz="4000" b="1" dirty="0" smtClean="0">
                <a:solidFill>
                  <a:srgbClr val="0070C0"/>
                </a:solidFill>
                <a:latin typeface="Comic Sans MS" pitchFamily="66" charset="0"/>
              </a:rPr>
              <a:t/>
            </a:r>
            <a:br>
              <a:rPr lang="hr-HR" sz="4000" b="1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hr-HR" sz="4000" b="1" dirty="0" smtClean="0">
                <a:solidFill>
                  <a:srgbClr val="0070C0"/>
                </a:solidFill>
                <a:latin typeface="Comic Sans MS" pitchFamily="66" charset="0"/>
              </a:rPr>
              <a:t>Između </a:t>
            </a:r>
            <a:r>
              <a:rPr lang="hr-HR" sz="4000" b="1" dirty="0">
                <a:solidFill>
                  <a:srgbClr val="0070C0"/>
                </a:solidFill>
                <a:latin typeface="Comic Sans MS" pitchFamily="66" charset="0"/>
              </a:rPr>
              <a:t>slikovnica i </a:t>
            </a:r>
            <a:r>
              <a:rPr lang="hr-HR" sz="4000" b="1" dirty="0" err="1">
                <a:solidFill>
                  <a:srgbClr val="0070C0"/>
                </a:solidFill>
                <a:latin typeface="Comic Sans MS" pitchFamily="66" charset="0"/>
              </a:rPr>
              <a:t>Minecrafta</a:t>
            </a:r>
            <a:r>
              <a:rPr lang="hr-HR" sz="4000" b="1" dirty="0">
                <a:solidFill>
                  <a:srgbClr val="0070C0"/>
                </a:solidFill>
                <a:latin typeface="Comic Sans MS" pitchFamily="66" charset="0"/>
              </a:rPr>
              <a:t> - ponude i usluge dječjih knjižnica u digitalno </a:t>
            </a:r>
            <a:r>
              <a:rPr lang="hr-HR" sz="4000" b="1" dirty="0" smtClean="0">
                <a:solidFill>
                  <a:srgbClr val="0070C0"/>
                </a:solidFill>
                <a:latin typeface="Comic Sans MS" pitchFamily="66" charset="0"/>
              </a:rPr>
              <a:t>doba</a:t>
            </a:r>
            <a:br>
              <a:rPr lang="hr-HR" sz="4000" b="1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hr-HR" sz="28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(prikaz radionice)</a:t>
            </a:r>
            <a:r>
              <a:rPr lang="hr-HR" sz="4000" b="1" dirty="0" smtClean="0">
                <a:solidFill>
                  <a:srgbClr val="0070C0"/>
                </a:solidFill>
                <a:latin typeface="Comic Sans MS" pitchFamily="66" charset="0"/>
              </a:rPr>
              <a:t/>
            </a:r>
            <a:br>
              <a:rPr lang="hr-HR" sz="4000" b="1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hr-HR" sz="4000" b="1" dirty="0" smtClean="0">
                <a:solidFill>
                  <a:srgbClr val="0070C0"/>
                </a:solidFill>
                <a:latin typeface="Comic Sans MS" pitchFamily="66" charset="0"/>
              </a:rPr>
              <a:t/>
            </a:r>
            <a:br>
              <a:rPr lang="hr-HR" sz="4000" b="1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hr-HR" sz="2200" dirty="0" smtClean="0">
                <a:solidFill>
                  <a:srgbClr val="00B0F0"/>
                </a:solidFill>
              </a:rPr>
              <a:t/>
            </a:r>
            <a:br>
              <a:rPr lang="hr-HR" sz="2200" dirty="0" smtClean="0">
                <a:solidFill>
                  <a:srgbClr val="00B0F0"/>
                </a:solidFill>
              </a:rPr>
            </a:b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57158" y="5643578"/>
            <a:ext cx="8501122" cy="785818"/>
          </a:xfrm>
        </p:spPr>
        <p:txBody>
          <a:bodyPr>
            <a:normAutofit fontScale="77500" lnSpcReduction="20000"/>
          </a:bodyPr>
          <a:lstStyle/>
          <a:p>
            <a:r>
              <a:rPr lang="hr-HR" dirty="0" smtClean="0"/>
              <a:t>Adrijana </a:t>
            </a:r>
            <a:r>
              <a:rPr lang="hr-HR" dirty="0" err="1" smtClean="0"/>
              <a:t>Hatadi</a:t>
            </a:r>
            <a:r>
              <a:rPr lang="hr-HR" dirty="0" smtClean="0"/>
              <a:t>,</a:t>
            </a:r>
          </a:p>
          <a:p>
            <a:r>
              <a:rPr lang="hr-HR" dirty="0" smtClean="0"/>
              <a:t>Strukovna škola Đurđevac, 2. 11. 2015.</a:t>
            </a:r>
            <a:endParaRPr lang="hr-HR" dirty="0"/>
          </a:p>
        </p:txBody>
      </p:sp>
      <p:pic>
        <p:nvPicPr>
          <p:cNvPr id="4" name="Slika 3" descr=" Kind-und-Joystick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000372"/>
            <a:ext cx="4214842" cy="2214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2050" name="Picture 2" descr="C:\Users\Adrijana\Desktop\ute\12032176_10154322491110550_2359677312479708348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777478" y="0"/>
            <a:ext cx="10287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4282" y="1214422"/>
            <a:ext cx="8801104" cy="5429288"/>
          </a:xfrm>
        </p:spPr>
        <p:txBody>
          <a:bodyPr>
            <a:normAutofit fontScale="92500" lnSpcReduction="20000"/>
          </a:bodyPr>
          <a:lstStyle/>
          <a:p>
            <a:r>
              <a:rPr lang="hr-HR" sz="3300" i="1" dirty="0">
                <a:latin typeface="Comic Sans MS" pitchFamily="66" charset="0"/>
              </a:rPr>
              <a:t>Mjerna ljestvica za čitanje </a:t>
            </a:r>
            <a:r>
              <a:rPr lang="hr-HR" sz="3300" dirty="0">
                <a:latin typeface="Comic Sans MS" pitchFamily="66" charset="0"/>
              </a:rPr>
              <a:t>– visina </a:t>
            </a:r>
            <a:r>
              <a:rPr lang="hr-HR" sz="3300" dirty="0" smtClean="0">
                <a:latin typeface="Comic Sans MS" pitchFamily="66" charset="0"/>
              </a:rPr>
              <a:t>i </a:t>
            </a:r>
            <a:r>
              <a:rPr lang="hr-HR" sz="3300" dirty="0">
                <a:latin typeface="Comic Sans MS" pitchFamily="66" charset="0"/>
              </a:rPr>
              <a:t>savjeti za čitanje </a:t>
            </a:r>
            <a:endParaRPr lang="hr-HR" sz="3300" dirty="0" smtClean="0">
              <a:latin typeface="Comic Sans MS" pitchFamily="66" charset="0"/>
            </a:endParaRPr>
          </a:p>
          <a:p>
            <a:r>
              <a:rPr lang="hr-HR" sz="3300" dirty="0" smtClean="0">
                <a:latin typeface="Comic Sans MS" pitchFamily="66" charset="0"/>
              </a:rPr>
              <a:t>Fotografsko </a:t>
            </a:r>
            <a:r>
              <a:rPr lang="hr-HR" sz="3300" dirty="0">
                <a:latin typeface="Comic Sans MS" pitchFamily="66" charset="0"/>
              </a:rPr>
              <a:t>natjecanje </a:t>
            </a:r>
            <a:r>
              <a:rPr lang="hr-HR" sz="3300" i="1" dirty="0" smtClean="0">
                <a:latin typeface="Comic Sans MS" pitchFamily="66" charset="0"/>
              </a:rPr>
              <a:t>Bebe </a:t>
            </a:r>
            <a:r>
              <a:rPr lang="hr-HR" sz="3300" i="1" dirty="0">
                <a:latin typeface="Comic Sans MS" pitchFamily="66" charset="0"/>
              </a:rPr>
              <a:t>koje </a:t>
            </a:r>
            <a:r>
              <a:rPr lang="hr-HR" sz="3300" i="1" dirty="0" smtClean="0">
                <a:latin typeface="Comic Sans MS" pitchFamily="66" charset="0"/>
              </a:rPr>
              <a:t>čitaju</a:t>
            </a:r>
            <a:endParaRPr lang="hr-HR" sz="3300" i="1" dirty="0">
              <a:latin typeface="Comic Sans MS" pitchFamily="66" charset="0"/>
            </a:endParaRPr>
          </a:p>
          <a:p>
            <a:r>
              <a:rPr lang="hr-HR" sz="3300" i="1" dirty="0" err="1">
                <a:latin typeface="Comic Sans MS" pitchFamily="66" charset="0"/>
              </a:rPr>
              <a:t>Bookcasting</a:t>
            </a:r>
            <a:r>
              <a:rPr lang="hr-HR" sz="3300" dirty="0">
                <a:latin typeface="Comic Sans MS" pitchFamily="66" charset="0"/>
              </a:rPr>
              <a:t> – naslovi ; naslovnica ; 1. rečenica ; sadržaj</a:t>
            </a:r>
          </a:p>
          <a:p>
            <a:r>
              <a:rPr lang="hr-HR" sz="3300" i="1" dirty="0">
                <a:latin typeface="Comic Sans MS" pitchFamily="66" charset="0"/>
              </a:rPr>
              <a:t>Ljetni klub za čitanje </a:t>
            </a:r>
            <a:r>
              <a:rPr lang="hr-HR" sz="3300" dirty="0">
                <a:latin typeface="Comic Sans MS" pitchFamily="66" charset="0"/>
              </a:rPr>
              <a:t>- </a:t>
            </a:r>
            <a:r>
              <a:rPr lang="hr-HR" sz="3300" dirty="0" smtClean="0">
                <a:latin typeface="Comic Sans MS" pitchFamily="66" charset="0"/>
              </a:rPr>
              <a:t>tijekom </a:t>
            </a:r>
            <a:r>
              <a:rPr lang="hr-HR" sz="3300" dirty="0">
                <a:latin typeface="Comic Sans MS" pitchFamily="66" charset="0"/>
              </a:rPr>
              <a:t>praznika </a:t>
            </a:r>
            <a:r>
              <a:rPr lang="hr-HR" sz="3300" dirty="0" smtClean="0">
                <a:latin typeface="Comic Sans MS" pitchFamily="66" charset="0"/>
              </a:rPr>
              <a:t>djeca čitaju </a:t>
            </a:r>
            <a:r>
              <a:rPr lang="hr-HR" sz="3300" dirty="0">
                <a:latin typeface="Comic Sans MS" pitchFamily="66" charset="0"/>
              </a:rPr>
              <a:t>tri naslova, na kraju praznika </a:t>
            </a:r>
            <a:r>
              <a:rPr lang="hr-HR" sz="3300" dirty="0" smtClean="0">
                <a:latin typeface="Comic Sans MS" pitchFamily="66" charset="0"/>
              </a:rPr>
              <a:t>certifikat </a:t>
            </a:r>
          </a:p>
          <a:p>
            <a:r>
              <a:rPr lang="hr-HR" sz="3300" i="1" dirty="0" err="1" smtClean="0">
                <a:latin typeface="Comic Sans MS" pitchFamily="66" charset="0"/>
              </a:rPr>
              <a:t>Blind</a:t>
            </a:r>
            <a:r>
              <a:rPr lang="hr-HR" sz="3300" i="1" dirty="0" smtClean="0">
                <a:latin typeface="Comic Sans MS" pitchFamily="66" charset="0"/>
              </a:rPr>
              <a:t> </a:t>
            </a:r>
            <a:r>
              <a:rPr lang="hr-HR" sz="3300" i="1" dirty="0">
                <a:latin typeface="Comic Sans MS" pitchFamily="66" charset="0"/>
              </a:rPr>
              <a:t>date </a:t>
            </a:r>
            <a:r>
              <a:rPr lang="hr-HR" sz="3300" dirty="0">
                <a:latin typeface="Comic Sans MS" pitchFamily="66" charset="0"/>
              </a:rPr>
              <a:t>– 60 zamotanih romana </a:t>
            </a:r>
            <a:r>
              <a:rPr lang="hr-HR" sz="3300" dirty="0" smtClean="0">
                <a:latin typeface="Comic Sans MS" pitchFamily="66" charset="0"/>
              </a:rPr>
              <a:t>s upečatljivom rečenicom</a:t>
            </a:r>
            <a:endParaRPr lang="hr-HR" sz="3300" dirty="0">
              <a:latin typeface="Comic Sans MS" pitchFamily="66" charset="0"/>
            </a:endParaRPr>
          </a:p>
          <a:p>
            <a:r>
              <a:rPr lang="hr-HR" sz="3300" i="1" dirty="0" err="1">
                <a:latin typeface="Comic Sans MS" pitchFamily="66" charset="0"/>
              </a:rPr>
              <a:t>Quiz</a:t>
            </a:r>
            <a:r>
              <a:rPr lang="hr-HR" sz="3300" i="1" dirty="0">
                <a:latin typeface="Comic Sans MS" pitchFamily="66" charset="0"/>
              </a:rPr>
              <a:t> </a:t>
            </a:r>
            <a:r>
              <a:rPr lang="hr-HR" sz="3300" i="1" dirty="0" err="1">
                <a:latin typeface="Comic Sans MS" pitchFamily="66" charset="0"/>
              </a:rPr>
              <a:t>show</a:t>
            </a:r>
            <a:r>
              <a:rPr lang="hr-HR" sz="3300" i="1" dirty="0">
                <a:latin typeface="Comic Sans MS" pitchFamily="66" charset="0"/>
              </a:rPr>
              <a:t> </a:t>
            </a:r>
            <a:r>
              <a:rPr lang="hr-HR" sz="3300" dirty="0">
                <a:latin typeface="Comic Sans MS" pitchFamily="66" charset="0"/>
              </a:rPr>
              <a:t>– pitanja iz književnosti, geografije …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4446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 smtClean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hr-HR" b="1" dirty="0" smtClean="0">
                <a:solidFill>
                  <a:srgbClr val="0070C0"/>
                </a:solidFill>
                <a:latin typeface="Comic Sans MS" pitchFamily="66" charset="0"/>
              </a:rPr>
              <a:t>Vrlo </a:t>
            </a:r>
            <a:r>
              <a:rPr lang="hr-HR" b="1" dirty="0">
                <a:solidFill>
                  <a:srgbClr val="0070C0"/>
                </a:solidFill>
                <a:latin typeface="Comic Sans MS" pitchFamily="66" charset="0"/>
              </a:rPr>
              <a:t>je važno raditi i upoznati se s novim </a:t>
            </a:r>
            <a:r>
              <a:rPr lang="hr-HR" b="1" dirty="0" smtClean="0">
                <a:solidFill>
                  <a:srgbClr val="0070C0"/>
                </a:solidFill>
                <a:latin typeface="Comic Sans MS" pitchFamily="66" charset="0"/>
              </a:rPr>
              <a:t>medijima,</a:t>
            </a:r>
          </a:p>
          <a:p>
            <a:pPr marL="0" indent="0" algn="ctr">
              <a:buNone/>
            </a:pPr>
            <a:r>
              <a:rPr lang="hr-HR" b="1" dirty="0" smtClean="0">
                <a:solidFill>
                  <a:srgbClr val="0070C0"/>
                </a:solidFill>
                <a:latin typeface="Comic Sans MS" pitchFamily="66" charset="0"/>
              </a:rPr>
              <a:t>tek tada možete </a:t>
            </a:r>
            <a:r>
              <a:rPr lang="hr-HR" b="1" dirty="0">
                <a:solidFill>
                  <a:srgbClr val="0070C0"/>
                </a:solidFill>
                <a:latin typeface="Comic Sans MS" pitchFamily="66" charset="0"/>
              </a:rPr>
              <a:t>zauzeti stav i </a:t>
            </a:r>
            <a:r>
              <a:rPr lang="hr-HR" b="1" dirty="0" smtClean="0">
                <a:solidFill>
                  <a:srgbClr val="0070C0"/>
                </a:solidFill>
                <a:latin typeface="Comic Sans MS" pitchFamily="66" charset="0"/>
              </a:rPr>
              <a:t>eventualno ih kritizirati!</a:t>
            </a:r>
          </a:p>
          <a:p>
            <a:pPr marL="0" indent="0" algn="ctr">
              <a:buNone/>
            </a:pPr>
            <a:endParaRPr lang="hr-HR" b="1" dirty="0" smtClean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hr-HR" b="1" dirty="0" smtClean="0">
                <a:latin typeface="Comic Sans MS" pitchFamily="66" charset="0"/>
              </a:rPr>
              <a:t> </a:t>
            </a:r>
            <a:endParaRPr lang="hr-HR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64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>
                <a:solidFill>
                  <a:srgbClr val="0070C0"/>
                </a:solidFill>
                <a:latin typeface="Comic Sans MS" pitchFamily="66" charset="0"/>
              </a:rPr>
              <a:t>Digitalno </a:t>
            </a:r>
            <a:r>
              <a:rPr lang="hr-HR" b="1" dirty="0">
                <a:solidFill>
                  <a:srgbClr val="0070C0"/>
                </a:solidFill>
                <a:latin typeface="Comic Sans MS" pitchFamily="66" charset="0"/>
              </a:rPr>
              <a:t>čitanje</a:t>
            </a:r>
            <a:br>
              <a:rPr lang="hr-HR" b="1" dirty="0">
                <a:solidFill>
                  <a:srgbClr val="0070C0"/>
                </a:solidFill>
                <a:latin typeface="Comic Sans MS" pitchFamily="66" charset="0"/>
              </a:rPr>
            </a:br>
            <a:endParaRPr lang="hr-HR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r-HR" sz="4000" u="sng" dirty="0" smtClean="0">
                <a:latin typeface="Comic Sans MS" pitchFamily="66" charset="0"/>
                <a:ea typeface="+mj-ea"/>
                <a:cs typeface="+mj-cs"/>
              </a:rPr>
              <a:t>T</a:t>
            </a:r>
            <a:r>
              <a:rPr lang="vi-VN" sz="4000" u="sng" dirty="0" smtClean="0">
                <a:latin typeface="Comic Sans MS" pitchFamily="66" charset="0"/>
                <a:ea typeface="+mj-ea"/>
                <a:cs typeface="+mj-cs"/>
              </a:rPr>
              <a:t>rendovi </a:t>
            </a:r>
            <a:r>
              <a:rPr lang="vi-VN" sz="4000" u="sng" dirty="0">
                <a:latin typeface="Comic Sans MS" pitchFamily="66" charset="0"/>
                <a:ea typeface="+mj-ea"/>
                <a:cs typeface="+mj-cs"/>
              </a:rPr>
              <a:t>u Njemačkoj</a:t>
            </a:r>
            <a:r>
              <a:rPr lang="vi-VN" sz="4000" u="sng" dirty="0" smtClean="0">
                <a:latin typeface="Comic Sans MS" pitchFamily="66" charset="0"/>
                <a:ea typeface="+mj-ea"/>
                <a:cs typeface="+mj-cs"/>
              </a:rPr>
              <a:t>:</a:t>
            </a:r>
            <a:endParaRPr lang="hr-HR" sz="4000" u="sng" dirty="0" smtClean="0">
              <a:latin typeface="Comic Sans MS" pitchFamily="66" charset="0"/>
              <a:ea typeface="+mj-ea"/>
              <a:cs typeface="+mj-cs"/>
            </a:endParaRPr>
          </a:p>
          <a:p>
            <a:pPr marL="0" indent="0">
              <a:buNone/>
            </a:pPr>
            <a:endParaRPr lang="vi-VN" sz="4000" b="1" dirty="0">
              <a:latin typeface="Comic Sans MS" pitchFamily="66" charset="0"/>
              <a:ea typeface="+mj-ea"/>
              <a:cs typeface="+mj-cs"/>
            </a:endParaRPr>
          </a:p>
          <a:p>
            <a:r>
              <a:rPr lang="vi-VN" sz="4000" dirty="0" smtClean="0">
                <a:latin typeface="Comic Sans MS" pitchFamily="66" charset="0"/>
                <a:ea typeface="+mj-ea"/>
                <a:cs typeface="+mj-cs"/>
              </a:rPr>
              <a:t>E-book </a:t>
            </a:r>
            <a:r>
              <a:rPr lang="vi-VN" sz="4000" dirty="0">
                <a:latin typeface="Comic Sans MS" pitchFamily="66" charset="0"/>
                <a:ea typeface="+mj-ea"/>
                <a:cs typeface="+mj-cs"/>
              </a:rPr>
              <a:t>readeri (</a:t>
            </a:r>
            <a:r>
              <a:rPr lang="vi-VN" sz="4000" dirty="0" smtClean="0">
                <a:latin typeface="Comic Sans MS" pitchFamily="66" charset="0"/>
                <a:ea typeface="+mj-ea"/>
                <a:cs typeface="+mj-cs"/>
              </a:rPr>
              <a:t>Kindle)</a:t>
            </a:r>
            <a:r>
              <a:rPr lang="hr-HR" sz="4000" dirty="0" smtClean="0">
                <a:latin typeface="Comic Sans MS" pitchFamily="66" charset="0"/>
                <a:ea typeface="+mj-ea"/>
                <a:cs typeface="+mj-cs"/>
              </a:rPr>
              <a:t> - </a:t>
            </a:r>
            <a:r>
              <a:rPr lang="vi-VN" sz="4000" dirty="0" smtClean="0">
                <a:latin typeface="Comic Sans MS" pitchFamily="66" charset="0"/>
                <a:ea typeface="+mj-ea"/>
                <a:cs typeface="+mj-cs"/>
              </a:rPr>
              <a:t>sve </a:t>
            </a:r>
            <a:r>
              <a:rPr lang="vi-VN" sz="4000" dirty="0">
                <a:latin typeface="Comic Sans MS" pitchFamily="66" charset="0"/>
                <a:ea typeface="+mj-ea"/>
                <a:cs typeface="+mj-cs"/>
              </a:rPr>
              <a:t>manje popularni, tableti preuzimaju dominaciju (u Americi 20% posudbe su e-knjige, u Njemačkoj 10</a:t>
            </a:r>
            <a:r>
              <a:rPr lang="vi-VN" sz="4000" dirty="0" smtClean="0">
                <a:latin typeface="Comic Sans MS" pitchFamily="66" charset="0"/>
                <a:ea typeface="+mj-ea"/>
                <a:cs typeface="+mj-cs"/>
              </a:rPr>
              <a:t>%)</a:t>
            </a:r>
            <a:endParaRPr lang="hr-HR" sz="4000" dirty="0" smtClean="0">
              <a:latin typeface="Comic Sans MS" pitchFamily="66" charset="0"/>
              <a:ea typeface="+mj-ea"/>
              <a:cs typeface="+mj-cs"/>
            </a:endParaRPr>
          </a:p>
          <a:p>
            <a:r>
              <a:rPr lang="hr-HR" sz="4000" dirty="0">
                <a:latin typeface="Comic Sans MS" pitchFamily="66" charset="0"/>
                <a:ea typeface="+mj-ea"/>
                <a:cs typeface="+mj-cs"/>
              </a:rPr>
              <a:t>č</a:t>
            </a:r>
            <a:r>
              <a:rPr lang="vi-VN" sz="4000" dirty="0" smtClean="0">
                <a:latin typeface="Comic Sans MS" pitchFamily="66" charset="0"/>
                <a:ea typeface="+mj-ea"/>
                <a:cs typeface="+mj-cs"/>
              </a:rPr>
              <a:t>itanje </a:t>
            </a:r>
            <a:r>
              <a:rPr lang="vi-VN" sz="4000" dirty="0">
                <a:latin typeface="Comic Sans MS" pitchFamily="66" charset="0"/>
                <a:ea typeface="+mj-ea"/>
                <a:cs typeface="+mj-cs"/>
              </a:rPr>
              <a:t>na tabletima i </a:t>
            </a:r>
            <a:r>
              <a:rPr lang="vi-VN" sz="4000" dirty="0" smtClean="0">
                <a:latin typeface="Comic Sans MS" pitchFamily="66" charset="0"/>
                <a:ea typeface="+mj-ea"/>
                <a:cs typeface="+mj-cs"/>
              </a:rPr>
              <a:t>mobitelima</a:t>
            </a:r>
            <a:endParaRPr lang="vi-VN" sz="4000" dirty="0">
              <a:latin typeface="Comic Sans MS" pitchFamily="66" charset="0"/>
              <a:ea typeface="+mj-ea"/>
              <a:cs typeface="+mj-cs"/>
            </a:endParaRPr>
          </a:p>
          <a:p>
            <a:r>
              <a:rPr lang="hr-HR" sz="4000" dirty="0" smtClean="0">
                <a:latin typeface="Comic Sans MS" pitchFamily="66" charset="0"/>
                <a:ea typeface="+mj-ea"/>
                <a:cs typeface="+mj-cs"/>
              </a:rPr>
              <a:t>k</a:t>
            </a:r>
            <a:r>
              <a:rPr lang="vi-VN" sz="4000" dirty="0" smtClean="0">
                <a:latin typeface="Comic Sans MS" pitchFamily="66" charset="0"/>
                <a:ea typeface="+mj-ea"/>
                <a:cs typeface="+mj-cs"/>
              </a:rPr>
              <a:t>lasična </a:t>
            </a:r>
            <a:r>
              <a:rPr lang="vi-VN" sz="4000" dirty="0">
                <a:latin typeface="Comic Sans MS" pitchFamily="66" charset="0"/>
                <a:ea typeface="+mj-ea"/>
                <a:cs typeface="+mj-cs"/>
              </a:rPr>
              <a:t>knjiga dominira među djecom </a:t>
            </a:r>
            <a:r>
              <a:rPr lang="vi-VN" sz="4000">
                <a:latin typeface="Comic Sans MS" pitchFamily="66" charset="0"/>
                <a:ea typeface="+mj-ea"/>
                <a:cs typeface="+mj-cs"/>
              </a:rPr>
              <a:t>i </a:t>
            </a:r>
            <a:r>
              <a:rPr lang="vi-VN" sz="4000" smtClean="0">
                <a:latin typeface="Comic Sans MS" pitchFamily="66" charset="0"/>
                <a:ea typeface="+mj-ea"/>
                <a:cs typeface="+mj-cs"/>
              </a:rPr>
              <a:t>mladima</a:t>
            </a:r>
            <a:endParaRPr lang="vi-VN" sz="4000" dirty="0">
              <a:latin typeface="Comic Sans MS" pitchFamily="66" charset="0"/>
              <a:ea typeface="+mj-ea"/>
              <a:cs typeface="+mj-cs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408282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r>
              <a:rPr lang="hr-HR" sz="2800" dirty="0" smtClean="0">
                <a:latin typeface="Comic Sans MS" pitchFamily="66" charset="0"/>
              </a:rPr>
              <a:t>aplikacije </a:t>
            </a:r>
            <a:r>
              <a:rPr lang="hr-HR" sz="2800" dirty="0">
                <a:latin typeface="Comic Sans MS" pitchFamily="66" charset="0"/>
              </a:rPr>
              <a:t>s dječjim </a:t>
            </a:r>
            <a:r>
              <a:rPr lang="hr-HR" sz="2800" dirty="0" smtClean="0">
                <a:latin typeface="Comic Sans MS" pitchFamily="66" charset="0"/>
              </a:rPr>
              <a:t>knjigama koje, uz </a:t>
            </a:r>
            <a:r>
              <a:rPr lang="hr-HR" sz="2800" dirty="0">
                <a:latin typeface="Comic Sans MS" pitchFamily="66" charset="0"/>
              </a:rPr>
              <a:t>klasičnu </a:t>
            </a:r>
            <a:r>
              <a:rPr lang="hr-HR" sz="2800" dirty="0" smtClean="0">
                <a:latin typeface="Comic Sans MS" pitchFamily="66" charset="0"/>
              </a:rPr>
              <a:t>priču, imaju interaktivni modul </a:t>
            </a:r>
          </a:p>
          <a:p>
            <a:r>
              <a:rPr lang="hr-HR" sz="2800" dirty="0" smtClean="0">
                <a:latin typeface="Comic Sans MS" pitchFamily="66" charset="0"/>
              </a:rPr>
              <a:t>Njemačka </a:t>
            </a:r>
            <a:r>
              <a:rPr lang="hr-HR" sz="2800" dirty="0">
                <a:latin typeface="Comic Sans MS" pitchFamily="66" charset="0"/>
              </a:rPr>
              <a:t>zaklada za čitanje (Deutsche </a:t>
            </a:r>
            <a:r>
              <a:rPr lang="hr-HR" sz="2800" dirty="0" err="1">
                <a:latin typeface="Comic Sans MS" pitchFamily="66" charset="0"/>
              </a:rPr>
              <a:t>Stiftung</a:t>
            </a:r>
            <a:r>
              <a:rPr lang="hr-HR" sz="2800" dirty="0">
                <a:latin typeface="Comic Sans MS" pitchFamily="66" charset="0"/>
              </a:rPr>
              <a:t> </a:t>
            </a:r>
            <a:r>
              <a:rPr lang="hr-HR" sz="2800" dirty="0" err="1">
                <a:latin typeface="Comic Sans MS" pitchFamily="66" charset="0"/>
              </a:rPr>
              <a:t>Lesen</a:t>
            </a:r>
            <a:r>
              <a:rPr lang="hr-HR" sz="2800" dirty="0">
                <a:latin typeface="Comic Sans MS" pitchFamily="66" charset="0"/>
              </a:rPr>
              <a:t>) </a:t>
            </a:r>
            <a:r>
              <a:rPr lang="hr-HR" sz="2800" dirty="0" smtClean="0">
                <a:latin typeface="Comic Sans MS" pitchFamily="66" charset="0"/>
              </a:rPr>
              <a:t>- </a:t>
            </a:r>
            <a:r>
              <a:rPr lang="hr-HR" sz="2800" dirty="0">
                <a:latin typeface="Comic Sans MS" pitchFamily="66" charset="0"/>
              </a:rPr>
              <a:t>informacije  o  kriterijima  za </a:t>
            </a:r>
            <a:r>
              <a:rPr lang="hr-HR" sz="2800" dirty="0" smtClean="0">
                <a:latin typeface="Comic Sans MS" pitchFamily="66" charset="0"/>
              </a:rPr>
              <a:t>izbor  </a:t>
            </a:r>
            <a:r>
              <a:rPr lang="hr-HR" sz="2800" dirty="0">
                <a:latin typeface="Comic Sans MS" pitchFamily="66" charset="0"/>
              </a:rPr>
              <a:t>i </a:t>
            </a:r>
            <a:r>
              <a:rPr lang="hr-HR" sz="2800" dirty="0" smtClean="0">
                <a:latin typeface="Comic Sans MS" pitchFamily="66" charset="0"/>
              </a:rPr>
              <a:t>radionice  </a:t>
            </a:r>
            <a:r>
              <a:rPr lang="hr-HR" sz="2800" dirty="0">
                <a:latin typeface="Comic Sans MS" pitchFamily="66" charset="0"/>
              </a:rPr>
              <a:t>za  korištenje  </a:t>
            </a:r>
            <a:r>
              <a:rPr lang="hr-HR" sz="2800" dirty="0" smtClean="0">
                <a:latin typeface="Comic Sans MS" pitchFamily="66" charset="0"/>
              </a:rPr>
              <a:t>aplikacija</a:t>
            </a:r>
            <a:endParaRPr lang="hr-HR" sz="2800" dirty="0">
              <a:latin typeface="Comic Sans MS" pitchFamily="66" charset="0"/>
            </a:endParaRPr>
          </a:p>
          <a:p>
            <a:r>
              <a:rPr lang="hr-HR" sz="2800" dirty="0" smtClean="0">
                <a:latin typeface="Comic Sans MS" pitchFamily="66" charset="0"/>
              </a:rPr>
              <a:t>4 </a:t>
            </a:r>
            <a:r>
              <a:rPr lang="hr-HR" sz="2800" dirty="0">
                <a:latin typeface="Comic Sans MS" pitchFamily="66" charset="0"/>
              </a:rPr>
              <a:t>€ </a:t>
            </a:r>
            <a:r>
              <a:rPr lang="hr-HR" sz="2800" dirty="0" smtClean="0">
                <a:latin typeface="Comic Sans MS" pitchFamily="66" charset="0"/>
              </a:rPr>
              <a:t>(</a:t>
            </a:r>
            <a:r>
              <a:rPr lang="hr-HR" sz="2800" dirty="0" err="1" smtClean="0">
                <a:latin typeface="Comic Sans MS" pitchFamily="66" charset="0"/>
              </a:rPr>
              <a:t>Oetinger</a:t>
            </a:r>
            <a:r>
              <a:rPr lang="hr-HR" sz="2800" dirty="0" smtClean="0">
                <a:latin typeface="Comic Sans MS" pitchFamily="66" charset="0"/>
              </a:rPr>
              <a:t>‐</a:t>
            </a:r>
            <a:r>
              <a:rPr lang="hr-HR" sz="2800" dirty="0" err="1" smtClean="0">
                <a:latin typeface="Comic Sans MS" pitchFamily="66" charset="0"/>
              </a:rPr>
              <a:t>Verlag</a:t>
            </a:r>
            <a:r>
              <a:rPr lang="hr-HR" sz="2800" dirty="0">
                <a:latin typeface="Comic Sans MS" pitchFamily="66" charset="0"/>
              </a:rPr>
              <a:t>)</a:t>
            </a:r>
          </a:p>
          <a:p>
            <a:r>
              <a:rPr lang="hr-HR" sz="2800" dirty="0">
                <a:latin typeface="Comic Sans MS" pitchFamily="66" charset="0"/>
              </a:rPr>
              <a:t>k</a:t>
            </a:r>
            <a:r>
              <a:rPr lang="hr-HR" sz="2800" dirty="0" smtClean="0">
                <a:latin typeface="Comic Sans MS" pitchFamily="66" charset="0"/>
              </a:rPr>
              <a:t>njižnica </a:t>
            </a:r>
            <a:r>
              <a:rPr lang="hr-HR" sz="2800" dirty="0">
                <a:latin typeface="Comic Sans MS" pitchFamily="66" charset="0"/>
              </a:rPr>
              <a:t>daje preporuke za određene </a:t>
            </a:r>
            <a:r>
              <a:rPr lang="hr-HR" sz="2800" dirty="0" smtClean="0">
                <a:latin typeface="Comic Sans MS" pitchFamily="66" charset="0"/>
              </a:rPr>
              <a:t>aplikacije</a:t>
            </a:r>
            <a:endParaRPr lang="hr-HR" sz="2800" dirty="0">
              <a:latin typeface="Comic Sans MS" pitchFamily="66" charset="0"/>
            </a:endParaRPr>
          </a:p>
          <a:p>
            <a:r>
              <a:rPr lang="hr-HR" sz="2800" dirty="0" err="1" smtClean="0">
                <a:latin typeface="Comic Sans MS" pitchFamily="66" charset="0"/>
              </a:rPr>
              <a:t>tablet</a:t>
            </a:r>
            <a:r>
              <a:rPr lang="hr-HR" sz="2800" dirty="0" smtClean="0">
                <a:latin typeface="Comic Sans MS" pitchFamily="66" charset="0"/>
              </a:rPr>
              <a:t>‐računala na kojima se mogu isprobati aplikacije</a:t>
            </a:r>
            <a:endParaRPr lang="hr-HR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113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5720" y="857232"/>
            <a:ext cx="8401080" cy="38576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>
                <a:latin typeface="Comic Sans MS" pitchFamily="66" charset="0"/>
              </a:rPr>
              <a:t>Budućnost aplikacija</a:t>
            </a:r>
            <a:r>
              <a:rPr lang="hr-HR" b="1" dirty="0" smtClean="0">
                <a:latin typeface="Comic Sans MS" pitchFamily="66" charset="0"/>
              </a:rPr>
              <a:t>?</a:t>
            </a:r>
          </a:p>
          <a:p>
            <a:pPr marL="0" indent="0">
              <a:buNone/>
            </a:pPr>
            <a:endParaRPr lang="hr-HR" dirty="0" smtClean="0">
              <a:latin typeface="Comic Sans MS" pitchFamily="66" charset="0"/>
            </a:endParaRPr>
          </a:p>
          <a:p>
            <a:r>
              <a:rPr lang="hr-HR" dirty="0" smtClean="0">
                <a:latin typeface="Comic Sans MS" pitchFamily="66" charset="0"/>
              </a:rPr>
              <a:t>utjecaj  će postati  veći</a:t>
            </a:r>
          </a:p>
          <a:p>
            <a:r>
              <a:rPr lang="hr-HR" dirty="0" smtClean="0">
                <a:latin typeface="Comic Sans MS" pitchFamily="66" charset="0"/>
              </a:rPr>
              <a:t>mobilnost</a:t>
            </a:r>
          </a:p>
          <a:p>
            <a:r>
              <a:rPr lang="hr-HR" i="1" dirty="0" err="1" smtClean="0">
                <a:latin typeface="Comic Sans MS" pitchFamily="66" charset="0"/>
              </a:rPr>
              <a:t>augmented</a:t>
            </a:r>
            <a:r>
              <a:rPr lang="hr-HR" i="1" dirty="0" smtClean="0">
                <a:latin typeface="Comic Sans MS" pitchFamily="66" charset="0"/>
              </a:rPr>
              <a:t> </a:t>
            </a:r>
            <a:r>
              <a:rPr lang="hr-HR" i="1" dirty="0" err="1" smtClean="0">
                <a:latin typeface="Comic Sans MS" pitchFamily="66" charset="0"/>
              </a:rPr>
              <a:t>reality</a:t>
            </a:r>
            <a:endParaRPr lang="hr-HR" i="1" dirty="0">
              <a:latin typeface="Comic Sans MS" pitchFamily="66" charset="0"/>
            </a:endParaRPr>
          </a:p>
        </p:txBody>
      </p:sp>
      <p:pic>
        <p:nvPicPr>
          <p:cNvPr id="9218" name="Picture 2" descr="C:\Users\Adrijana\Desktop\app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405375"/>
            <a:ext cx="4429124" cy="345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1780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vi-VN" b="1" dirty="0">
                <a:solidFill>
                  <a:srgbClr val="0070C0"/>
                </a:solidFill>
                <a:latin typeface="Comic Sans MS" pitchFamily="66" charset="0"/>
              </a:rPr>
              <a:t>Olovke koje govore </a:t>
            </a:r>
            <a:endParaRPr lang="hr-HR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2786083"/>
          </a:xfrm>
        </p:spPr>
        <p:txBody>
          <a:bodyPr>
            <a:noAutofit/>
          </a:bodyPr>
          <a:lstStyle/>
          <a:p>
            <a:r>
              <a:rPr lang="vi-VN" dirty="0" smtClean="0">
                <a:latin typeface="Comic Sans MS" pitchFamily="66" charset="0"/>
              </a:rPr>
              <a:t>kada </a:t>
            </a:r>
            <a:r>
              <a:rPr lang="vi-VN" dirty="0">
                <a:latin typeface="Comic Sans MS" pitchFamily="66" charset="0"/>
              </a:rPr>
              <a:t>se </a:t>
            </a:r>
            <a:r>
              <a:rPr lang="vi-VN" dirty="0" smtClean="0">
                <a:latin typeface="Comic Sans MS" pitchFamily="66" charset="0"/>
              </a:rPr>
              <a:t>olovkom </a:t>
            </a:r>
            <a:r>
              <a:rPr lang="vi-VN" dirty="0">
                <a:latin typeface="Comic Sans MS" pitchFamily="66" charset="0"/>
              </a:rPr>
              <a:t>dodirnu slike ili tekstovi </a:t>
            </a:r>
            <a:r>
              <a:rPr lang="vi-VN" dirty="0" smtClean="0">
                <a:latin typeface="Comic Sans MS" pitchFamily="66" charset="0"/>
              </a:rPr>
              <a:t>aktivira</a:t>
            </a:r>
            <a:r>
              <a:rPr lang="hr-HR" dirty="0" smtClean="0">
                <a:latin typeface="Comic Sans MS" pitchFamily="66" charset="0"/>
              </a:rPr>
              <a:t> se</a:t>
            </a:r>
            <a:r>
              <a:rPr lang="vi-VN" dirty="0" smtClean="0">
                <a:latin typeface="Comic Sans MS" pitchFamily="66" charset="0"/>
              </a:rPr>
              <a:t>  audiodatoteka</a:t>
            </a:r>
            <a:endParaRPr lang="hr-HR" dirty="0" smtClean="0">
              <a:latin typeface="Comic Sans MS" pitchFamily="66" charset="0"/>
            </a:endParaRPr>
          </a:p>
          <a:p>
            <a:r>
              <a:rPr lang="vi-VN" dirty="0" smtClean="0">
                <a:latin typeface="Comic Sans MS" pitchFamily="66" charset="0"/>
              </a:rPr>
              <a:t>popularne </a:t>
            </a:r>
            <a:r>
              <a:rPr lang="vi-VN" dirty="0">
                <a:latin typeface="Comic Sans MS" pitchFamily="66" charset="0"/>
              </a:rPr>
              <a:t>i često se </a:t>
            </a:r>
            <a:r>
              <a:rPr lang="vi-VN" dirty="0" smtClean="0">
                <a:latin typeface="Comic Sans MS" pitchFamily="66" charset="0"/>
              </a:rPr>
              <a:t>koriste</a:t>
            </a:r>
            <a:endParaRPr lang="hr-HR" dirty="0" smtClean="0">
              <a:latin typeface="Comic Sans MS" pitchFamily="66" charset="0"/>
            </a:endParaRPr>
          </a:p>
          <a:p>
            <a:r>
              <a:rPr lang="vi-VN" dirty="0" smtClean="0">
                <a:latin typeface="Comic Sans MS" pitchFamily="66" charset="0"/>
              </a:rPr>
              <a:t>knjižnica </a:t>
            </a:r>
            <a:r>
              <a:rPr lang="vi-VN" dirty="0">
                <a:latin typeface="Comic Sans MS" pitchFamily="66" charset="0"/>
              </a:rPr>
              <a:t>nudi </a:t>
            </a:r>
            <a:r>
              <a:rPr lang="vi-VN" dirty="0" smtClean="0">
                <a:latin typeface="Comic Sans MS" pitchFamily="66" charset="0"/>
              </a:rPr>
              <a:t>olovke</a:t>
            </a:r>
            <a:r>
              <a:rPr lang="hr-HR" dirty="0" smtClean="0">
                <a:latin typeface="Comic Sans MS" pitchFamily="66" charset="0"/>
              </a:rPr>
              <a:t>,</a:t>
            </a:r>
            <a:r>
              <a:rPr lang="vi-VN" dirty="0" smtClean="0">
                <a:latin typeface="Comic Sans MS" pitchFamily="66" charset="0"/>
              </a:rPr>
              <a:t> </a:t>
            </a:r>
            <a:r>
              <a:rPr lang="vi-VN" dirty="0">
                <a:latin typeface="Comic Sans MS" pitchFamily="66" charset="0"/>
              </a:rPr>
              <a:t>knjige i </a:t>
            </a:r>
            <a:r>
              <a:rPr lang="vi-VN" dirty="0" smtClean="0">
                <a:latin typeface="Comic Sans MS" pitchFamily="66" charset="0"/>
              </a:rPr>
              <a:t>igre</a:t>
            </a:r>
            <a:r>
              <a:rPr lang="hr-HR" dirty="0" smtClean="0">
                <a:latin typeface="Comic Sans MS" pitchFamily="66" charset="0"/>
              </a:rPr>
              <a:t> </a:t>
            </a:r>
            <a:r>
              <a:rPr lang="vi-VN" dirty="0" smtClean="0">
                <a:latin typeface="Comic Sans MS" pitchFamily="66" charset="0"/>
              </a:rPr>
              <a:t>na posudbu</a:t>
            </a:r>
            <a:endParaRPr lang="hr-HR" dirty="0">
              <a:latin typeface="Comic Sans MS" pitchFamily="66" charset="0"/>
            </a:endParaRPr>
          </a:p>
        </p:txBody>
      </p:sp>
      <p:pic>
        <p:nvPicPr>
          <p:cNvPr id="7170" name="Picture 2" descr="C:\Users\Adrijana\Desktop\reading p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3694642"/>
            <a:ext cx="5214974" cy="31633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61979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sz="4900" b="1" dirty="0" err="1" smtClean="0">
                <a:solidFill>
                  <a:srgbClr val="0070C0"/>
                </a:solidFill>
                <a:latin typeface="Comic Sans MS" pitchFamily="66" charset="0"/>
              </a:rPr>
              <a:t>Onilo</a:t>
            </a:r>
            <a:r>
              <a:rPr lang="hr-HR" sz="4900" b="1" dirty="0">
                <a:solidFill>
                  <a:srgbClr val="0070C0"/>
                </a:solidFill>
                <a:latin typeface="Comic Sans MS" pitchFamily="66" charset="0"/>
              </a:rPr>
              <a:t/>
            </a:r>
            <a:br>
              <a:rPr lang="hr-HR" sz="4900" b="1" dirty="0">
                <a:solidFill>
                  <a:srgbClr val="0070C0"/>
                </a:solidFill>
                <a:latin typeface="Comic Sans MS" pitchFamily="66" charset="0"/>
              </a:rPr>
            </a:br>
            <a:endParaRPr lang="hr-HR" sz="49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3516992"/>
          </a:xfrm>
        </p:spPr>
        <p:txBody>
          <a:bodyPr>
            <a:normAutofit fontScale="92500" lnSpcReduction="20000"/>
          </a:bodyPr>
          <a:lstStyle/>
          <a:p>
            <a:r>
              <a:rPr lang="hr-HR" dirty="0" smtClean="0">
                <a:latin typeface="Comic Sans MS" pitchFamily="66" charset="0"/>
              </a:rPr>
              <a:t>portal koji nudi sadržaje </a:t>
            </a:r>
            <a:r>
              <a:rPr lang="hr-HR" dirty="0">
                <a:latin typeface="Comic Sans MS" pitchFamily="66" charset="0"/>
              </a:rPr>
              <a:t>koji potiču čitanje </a:t>
            </a:r>
            <a:endParaRPr lang="hr-HR" dirty="0" smtClean="0">
              <a:latin typeface="Comic Sans MS" pitchFamily="66" charset="0"/>
            </a:endParaRPr>
          </a:p>
          <a:p>
            <a:r>
              <a:rPr lang="hr-HR" dirty="0" smtClean="0">
                <a:latin typeface="Comic Sans MS" pitchFamily="66" charset="0"/>
              </a:rPr>
              <a:t>godišnja licencija </a:t>
            </a:r>
            <a:r>
              <a:rPr lang="hr-HR" dirty="0">
                <a:latin typeface="Comic Sans MS" pitchFamily="66" charset="0"/>
              </a:rPr>
              <a:t>160 €</a:t>
            </a:r>
          </a:p>
          <a:p>
            <a:r>
              <a:rPr lang="hr-HR" dirty="0" smtClean="0">
                <a:latin typeface="Comic Sans MS" pitchFamily="66" charset="0"/>
              </a:rPr>
              <a:t>baza </a:t>
            </a:r>
            <a:r>
              <a:rPr lang="hr-HR" dirty="0">
                <a:latin typeface="Comic Sans MS" pitchFamily="66" charset="0"/>
              </a:rPr>
              <a:t>150  dječjih knjiga i </a:t>
            </a:r>
            <a:r>
              <a:rPr lang="hr-HR" dirty="0" smtClean="0">
                <a:latin typeface="Comic Sans MS" pitchFamily="66" charset="0"/>
              </a:rPr>
              <a:t>1500 </a:t>
            </a:r>
            <a:r>
              <a:rPr lang="hr-HR" dirty="0">
                <a:latin typeface="Comic Sans MS" pitchFamily="66" charset="0"/>
              </a:rPr>
              <a:t>dodatnih </a:t>
            </a:r>
            <a:r>
              <a:rPr lang="hr-HR" dirty="0" smtClean="0">
                <a:latin typeface="Comic Sans MS" pitchFamily="66" charset="0"/>
              </a:rPr>
              <a:t>materijala</a:t>
            </a:r>
            <a:r>
              <a:rPr lang="hr-HR" dirty="0">
                <a:latin typeface="Comic Sans MS" pitchFamily="66" charset="0"/>
              </a:rPr>
              <a:t> </a:t>
            </a:r>
            <a:r>
              <a:rPr lang="hr-HR" dirty="0" smtClean="0">
                <a:latin typeface="Comic Sans MS" pitchFamily="66" charset="0"/>
              </a:rPr>
              <a:t>(na </a:t>
            </a:r>
            <a:r>
              <a:rPr lang="hr-HR" dirty="0">
                <a:latin typeface="Comic Sans MS" pitchFamily="66" charset="0"/>
              </a:rPr>
              <a:t>njemačkom i engleskom jeziku)</a:t>
            </a:r>
          </a:p>
          <a:p>
            <a:r>
              <a:rPr lang="hr-HR" dirty="0">
                <a:latin typeface="Comic Sans MS" pitchFamily="66" charset="0"/>
              </a:rPr>
              <a:t>a</a:t>
            </a:r>
            <a:r>
              <a:rPr lang="hr-HR" dirty="0" smtClean="0">
                <a:latin typeface="Comic Sans MS" pitchFamily="66" charset="0"/>
              </a:rPr>
              <a:t>nimirane </a:t>
            </a:r>
            <a:r>
              <a:rPr lang="hr-HR" dirty="0">
                <a:latin typeface="Comic Sans MS" pitchFamily="66" charset="0"/>
              </a:rPr>
              <a:t>dječje knjige </a:t>
            </a:r>
            <a:endParaRPr lang="hr-HR" dirty="0" smtClean="0">
              <a:latin typeface="Comic Sans MS" pitchFamily="66" charset="0"/>
            </a:endParaRPr>
          </a:p>
          <a:p>
            <a:r>
              <a:rPr lang="hr-HR" dirty="0" smtClean="0">
                <a:latin typeface="Comic Sans MS" pitchFamily="66" charset="0"/>
              </a:rPr>
              <a:t>djeca </a:t>
            </a:r>
            <a:r>
              <a:rPr lang="hr-HR" dirty="0">
                <a:latin typeface="Comic Sans MS" pitchFamily="66" charset="0"/>
              </a:rPr>
              <a:t>su </a:t>
            </a:r>
            <a:r>
              <a:rPr lang="hr-HR" dirty="0" smtClean="0">
                <a:latin typeface="Comic Sans MS" pitchFamily="66" charset="0"/>
              </a:rPr>
              <a:t>oduševljena</a:t>
            </a:r>
            <a:endParaRPr lang="hr-HR" dirty="0">
              <a:latin typeface="Comic Sans MS" pitchFamily="66" charset="0"/>
            </a:endParaRPr>
          </a:p>
          <a:p>
            <a:endParaRPr lang="hr-HR" dirty="0"/>
          </a:p>
        </p:txBody>
      </p:sp>
      <p:pic>
        <p:nvPicPr>
          <p:cNvPr id="8194" name="Picture 2" descr="C:\Users\Adrijana\Desktop\onil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4714884"/>
            <a:ext cx="4500594" cy="18927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02604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vi-VN" sz="4000" b="1" dirty="0" smtClean="0">
                <a:solidFill>
                  <a:srgbClr val="0070C0"/>
                </a:solidFill>
                <a:latin typeface="Comic Sans MS" pitchFamily="66" charset="0"/>
              </a:rPr>
              <a:t>Poticajni  </a:t>
            </a:r>
            <a:r>
              <a:rPr lang="vi-VN" sz="4000" b="1" dirty="0">
                <a:solidFill>
                  <a:srgbClr val="0070C0"/>
                </a:solidFill>
                <a:latin typeface="Comic Sans MS" pitchFamily="66" charset="0"/>
              </a:rPr>
              <a:t>program  Njemačkog  saveza  knjižnica  </a:t>
            </a:r>
            <a:r>
              <a:rPr lang="vi-VN" sz="4000" b="1" i="1" dirty="0" smtClean="0">
                <a:solidFill>
                  <a:srgbClr val="0070C0"/>
                </a:solidFill>
                <a:latin typeface="Comic Sans MS" pitchFamily="66" charset="0"/>
              </a:rPr>
              <a:t>Čitanje osnažuje</a:t>
            </a:r>
            <a:r>
              <a:rPr lang="vi-VN" dirty="0"/>
              <a:t/>
            </a:r>
            <a:br>
              <a:rPr lang="vi-VN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3000" dirty="0" smtClean="0">
                <a:latin typeface="Comic Sans MS" pitchFamily="66" charset="0"/>
              </a:rPr>
              <a:t>http</a:t>
            </a:r>
            <a:r>
              <a:rPr lang="vi-VN" sz="3000" dirty="0">
                <a:latin typeface="Comic Sans MS" pitchFamily="66" charset="0"/>
              </a:rPr>
              <a:t>://www.lesen‐und‐digitale‐medien.de/</a:t>
            </a:r>
          </a:p>
          <a:p>
            <a:r>
              <a:rPr lang="vi-VN" sz="3000" dirty="0" smtClean="0">
                <a:latin typeface="Comic Sans MS" pitchFamily="66" charset="0"/>
              </a:rPr>
              <a:t>poticanje </a:t>
            </a:r>
            <a:r>
              <a:rPr lang="vi-VN" sz="3000" dirty="0">
                <a:latin typeface="Comic Sans MS" pitchFamily="66" charset="0"/>
              </a:rPr>
              <a:t>čitanja  </a:t>
            </a:r>
            <a:r>
              <a:rPr lang="vi-VN" sz="3000" dirty="0" smtClean="0">
                <a:latin typeface="Comic Sans MS" pitchFamily="66" charset="0"/>
              </a:rPr>
              <a:t>u  </a:t>
            </a:r>
            <a:r>
              <a:rPr lang="vi-VN" sz="3000" dirty="0">
                <a:latin typeface="Comic Sans MS" pitchFamily="66" charset="0"/>
              </a:rPr>
              <a:t>dobi </a:t>
            </a:r>
            <a:r>
              <a:rPr lang="vi-VN" sz="3000" dirty="0" smtClean="0">
                <a:latin typeface="Comic Sans MS" pitchFamily="66" charset="0"/>
              </a:rPr>
              <a:t>3</a:t>
            </a:r>
            <a:r>
              <a:rPr lang="hr-HR" sz="3000" dirty="0" smtClean="0">
                <a:latin typeface="Comic Sans MS" pitchFamily="66" charset="0"/>
              </a:rPr>
              <a:t> </a:t>
            </a:r>
            <a:r>
              <a:rPr lang="vi-VN" sz="3000" dirty="0" smtClean="0">
                <a:latin typeface="Comic Sans MS" pitchFamily="66" charset="0"/>
              </a:rPr>
              <a:t>‐</a:t>
            </a:r>
            <a:r>
              <a:rPr lang="hr-HR" sz="3000" dirty="0" smtClean="0">
                <a:latin typeface="Comic Sans MS" pitchFamily="66" charset="0"/>
              </a:rPr>
              <a:t> </a:t>
            </a:r>
            <a:r>
              <a:rPr lang="vi-VN" sz="3000" dirty="0" smtClean="0">
                <a:latin typeface="Comic Sans MS" pitchFamily="66" charset="0"/>
              </a:rPr>
              <a:t>18  </a:t>
            </a:r>
            <a:r>
              <a:rPr lang="vi-VN" sz="3000" dirty="0">
                <a:latin typeface="Comic Sans MS" pitchFamily="66" charset="0"/>
              </a:rPr>
              <a:t>godina  pomoću </a:t>
            </a:r>
            <a:r>
              <a:rPr lang="vi-VN" sz="3000" dirty="0" smtClean="0">
                <a:latin typeface="Comic Sans MS" pitchFamily="66" charset="0"/>
              </a:rPr>
              <a:t>digitalnih </a:t>
            </a:r>
            <a:r>
              <a:rPr lang="vi-VN" sz="3000" dirty="0">
                <a:latin typeface="Comic Sans MS" pitchFamily="66" charset="0"/>
              </a:rPr>
              <a:t>medija (povezivanje čitanja i digitalnih medija)</a:t>
            </a:r>
          </a:p>
          <a:p>
            <a:r>
              <a:rPr lang="vi-VN" sz="3000" dirty="0" smtClean="0">
                <a:latin typeface="Comic Sans MS" pitchFamily="66" charset="0"/>
              </a:rPr>
              <a:t>polazište  </a:t>
            </a:r>
            <a:r>
              <a:rPr lang="vi-VN" sz="3000" dirty="0">
                <a:latin typeface="Comic Sans MS" pitchFamily="66" charset="0"/>
              </a:rPr>
              <a:t>je pročitana  priča koja se tada digitalno obrađuje – </a:t>
            </a:r>
            <a:r>
              <a:rPr lang="hr-HR" sz="3000" dirty="0" smtClean="0">
                <a:latin typeface="Comic Sans MS" pitchFamily="66" charset="0"/>
              </a:rPr>
              <a:t>P</a:t>
            </a:r>
            <a:r>
              <a:rPr lang="vi-VN" sz="3000" dirty="0" smtClean="0">
                <a:latin typeface="Comic Sans MS" pitchFamily="66" charset="0"/>
              </a:rPr>
              <a:t>hotostory</a:t>
            </a:r>
            <a:r>
              <a:rPr lang="vi-VN" sz="3000" dirty="0">
                <a:latin typeface="Comic Sans MS" pitchFamily="66" charset="0"/>
              </a:rPr>
              <a:t>, snimanje filma, SMS pjesma …</a:t>
            </a:r>
          </a:p>
          <a:p>
            <a:endParaRPr lang="vi-VN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19914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3429025"/>
          </a:xfrm>
        </p:spPr>
        <p:txBody>
          <a:bodyPr/>
          <a:lstStyle/>
          <a:p>
            <a:pPr marL="0" indent="0" algn="ctr">
              <a:buNone/>
            </a:pPr>
            <a:r>
              <a:rPr lang="hr-HR" b="1" dirty="0" smtClean="0">
                <a:solidFill>
                  <a:srgbClr val="0070C0"/>
                </a:solidFill>
                <a:latin typeface="Comic Sans MS" pitchFamily="66" charset="0"/>
              </a:rPr>
              <a:t>Knjižnice </a:t>
            </a:r>
            <a:r>
              <a:rPr lang="hr-HR" b="1" dirty="0">
                <a:solidFill>
                  <a:srgbClr val="0070C0"/>
                </a:solidFill>
                <a:latin typeface="Comic Sans MS" pitchFamily="66" charset="0"/>
              </a:rPr>
              <a:t>se moraju </a:t>
            </a:r>
            <a:r>
              <a:rPr lang="hr-HR" b="1" dirty="0" smtClean="0">
                <a:solidFill>
                  <a:srgbClr val="0070C0"/>
                </a:solidFill>
                <a:latin typeface="Comic Sans MS" pitchFamily="66" charset="0"/>
              </a:rPr>
              <a:t>prilagođavati i mijenjati </a:t>
            </a:r>
            <a:r>
              <a:rPr lang="hr-HR" b="1" dirty="0">
                <a:solidFill>
                  <a:srgbClr val="0070C0"/>
                </a:solidFill>
                <a:latin typeface="Comic Sans MS" pitchFamily="66" charset="0"/>
              </a:rPr>
              <a:t>jer nitko od nas ne zna kako će </a:t>
            </a:r>
            <a:r>
              <a:rPr lang="hr-HR" b="1" dirty="0" smtClean="0">
                <a:solidFill>
                  <a:srgbClr val="0070C0"/>
                </a:solidFill>
                <a:latin typeface="Comic Sans MS" pitchFamily="66" charset="0"/>
              </a:rPr>
              <a:t>medijski </a:t>
            </a:r>
            <a:r>
              <a:rPr lang="hr-HR" b="1" dirty="0">
                <a:solidFill>
                  <a:srgbClr val="0070C0"/>
                </a:solidFill>
                <a:latin typeface="Comic Sans MS" pitchFamily="66" charset="0"/>
              </a:rPr>
              <a:t>svijet izgledati za </a:t>
            </a:r>
            <a:r>
              <a:rPr lang="hr-HR" b="1" dirty="0" smtClean="0">
                <a:solidFill>
                  <a:srgbClr val="0070C0"/>
                </a:solidFill>
                <a:latin typeface="Comic Sans MS" pitchFamily="66" charset="0"/>
              </a:rPr>
              <a:t>deset </a:t>
            </a:r>
            <a:r>
              <a:rPr lang="hr-HR" b="1" dirty="0">
                <a:solidFill>
                  <a:srgbClr val="0070C0"/>
                </a:solidFill>
                <a:latin typeface="Comic Sans MS" pitchFamily="66" charset="0"/>
              </a:rPr>
              <a:t>godina!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10242" name="Picture 2" descr="C:\Users\Adrijana\Desktop\inde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4214818"/>
            <a:ext cx="3971995" cy="26431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9157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 descr="C:\Users\Adrijana\Desktop\ute\12088595_10154322489960550_3045317961488444600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481034"/>
            <a:ext cx="9144000" cy="76969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15040"/>
          </a:xfrm>
        </p:spPr>
        <p:txBody>
          <a:bodyPr>
            <a:normAutofit fontScale="92500" lnSpcReduction="20000"/>
          </a:bodyPr>
          <a:lstStyle/>
          <a:p>
            <a:r>
              <a:rPr lang="hr-HR" i="1" dirty="0" smtClean="0">
                <a:solidFill>
                  <a:srgbClr val="0070C0"/>
                </a:solidFill>
                <a:latin typeface="Comic Sans MS" pitchFamily="66" charset="0"/>
              </a:rPr>
              <a:t>M</a:t>
            </a:r>
            <a:r>
              <a:rPr lang="vi-VN" i="1" dirty="0" smtClean="0">
                <a:solidFill>
                  <a:srgbClr val="0070C0"/>
                </a:solidFill>
                <a:latin typeface="Comic Sans MS" pitchFamily="66" charset="0"/>
              </a:rPr>
              <a:t>akerspace</a:t>
            </a:r>
            <a:r>
              <a:rPr lang="hr-HR" i="1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hr-HR" dirty="0" smtClean="0">
                <a:latin typeface="Comic Sans MS" pitchFamily="66" charset="0"/>
              </a:rPr>
              <a:t>- </a:t>
            </a:r>
            <a:r>
              <a:rPr lang="vi-VN" dirty="0" smtClean="0">
                <a:latin typeface="Comic Sans MS" pitchFamily="66" charset="0"/>
              </a:rPr>
              <a:t>mjesta učenja </a:t>
            </a:r>
            <a:r>
              <a:rPr lang="vi-VN" dirty="0">
                <a:latin typeface="Comic Sans MS" pitchFamily="66" charset="0"/>
              </a:rPr>
              <a:t>i </a:t>
            </a:r>
            <a:r>
              <a:rPr lang="vi-VN" dirty="0" smtClean="0">
                <a:latin typeface="Comic Sans MS" pitchFamily="66" charset="0"/>
              </a:rPr>
              <a:t>rada</a:t>
            </a:r>
            <a:r>
              <a:rPr lang="hr-HR" dirty="0" smtClean="0">
                <a:latin typeface="Comic Sans MS" pitchFamily="66" charset="0"/>
              </a:rPr>
              <a:t> </a:t>
            </a:r>
            <a:r>
              <a:rPr lang="vi-VN" dirty="0" smtClean="0">
                <a:latin typeface="Comic Sans MS" pitchFamily="66" charset="0"/>
              </a:rPr>
              <a:t>radi </a:t>
            </a:r>
            <a:r>
              <a:rPr lang="vi-VN" dirty="0">
                <a:latin typeface="Comic Sans MS" pitchFamily="66" charset="0"/>
              </a:rPr>
              <a:t>vlastitog interesa, rad na projektima i izrađivanje </a:t>
            </a:r>
            <a:r>
              <a:rPr lang="vi-VN" dirty="0" smtClean="0">
                <a:latin typeface="Comic Sans MS" pitchFamily="66" charset="0"/>
              </a:rPr>
              <a:t>stvari</a:t>
            </a:r>
            <a:r>
              <a:rPr lang="hr-HR" dirty="0" smtClean="0">
                <a:latin typeface="Comic Sans MS" pitchFamily="66" charset="0"/>
              </a:rPr>
              <a:t> ; </a:t>
            </a:r>
            <a:r>
              <a:rPr lang="vi-VN" dirty="0" smtClean="0">
                <a:latin typeface="Comic Sans MS" pitchFamily="66" charset="0"/>
              </a:rPr>
              <a:t>kreativn</a:t>
            </a:r>
            <a:r>
              <a:rPr lang="hr-HR" dirty="0">
                <a:latin typeface="Comic Sans MS" pitchFamily="66" charset="0"/>
              </a:rPr>
              <a:t>a</a:t>
            </a:r>
            <a:r>
              <a:rPr lang="vi-VN" dirty="0">
                <a:latin typeface="Comic Sans MS" pitchFamily="66" charset="0"/>
              </a:rPr>
              <a:t> platform</a:t>
            </a:r>
            <a:r>
              <a:rPr lang="hr-HR" dirty="0" smtClean="0">
                <a:latin typeface="Comic Sans MS" pitchFamily="66" charset="0"/>
              </a:rPr>
              <a:t>a</a:t>
            </a:r>
            <a:endParaRPr lang="vi-VN" dirty="0">
              <a:latin typeface="Comic Sans MS" pitchFamily="66" charset="0"/>
            </a:endParaRPr>
          </a:p>
          <a:p>
            <a:r>
              <a:rPr lang="hr-HR" dirty="0" smtClean="0">
                <a:latin typeface="Comic Sans MS" pitchFamily="66" charset="0"/>
              </a:rPr>
              <a:t>t</a:t>
            </a:r>
            <a:r>
              <a:rPr lang="vi-VN" dirty="0" smtClean="0">
                <a:latin typeface="Comic Sans MS" pitchFamily="66" charset="0"/>
              </a:rPr>
              <a:t>eme: </a:t>
            </a:r>
            <a:r>
              <a:rPr lang="vi-VN" dirty="0">
                <a:latin typeface="Comic Sans MS" pitchFamily="66" charset="0"/>
              </a:rPr>
              <a:t>glazba, video, tehnika, ručni </a:t>
            </a:r>
            <a:r>
              <a:rPr lang="vi-VN" dirty="0" smtClean="0">
                <a:latin typeface="Comic Sans MS" pitchFamily="66" charset="0"/>
              </a:rPr>
              <a:t>rad   </a:t>
            </a:r>
            <a:endParaRPr lang="vi-VN" dirty="0">
              <a:latin typeface="Comic Sans MS" pitchFamily="66" charset="0"/>
            </a:endParaRPr>
          </a:p>
          <a:p>
            <a:r>
              <a:rPr lang="vi-VN" dirty="0" smtClean="0">
                <a:latin typeface="Comic Sans MS" pitchFamily="66" charset="0"/>
              </a:rPr>
              <a:t>3D‐pisač, 3D‐skener, termovizijsk</a:t>
            </a:r>
            <a:r>
              <a:rPr lang="hr-HR" dirty="0" smtClean="0">
                <a:latin typeface="Comic Sans MS" pitchFamily="66" charset="0"/>
              </a:rPr>
              <a:t>a</a:t>
            </a:r>
            <a:r>
              <a:rPr lang="vi-VN" dirty="0" smtClean="0">
                <a:latin typeface="Comic Sans MS" pitchFamily="66" charset="0"/>
              </a:rPr>
              <a:t> kamer</a:t>
            </a:r>
            <a:r>
              <a:rPr lang="hr-HR" dirty="0" smtClean="0">
                <a:latin typeface="Comic Sans MS" pitchFamily="66" charset="0"/>
              </a:rPr>
              <a:t>a</a:t>
            </a:r>
            <a:r>
              <a:rPr lang="vi-VN" dirty="0" smtClean="0">
                <a:latin typeface="Comic Sans MS" pitchFamily="66" charset="0"/>
              </a:rPr>
              <a:t>, veliki tableti, uređaji </a:t>
            </a:r>
            <a:r>
              <a:rPr lang="vi-VN" dirty="0">
                <a:latin typeface="Comic Sans MS" pitchFamily="66" charset="0"/>
              </a:rPr>
              <a:t>za digitalizaciju </a:t>
            </a:r>
            <a:r>
              <a:rPr lang="vi-VN" dirty="0" smtClean="0">
                <a:latin typeface="Comic Sans MS" pitchFamily="66" charset="0"/>
              </a:rPr>
              <a:t>ploč</a:t>
            </a:r>
            <a:r>
              <a:rPr lang="hr-HR" dirty="0" smtClean="0">
                <a:latin typeface="Comic Sans MS" pitchFamily="66" charset="0"/>
              </a:rPr>
              <a:t>a</a:t>
            </a:r>
            <a:r>
              <a:rPr lang="vi-VN" dirty="0" smtClean="0">
                <a:latin typeface="Comic Sans MS" pitchFamily="66" charset="0"/>
              </a:rPr>
              <a:t> </a:t>
            </a:r>
            <a:r>
              <a:rPr lang="vi-VN" dirty="0">
                <a:latin typeface="Comic Sans MS" pitchFamily="66" charset="0"/>
              </a:rPr>
              <a:t>i </a:t>
            </a:r>
            <a:r>
              <a:rPr lang="vi-VN" dirty="0" smtClean="0">
                <a:latin typeface="Comic Sans MS" pitchFamily="66" charset="0"/>
              </a:rPr>
              <a:t>fotografij</a:t>
            </a:r>
            <a:r>
              <a:rPr lang="hr-HR" dirty="0" smtClean="0">
                <a:latin typeface="Comic Sans MS" pitchFamily="66" charset="0"/>
              </a:rPr>
              <a:t>a</a:t>
            </a:r>
            <a:r>
              <a:rPr lang="vi-VN" dirty="0" smtClean="0">
                <a:latin typeface="Comic Sans MS" pitchFamily="66" charset="0"/>
              </a:rPr>
              <a:t>, </a:t>
            </a:r>
            <a:r>
              <a:rPr lang="vi-VN" dirty="0">
                <a:latin typeface="Comic Sans MS" pitchFamily="66" charset="0"/>
              </a:rPr>
              <a:t>radna mjesta s iPadima, </a:t>
            </a:r>
            <a:r>
              <a:rPr lang="vi-VN" dirty="0" smtClean="0">
                <a:latin typeface="Comic Sans MS" pitchFamily="66" charset="0"/>
              </a:rPr>
              <a:t>e‐gitare</a:t>
            </a:r>
            <a:r>
              <a:rPr lang="vi-VN" dirty="0">
                <a:latin typeface="Comic Sans MS" pitchFamily="66" charset="0"/>
              </a:rPr>
              <a:t>, </a:t>
            </a:r>
            <a:r>
              <a:rPr lang="vi-VN" dirty="0" smtClean="0">
                <a:latin typeface="Comic Sans MS" pitchFamily="66" charset="0"/>
              </a:rPr>
              <a:t>sintesajzer</a:t>
            </a:r>
            <a:r>
              <a:rPr lang="hr-HR" dirty="0" smtClean="0">
                <a:latin typeface="Comic Sans MS" pitchFamily="66" charset="0"/>
              </a:rPr>
              <a:t>i</a:t>
            </a:r>
            <a:r>
              <a:rPr lang="vi-VN" dirty="0" smtClean="0">
                <a:latin typeface="Comic Sans MS" pitchFamily="66" charset="0"/>
              </a:rPr>
              <a:t>, klavir</a:t>
            </a:r>
            <a:r>
              <a:rPr lang="hr-HR" dirty="0" smtClean="0">
                <a:latin typeface="Comic Sans MS" pitchFamily="66" charset="0"/>
              </a:rPr>
              <a:t>i …</a:t>
            </a:r>
          </a:p>
          <a:p>
            <a:r>
              <a:rPr lang="vi-VN" dirty="0" smtClean="0">
                <a:latin typeface="Comic Sans MS" pitchFamily="66" charset="0"/>
              </a:rPr>
              <a:t>Dan konstrukcija</a:t>
            </a:r>
            <a:r>
              <a:rPr lang="hr-HR" dirty="0" smtClean="0">
                <a:latin typeface="Comic Sans MS" pitchFamily="66" charset="0"/>
              </a:rPr>
              <a:t>, </a:t>
            </a:r>
            <a:r>
              <a:rPr lang="vi-VN" dirty="0" smtClean="0">
                <a:latin typeface="Comic Sans MS" pitchFamily="66" charset="0"/>
              </a:rPr>
              <a:t>Razmjena</a:t>
            </a:r>
            <a:r>
              <a:rPr lang="hr-HR" dirty="0" smtClean="0">
                <a:latin typeface="Comic Sans MS" pitchFamily="66" charset="0"/>
              </a:rPr>
              <a:t>, </a:t>
            </a:r>
            <a:r>
              <a:rPr lang="vi-VN" dirty="0" smtClean="0">
                <a:latin typeface="Comic Sans MS" pitchFamily="66" charset="0"/>
              </a:rPr>
              <a:t>Pretvori </a:t>
            </a:r>
            <a:r>
              <a:rPr lang="vi-VN" dirty="0">
                <a:latin typeface="Comic Sans MS" pitchFamily="66" charset="0"/>
              </a:rPr>
              <a:t>staro u </a:t>
            </a:r>
            <a:r>
              <a:rPr lang="vi-VN" dirty="0" smtClean="0">
                <a:latin typeface="Comic Sans MS" pitchFamily="66" charset="0"/>
              </a:rPr>
              <a:t>lijepo</a:t>
            </a:r>
            <a:r>
              <a:rPr lang="hr-HR" dirty="0">
                <a:latin typeface="Comic Sans MS" pitchFamily="66" charset="0"/>
              </a:rPr>
              <a:t> </a:t>
            </a:r>
            <a:r>
              <a:rPr lang="vi-VN" dirty="0" smtClean="0">
                <a:latin typeface="Comic Sans MS" pitchFamily="66" charset="0"/>
              </a:rPr>
              <a:t>(upcycling)</a:t>
            </a:r>
            <a:r>
              <a:rPr lang="hr-HR" dirty="0" smtClean="0">
                <a:latin typeface="Comic Sans MS" pitchFamily="66" charset="0"/>
              </a:rPr>
              <a:t>, </a:t>
            </a:r>
            <a:r>
              <a:rPr lang="vi-VN" dirty="0" smtClean="0">
                <a:latin typeface="Comic Sans MS" pitchFamily="66" charset="0"/>
              </a:rPr>
              <a:t>programiranje </a:t>
            </a:r>
            <a:r>
              <a:rPr lang="vi-VN" dirty="0">
                <a:latin typeface="Comic Sans MS" pitchFamily="66" charset="0"/>
              </a:rPr>
              <a:t>robota, street-art, izrada torbica </a:t>
            </a:r>
            <a:r>
              <a:rPr lang="vi-VN" dirty="0" smtClean="0">
                <a:latin typeface="Comic Sans MS" pitchFamily="66" charset="0"/>
              </a:rPr>
              <a:t>…</a:t>
            </a:r>
            <a:endParaRPr lang="hr-HR" dirty="0" smtClean="0">
              <a:latin typeface="Comic Sans MS" pitchFamily="66" charset="0"/>
            </a:endParaRPr>
          </a:p>
          <a:p>
            <a:pPr>
              <a:buNone/>
            </a:pPr>
            <a:endParaRPr lang="vi-VN" dirty="0">
              <a:latin typeface="Comic Sans MS" pitchFamily="66" charset="0"/>
            </a:endParaRPr>
          </a:p>
          <a:p>
            <a:pPr algn="ctr">
              <a:buNone/>
            </a:pP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</a:t>
            </a:r>
            <a:r>
              <a:rPr lang="vi-V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ako </a:t>
            </a:r>
            <a:r>
              <a:rPr lang="vi-V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bi izgledao vaš </a:t>
            </a:r>
            <a:r>
              <a:rPr lang="vi-VN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makerspace</a:t>
            </a:r>
            <a:r>
              <a:rPr lang="vi-V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? Tko bi bio partner? Kako bi izgledao 1. 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</a:t>
            </a:r>
            <a:r>
              <a:rPr lang="vi-V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orak</a:t>
            </a:r>
            <a:r>
              <a:rPr lang="vi-V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?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22722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 descr="C:\Users\Adrijana\Desktop\ute\12063340_10154322489965550_154533706220357477_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928726" y="0"/>
            <a:ext cx="4929186" cy="32861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5" name="Picture 3" descr="C:\Users\Adrijana\Desktop\ute\12032112_10154322491325550_1070307033375115657_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0"/>
            <a:ext cx="5750727" cy="38338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C:\Users\Adrijana\Desktop\ute\12049430_10154322490230550_2329615020053914638_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238474"/>
            <a:ext cx="5429288" cy="36195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7" name="Picture 5" descr="C:\Users\Adrijana\Desktop\Bez naslova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4714884"/>
            <a:ext cx="2344737" cy="1076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hr-HR" sz="3600" b="1" dirty="0" smtClean="0">
                <a:solidFill>
                  <a:srgbClr val="0070C0"/>
                </a:solidFill>
                <a:latin typeface="Comic Sans MS" pitchFamily="66" charset="0"/>
              </a:rPr>
              <a:t>Literatura:</a:t>
            </a:r>
            <a:endParaRPr lang="hr-HR" sz="36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hr-HR" sz="2400" dirty="0" err="1" smtClean="0">
                <a:latin typeface="Comic Sans MS" pitchFamily="66" charset="0"/>
              </a:rPr>
              <a:t>Hachmann</a:t>
            </a:r>
            <a:r>
              <a:rPr lang="en-US" sz="2400" dirty="0" smtClean="0">
                <a:latin typeface="Comic Sans MS" pitchFamily="66" charset="0"/>
              </a:rPr>
              <a:t>, </a:t>
            </a:r>
            <a:r>
              <a:rPr lang="hr-HR" sz="2400" dirty="0" err="1" smtClean="0">
                <a:latin typeface="Comic Sans MS" pitchFamily="66" charset="0"/>
              </a:rPr>
              <a:t>Ute</a:t>
            </a:r>
            <a:r>
              <a:rPr lang="en-US" sz="2400" dirty="0" smtClean="0">
                <a:latin typeface="Comic Sans MS" pitchFamily="66" charset="0"/>
              </a:rPr>
              <a:t>. </a:t>
            </a:r>
            <a:r>
              <a:rPr lang="hr-HR" sz="2400" dirty="0" smtClean="0">
                <a:latin typeface="Comic Sans MS" pitchFamily="66" charset="0"/>
              </a:rPr>
              <a:t>Između slikovnica i </a:t>
            </a:r>
            <a:r>
              <a:rPr lang="hr-HR" sz="2400" dirty="0" err="1" smtClean="0">
                <a:latin typeface="Comic Sans MS" pitchFamily="66" charset="0"/>
              </a:rPr>
              <a:t>Minecrafta</a:t>
            </a:r>
            <a:r>
              <a:rPr lang="hr-HR" sz="2400" dirty="0" smtClean="0">
                <a:latin typeface="Comic Sans MS" pitchFamily="66" charset="0"/>
              </a:rPr>
              <a:t> - </a:t>
            </a:r>
            <a:r>
              <a:rPr lang="hr-HR" sz="2400" dirty="0" smtClean="0">
                <a:latin typeface="Comic Sans MS" pitchFamily="66" charset="0"/>
              </a:rPr>
              <a:t>ponude i usluge dječjih knjižnica u digitalno doba</a:t>
            </a:r>
            <a:r>
              <a:rPr lang="en-US" sz="2400" dirty="0" smtClean="0">
                <a:latin typeface="Comic Sans MS" pitchFamily="66" charset="0"/>
              </a:rPr>
              <a:t>.</a:t>
            </a:r>
            <a:r>
              <a:rPr lang="hr-HR" sz="2400" dirty="0" smtClean="0">
                <a:latin typeface="Comic Sans MS" pitchFamily="66" charset="0"/>
              </a:rPr>
              <a:t> Goethe-Institut </a:t>
            </a:r>
            <a:r>
              <a:rPr lang="hr-HR" sz="2400" dirty="0" err="1" smtClean="0">
                <a:latin typeface="Comic Sans MS" pitchFamily="66" charset="0"/>
              </a:rPr>
              <a:t>Kroatien</a:t>
            </a:r>
            <a:r>
              <a:rPr lang="hr-HR" sz="2400" dirty="0" smtClean="0">
                <a:latin typeface="Comic Sans MS" pitchFamily="66" charset="0"/>
              </a:rPr>
              <a:t>. Zagreb, 30. 9. – 1. 10. 2015. </a:t>
            </a:r>
            <a:r>
              <a:rPr lang="en-US" sz="2400" dirty="0" smtClean="0">
                <a:latin typeface="Comic Sans MS" pitchFamily="66" charset="0"/>
              </a:rPr>
              <a:t>[</a:t>
            </a:r>
            <a:r>
              <a:rPr lang="en-US" sz="2400" dirty="0" err="1" smtClean="0">
                <a:latin typeface="Comic Sans MS" pitchFamily="66" charset="0"/>
              </a:rPr>
              <a:t>Predavanje</a:t>
            </a:r>
            <a:r>
              <a:rPr lang="hr-HR" sz="2400" dirty="0" smtClean="0">
                <a:latin typeface="Comic Sans MS" pitchFamily="66" charset="0"/>
              </a:rPr>
              <a:t> i radionica</a:t>
            </a:r>
            <a:r>
              <a:rPr lang="en-US" sz="2400" dirty="0" smtClean="0">
                <a:latin typeface="Comic Sans MS" pitchFamily="66" charset="0"/>
              </a:rPr>
              <a:t>]</a:t>
            </a:r>
            <a:endParaRPr lang="hr-HR" sz="2400" dirty="0" smtClean="0">
              <a:latin typeface="Comic Sans MS" pitchFamily="66" charset="0"/>
            </a:endParaRPr>
          </a:p>
          <a:p>
            <a:endParaRPr lang="hr-H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846158"/>
          </a:xfrm>
        </p:spPr>
        <p:txBody>
          <a:bodyPr>
            <a:normAutofit fontScale="90000"/>
          </a:bodyPr>
          <a:lstStyle/>
          <a:p>
            <a:r>
              <a:rPr lang="hr-HR" sz="3600" b="1" dirty="0" smtClean="0"/>
              <a:t/>
            </a:r>
            <a:br>
              <a:rPr lang="hr-HR" sz="3600" b="1" dirty="0" smtClean="0"/>
            </a:br>
            <a:r>
              <a:rPr lang="hr-HR" sz="3600" b="1" dirty="0" smtClean="0">
                <a:solidFill>
                  <a:srgbClr val="0070C0"/>
                </a:solidFill>
                <a:latin typeface="Comic Sans MS" pitchFamily="66" charset="0"/>
              </a:rPr>
              <a:t>Između </a:t>
            </a:r>
            <a:r>
              <a:rPr lang="hr-HR" sz="3600" b="1" dirty="0">
                <a:solidFill>
                  <a:srgbClr val="0070C0"/>
                </a:solidFill>
                <a:latin typeface="Comic Sans MS" pitchFamily="66" charset="0"/>
              </a:rPr>
              <a:t>slikovnice i </a:t>
            </a:r>
            <a:r>
              <a:rPr lang="hr-HR" sz="3600" b="1" i="1" dirty="0" err="1" smtClean="0">
                <a:solidFill>
                  <a:srgbClr val="0070C0"/>
                </a:solidFill>
                <a:latin typeface="Comic Sans MS" pitchFamily="66" charset="0"/>
              </a:rPr>
              <a:t>touchsreena</a:t>
            </a:r>
            <a:r>
              <a:rPr lang="hr-HR" sz="3600" i="1" dirty="0">
                <a:latin typeface="Comic Sans MS" pitchFamily="66" charset="0"/>
              </a:rPr>
              <a:t/>
            </a:r>
            <a:br>
              <a:rPr lang="hr-HR" sz="3600" i="1" dirty="0">
                <a:latin typeface="Comic Sans MS" pitchFamily="66" charset="0"/>
              </a:rPr>
            </a:br>
            <a:endParaRPr lang="hr-HR" sz="3600" i="1" dirty="0"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5720" y="1600200"/>
            <a:ext cx="8401080" cy="49006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2800" dirty="0">
                <a:latin typeface="Comic Sans MS" pitchFamily="66" charset="0"/>
              </a:rPr>
              <a:t>Što je bila Vaša najveća želja kada ste imali 10 godina? </a:t>
            </a:r>
            <a:endParaRPr lang="hr-HR" sz="2800" dirty="0" smtClean="0">
              <a:latin typeface="Comic Sans MS" pitchFamily="66" charset="0"/>
            </a:endParaRPr>
          </a:p>
          <a:p>
            <a:pPr>
              <a:buNone/>
            </a:pPr>
            <a:endParaRPr lang="hr-HR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hr-HR" sz="2800" dirty="0" smtClean="0">
                <a:latin typeface="Comic Sans MS" pitchFamily="66" charset="0"/>
              </a:rPr>
              <a:t>Kako je izgledalo djetinjstvo prijašnjih generacija djece?</a:t>
            </a:r>
          </a:p>
          <a:p>
            <a:pPr>
              <a:buNone/>
            </a:pPr>
            <a:endParaRPr lang="hr-HR" sz="2800" dirty="0">
              <a:latin typeface="Comic Sans MS" pitchFamily="66" charset="0"/>
            </a:endParaRPr>
          </a:p>
          <a:p>
            <a:pPr>
              <a:buNone/>
            </a:pPr>
            <a:r>
              <a:rPr lang="hr-HR" sz="2800" dirty="0">
                <a:latin typeface="Comic Sans MS" pitchFamily="66" charset="0"/>
              </a:rPr>
              <a:t>Što žele 10‐godišnjaci danas</a:t>
            </a:r>
            <a:r>
              <a:rPr lang="hr-HR" sz="2800" dirty="0" smtClean="0">
                <a:latin typeface="Comic Sans MS" pitchFamily="66" charset="0"/>
              </a:rPr>
              <a:t>?</a:t>
            </a:r>
          </a:p>
          <a:p>
            <a:pPr>
              <a:buNone/>
            </a:pPr>
            <a:endParaRPr lang="hr-HR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hr-HR" sz="2800" dirty="0" smtClean="0">
                <a:latin typeface="Comic Sans MS" pitchFamily="66" charset="0"/>
              </a:rPr>
              <a:t>Kako izgleda djetinjstvo današnje djece?</a:t>
            </a:r>
          </a:p>
          <a:p>
            <a:pPr>
              <a:buNone/>
            </a:pPr>
            <a:endParaRPr lang="hr-HR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Adrijana\Desktop\life 3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6475" y="5715016"/>
            <a:ext cx="3057525" cy="1495425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785794"/>
            <a:ext cx="8258204" cy="5643602"/>
          </a:xfrm>
        </p:spPr>
        <p:txBody>
          <a:bodyPr>
            <a:normAutofit/>
          </a:bodyPr>
          <a:lstStyle/>
          <a:p>
            <a:r>
              <a:rPr lang="hr-HR" sz="3000" dirty="0" smtClean="0">
                <a:latin typeface="Comic Sans MS" pitchFamily="66" charset="0"/>
              </a:rPr>
              <a:t>aplikacije za roditeljsku kontrolu - nadziru djecu, određuju lokaciju djeteta, čitaju </a:t>
            </a:r>
            <a:r>
              <a:rPr lang="hr-HR" sz="3000" dirty="0">
                <a:latin typeface="Comic Sans MS" pitchFamily="66" charset="0"/>
              </a:rPr>
              <a:t>SMS‐ove, </a:t>
            </a:r>
            <a:r>
              <a:rPr lang="hr-HR" sz="3000" dirty="0" smtClean="0">
                <a:latin typeface="Comic Sans MS" pitchFamily="66" charset="0"/>
              </a:rPr>
              <a:t>pregledavaju aktivnosti na </a:t>
            </a:r>
            <a:r>
              <a:rPr lang="hr-HR" sz="3000" dirty="0" err="1" smtClean="0">
                <a:latin typeface="Comic Sans MS" pitchFamily="66" charset="0"/>
              </a:rPr>
              <a:t>Facebooku</a:t>
            </a:r>
            <a:r>
              <a:rPr lang="hr-HR" sz="3000" dirty="0" smtClean="0">
                <a:latin typeface="Comic Sans MS" pitchFamily="66" charset="0"/>
              </a:rPr>
              <a:t>, analiza korištenja </a:t>
            </a:r>
            <a:r>
              <a:rPr lang="hr-HR" sz="3000" dirty="0" smtClean="0">
                <a:latin typeface="Comic Sans MS" pitchFamily="66" charset="0"/>
              </a:rPr>
              <a:t>pretraživača</a:t>
            </a:r>
            <a:endParaRPr lang="hr-HR" sz="3000" dirty="0">
              <a:latin typeface="Comic Sans MS" pitchFamily="66" charset="0"/>
            </a:endParaRPr>
          </a:p>
          <a:p>
            <a:r>
              <a:rPr lang="hr-HR" sz="3000" dirty="0" smtClean="0">
                <a:latin typeface="Comic Sans MS" pitchFamily="66" charset="0"/>
              </a:rPr>
              <a:t>roditelji </a:t>
            </a:r>
            <a:r>
              <a:rPr lang="hr-HR" sz="3000" dirty="0">
                <a:latin typeface="Comic Sans MS" pitchFamily="66" charset="0"/>
              </a:rPr>
              <a:t>digitalno mogu nadzirati svoju </a:t>
            </a:r>
            <a:r>
              <a:rPr lang="hr-HR" sz="3000" dirty="0" smtClean="0">
                <a:latin typeface="Comic Sans MS" pitchFamily="66" charset="0"/>
              </a:rPr>
              <a:t>djecu</a:t>
            </a:r>
          </a:p>
          <a:p>
            <a:r>
              <a:rPr lang="hr-HR" sz="3000" i="1" dirty="0" smtClean="0">
                <a:latin typeface="Comic Sans MS" pitchFamily="66" charset="0"/>
              </a:rPr>
              <a:t>Life 360 </a:t>
            </a:r>
            <a:r>
              <a:rPr lang="hr-HR" sz="3000" dirty="0">
                <a:latin typeface="Comic Sans MS" pitchFamily="66" charset="0"/>
              </a:rPr>
              <a:t>- 100 milijuna </a:t>
            </a:r>
            <a:r>
              <a:rPr lang="hr-HR" sz="3000" dirty="0" smtClean="0">
                <a:latin typeface="Comic Sans MS" pitchFamily="66" charset="0"/>
              </a:rPr>
              <a:t>korisnika</a:t>
            </a:r>
          </a:p>
          <a:p>
            <a:r>
              <a:rPr lang="hr-HR" sz="3000" dirty="0" smtClean="0">
                <a:latin typeface="Comic Sans MS" pitchFamily="66" charset="0"/>
              </a:rPr>
              <a:t>atmosfera straha, osjećaj života </a:t>
            </a:r>
            <a:r>
              <a:rPr lang="hr-HR" sz="3000" dirty="0">
                <a:latin typeface="Comic Sans MS" pitchFamily="66" charset="0"/>
              </a:rPr>
              <a:t>u opasnom </a:t>
            </a:r>
            <a:r>
              <a:rPr lang="hr-HR" sz="3000" dirty="0" smtClean="0">
                <a:latin typeface="Comic Sans MS" pitchFamily="66" charset="0"/>
              </a:rPr>
              <a:t>svijetu u kojem je potrebna kontrola</a:t>
            </a:r>
          </a:p>
          <a:p>
            <a:endParaRPr lang="hr-HR" i="1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>
                <a:solidFill>
                  <a:srgbClr val="0070C0"/>
                </a:solidFill>
                <a:latin typeface="Comic Sans MS" pitchFamily="66" charset="0"/>
              </a:rPr>
              <a:t>Medijsko </a:t>
            </a:r>
            <a:r>
              <a:rPr lang="hr-HR" b="1" dirty="0">
                <a:solidFill>
                  <a:srgbClr val="0070C0"/>
                </a:solidFill>
                <a:latin typeface="Comic Sans MS" pitchFamily="66" charset="0"/>
              </a:rPr>
              <a:t>djetinjstvo danas</a:t>
            </a:r>
            <a:r>
              <a:rPr lang="hr-HR" dirty="0">
                <a:solidFill>
                  <a:srgbClr val="0070C0"/>
                </a:solidFill>
                <a:latin typeface="Comic Sans MS" pitchFamily="66" charset="0"/>
              </a:rPr>
              <a:t/>
            </a:r>
            <a:br>
              <a:rPr lang="hr-HR" dirty="0">
                <a:solidFill>
                  <a:srgbClr val="0070C0"/>
                </a:solidFill>
                <a:latin typeface="Comic Sans MS" pitchFamily="66" charset="0"/>
              </a:rPr>
            </a:br>
            <a:endParaRPr lang="hr-H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Comic Sans MS" pitchFamily="66" charset="0"/>
              </a:rPr>
              <a:t>tehnologija ekrana </a:t>
            </a:r>
            <a:r>
              <a:rPr lang="hr-HR" dirty="0">
                <a:latin typeface="Comic Sans MS" pitchFamily="66" charset="0"/>
              </a:rPr>
              <a:t>osjetljivih na dodir (</a:t>
            </a:r>
            <a:r>
              <a:rPr lang="hr-HR" i="1" dirty="0" err="1" smtClean="0">
                <a:latin typeface="Comic Sans MS" pitchFamily="66" charset="0"/>
              </a:rPr>
              <a:t>touchscreen</a:t>
            </a:r>
            <a:r>
              <a:rPr lang="hr-HR" dirty="0" smtClean="0">
                <a:latin typeface="Comic Sans MS" pitchFamily="66" charset="0"/>
              </a:rPr>
              <a:t>) značajno se razvila</a:t>
            </a:r>
          </a:p>
          <a:p>
            <a:r>
              <a:rPr lang="hr-HR" dirty="0" smtClean="0">
                <a:latin typeface="Comic Sans MS" pitchFamily="66" charset="0"/>
              </a:rPr>
              <a:t>korištenje </a:t>
            </a:r>
            <a:r>
              <a:rPr lang="hr-HR" dirty="0">
                <a:latin typeface="Comic Sans MS" pitchFamily="66" charset="0"/>
              </a:rPr>
              <a:t>pametnih telefona i </a:t>
            </a:r>
            <a:r>
              <a:rPr lang="hr-HR" dirty="0" smtClean="0">
                <a:latin typeface="Comic Sans MS" pitchFamily="66" charset="0"/>
              </a:rPr>
              <a:t>tableta</a:t>
            </a:r>
          </a:p>
          <a:p>
            <a:r>
              <a:rPr lang="hr-HR" dirty="0">
                <a:latin typeface="Comic Sans MS" pitchFamily="66" charset="0"/>
              </a:rPr>
              <a:t>z</a:t>
            </a:r>
            <a:r>
              <a:rPr lang="hr-HR" dirty="0" smtClean="0">
                <a:latin typeface="Comic Sans MS" pitchFamily="66" charset="0"/>
              </a:rPr>
              <a:t>umiranje</a:t>
            </a:r>
            <a:r>
              <a:rPr lang="hr-HR" dirty="0">
                <a:latin typeface="Comic Sans MS" pitchFamily="66" charset="0"/>
              </a:rPr>
              <a:t>, </a:t>
            </a:r>
            <a:r>
              <a:rPr lang="hr-HR" dirty="0" err="1">
                <a:latin typeface="Comic Sans MS" pitchFamily="66" charset="0"/>
              </a:rPr>
              <a:t>klikanje</a:t>
            </a:r>
            <a:r>
              <a:rPr lang="hr-HR" dirty="0">
                <a:latin typeface="Comic Sans MS" pitchFamily="66" charset="0"/>
              </a:rPr>
              <a:t>, staviti prst na </a:t>
            </a:r>
            <a:r>
              <a:rPr lang="hr-HR" dirty="0" smtClean="0">
                <a:latin typeface="Comic Sans MS" pitchFamily="66" charset="0"/>
              </a:rPr>
              <a:t>nešto odgovara </a:t>
            </a:r>
            <a:r>
              <a:rPr lang="hr-HR" dirty="0">
                <a:latin typeface="Comic Sans MS" pitchFamily="66" charset="0"/>
              </a:rPr>
              <a:t>dječjem načinu interakcije s medijima i drugim </a:t>
            </a:r>
            <a:r>
              <a:rPr lang="hr-HR" dirty="0" smtClean="0">
                <a:latin typeface="Comic Sans MS" pitchFamily="66" charset="0"/>
              </a:rPr>
              <a:t>predmetima</a:t>
            </a:r>
          </a:p>
          <a:p>
            <a:pPr>
              <a:buNone/>
            </a:pPr>
            <a:endParaRPr lang="hr-HR" dirty="0" smtClean="0"/>
          </a:p>
          <a:p>
            <a:pPr algn="ctr">
              <a:buNone/>
            </a:pPr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Djetinjstvo postaje digitalno!</a:t>
            </a:r>
          </a:p>
          <a:p>
            <a:pPr>
              <a:buNone/>
            </a:pPr>
            <a:endParaRPr lang="hr-HR" dirty="0" smtClean="0"/>
          </a:p>
          <a:p>
            <a:pPr algn="r"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2051" name="Picture 3" descr="C:\Users\Adrijana\Desktop\ute\bubamar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142984"/>
            <a:ext cx="2095500" cy="2190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C:\Users\Adrijana\Desktop\ute\supermari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2285992"/>
            <a:ext cx="2077697" cy="28717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3" name="Picture 5" descr="C:\Users\Adrijana\Desktop\ute\Papa-Franjo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428604"/>
            <a:ext cx="3357586" cy="16787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4" name="Picture 6" descr="C:\Users\Adrijana\Desktop\ute\kocke za djecu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8" y="2143116"/>
            <a:ext cx="2362200" cy="1933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5" name="Picture 7" descr="C:\Users\Adrijana\Desktop\ute\minecraft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86446" y="5000636"/>
            <a:ext cx="3133725" cy="1457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6" name="Picture 8" descr="C:\Users\Adrijana\Desktop\ute\emot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5984" y="5214950"/>
            <a:ext cx="2524125" cy="1809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0" name="Picture 2" descr="C:\Users\Adrijana\Desktop\ute\loading2.jpg"/>
          <p:cNvPicPr>
            <a:picLocks noGrp="1" noChangeAspect="1" noChangeArrowheads="1"/>
          </p:cNvPicPr>
          <p:nvPr>
            <p:ph idx="1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285720" y="3857628"/>
            <a:ext cx="2413000" cy="1358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rijana\Desktop\sinap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24575" y="5343525"/>
            <a:ext cx="3019425" cy="1514475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642918"/>
            <a:ext cx="8258204" cy="6215081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Comic Sans MS" pitchFamily="66" charset="0"/>
              </a:rPr>
              <a:t>Gerhard </a:t>
            </a:r>
            <a:r>
              <a:rPr lang="hr-HR" dirty="0" err="1" smtClean="0">
                <a:latin typeface="Comic Sans MS" pitchFamily="66" charset="0"/>
              </a:rPr>
              <a:t>Lemke</a:t>
            </a:r>
            <a:r>
              <a:rPr lang="hr-HR" dirty="0" smtClean="0">
                <a:latin typeface="Comic Sans MS" pitchFamily="66" charset="0"/>
              </a:rPr>
              <a:t>: </a:t>
            </a:r>
            <a:r>
              <a:rPr lang="hr-HR" i="1" dirty="0">
                <a:latin typeface="Comic Sans MS" pitchFamily="66" charset="0"/>
              </a:rPr>
              <a:t>N</a:t>
            </a:r>
            <a:r>
              <a:rPr lang="hr-HR" i="1" dirty="0" smtClean="0">
                <a:latin typeface="Comic Sans MS" pitchFamily="66" charset="0"/>
              </a:rPr>
              <a:t>ajbolji ulazak u digitalnu dob je </a:t>
            </a:r>
            <a:r>
              <a:rPr lang="hr-HR" i="1" dirty="0">
                <a:latin typeface="Comic Sans MS" pitchFamily="66" charset="0"/>
              </a:rPr>
              <a:t>d</a:t>
            </a:r>
            <a:r>
              <a:rPr lang="hr-HR" i="1" dirty="0" smtClean="0">
                <a:latin typeface="Comic Sans MS" pitchFamily="66" charset="0"/>
              </a:rPr>
              <a:t>jetinjstvo </a:t>
            </a:r>
            <a:r>
              <a:rPr lang="hr-HR" i="1" dirty="0">
                <a:latin typeface="Comic Sans MS" pitchFamily="66" charset="0"/>
              </a:rPr>
              <a:t>bez računala </a:t>
            </a:r>
            <a:endParaRPr lang="hr-HR" i="1" dirty="0" smtClean="0">
              <a:latin typeface="Comic Sans MS" pitchFamily="66" charset="0"/>
            </a:endParaRPr>
          </a:p>
          <a:p>
            <a:r>
              <a:rPr lang="hr-HR" dirty="0" smtClean="0">
                <a:latin typeface="Comic Sans MS" pitchFamily="66" charset="0"/>
              </a:rPr>
              <a:t>ulazak </a:t>
            </a:r>
            <a:r>
              <a:rPr lang="hr-HR" dirty="0">
                <a:latin typeface="Comic Sans MS" pitchFamily="66" charset="0"/>
              </a:rPr>
              <a:t>u svijet digitalnih </a:t>
            </a:r>
            <a:r>
              <a:rPr lang="hr-HR" dirty="0" smtClean="0">
                <a:latin typeface="Comic Sans MS" pitchFamily="66" charset="0"/>
              </a:rPr>
              <a:t>medija - </a:t>
            </a:r>
            <a:r>
              <a:rPr lang="hr-HR" dirty="0">
                <a:latin typeface="Comic Sans MS" pitchFamily="66" charset="0"/>
              </a:rPr>
              <a:t>za djecu stariju od dvanaest </a:t>
            </a:r>
            <a:r>
              <a:rPr lang="hr-HR" dirty="0" smtClean="0">
                <a:latin typeface="Comic Sans MS" pitchFamily="66" charset="0"/>
              </a:rPr>
              <a:t>godina!</a:t>
            </a:r>
            <a:endParaRPr lang="hr-HR" dirty="0">
              <a:latin typeface="Comic Sans MS" pitchFamily="66" charset="0"/>
            </a:endParaRPr>
          </a:p>
          <a:p>
            <a:r>
              <a:rPr lang="hr-HR" dirty="0" smtClean="0">
                <a:latin typeface="Comic Sans MS" pitchFamily="66" charset="0"/>
              </a:rPr>
              <a:t>utjecaj digitalnih medija - stvaranje </a:t>
            </a:r>
            <a:r>
              <a:rPr lang="hr-HR" dirty="0">
                <a:latin typeface="Comic Sans MS" pitchFamily="66" charset="0"/>
              </a:rPr>
              <a:t>sinapsi </a:t>
            </a:r>
            <a:r>
              <a:rPr lang="hr-HR" dirty="0" smtClean="0">
                <a:latin typeface="Comic Sans MS" pitchFamily="66" charset="0"/>
              </a:rPr>
              <a:t>vrlo ograničeno</a:t>
            </a:r>
            <a:endParaRPr lang="hr-HR" dirty="0">
              <a:latin typeface="Comic Sans MS" pitchFamily="66" charset="0"/>
            </a:endParaRPr>
          </a:p>
          <a:p>
            <a:r>
              <a:rPr lang="hr-HR" dirty="0">
                <a:latin typeface="Comic Sans MS" pitchFamily="66" charset="0"/>
              </a:rPr>
              <a:t>č</a:t>
            </a:r>
            <a:r>
              <a:rPr lang="hr-HR" dirty="0" smtClean="0">
                <a:latin typeface="Comic Sans MS" pitchFamily="66" charset="0"/>
              </a:rPr>
              <a:t>itanje  </a:t>
            </a:r>
            <a:r>
              <a:rPr lang="hr-HR" dirty="0">
                <a:latin typeface="Comic Sans MS" pitchFamily="66" charset="0"/>
              </a:rPr>
              <a:t>– slova se pretvaraju u riječi, </a:t>
            </a:r>
            <a:r>
              <a:rPr lang="hr-HR" dirty="0" err="1">
                <a:latin typeface="Comic Sans MS" pitchFamily="66" charset="0"/>
              </a:rPr>
              <a:t>riječi</a:t>
            </a:r>
            <a:r>
              <a:rPr lang="hr-HR" dirty="0">
                <a:latin typeface="Comic Sans MS" pitchFamily="66" charset="0"/>
              </a:rPr>
              <a:t> i </a:t>
            </a:r>
            <a:r>
              <a:rPr lang="hr-HR" dirty="0" smtClean="0">
                <a:latin typeface="Comic Sans MS" pitchFamily="66" charset="0"/>
              </a:rPr>
              <a:t>rečenice </a:t>
            </a:r>
            <a:r>
              <a:rPr lang="hr-HR" dirty="0">
                <a:latin typeface="Comic Sans MS" pitchFamily="66" charset="0"/>
              </a:rPr>
              <a:t>u slike, svjetove </a:t>
            </a:r>
            <a:r>
              <a:rPr lang="hr-HR" dirty="0" smtClean="0">
                <a:latin typeface="Comic Sans MS" pitchFamily="66" charset="0"/>
              </a:rPr>
              <a:t>mašte… </a:t>
            </a:r>
            <a:r>
              <a:rPr lang="hr-HR" dirty="0">
                <a:latin typeface="Comic Sans MS" pitchFamily="66" charset="0"/>
              </a:rPr>
              <a:t>Čitanje i </a:t>
            </a:r>
            <a:r>
              <a:rPr lang="hr-HR" dirty="0" smtClean="0">
                <a:latin typeface="Comic Sans MS" pitchFamily="66" charset="0"/>
              </a:rPr>
              <a:t>mašta stječe se samostalno</a:t>
            </a:r>
          </a:p>
          <a:p>
            <a:pPr>
              <a:buNone/>
            </a:pPr>
            <a:r>
              <a:rPr lang="hr-HR" dirty="0" smtClean="0">
                <a:latin typeface="Comic Sans MS" pitchFamily="66" charset="0"/>
              </a:rPr>
              <a:t>    </a:t>
            </a:r>
            <a:r>
              <a:rPr lang="hr-HR" dirty="0">
                <a:latin typeface="Comic Sans MS" pitchFamily="66" charset="0"/>
              </a:rPr>
              <a:t>i teškim radom = </a:t>
            </a:r>
            <a:r>
              <a:rPr lang="hr-HR" b="1" dirty="0">
                <a:latin typeface="Comic Sans MS" pitchFamily="66" charset="0"/>
              </a:rPr>
              <a:t>sinapse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hr-HR" b="1" dirty="0">
                <a:solidFill>
                  <a:srgbClr val="0070C0"/>
                </a:solidFill>
                <a:latin typeface="Comic Sans MS" pitchFamily="66" charset="0"/>
              </a:rPr>
              <a:t>K</a:t>
            </a:r>
            <a:r>
              <a:rPr lang="hr-HR" b="1" dirty="0" smtClean="0">
                <a:solidFill>
                  <a:srgbClr val="0070C0"/>
                </a:solidFill>
                <a:latin typeface="Comic Sans MS" pitchFamily="66" charset="0"/>
              </a:rPr>
              <a:t>oja je naša zadaća?</a:t>
            </a:r>
            <a:endParaRPr lang="hr-HR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4551"/>
          </a:xfrm>
        </p:spPr>
        <p:txBody>
          <a:bodyPr/>
          <a:lstStyle/>
          <a:p>
            <a:r>
              <a:rPr lang="hr-HR" dirty="0">
                <a:latin typeface="Comic Sans MS" pitchFamily="66" charset="0"/>
              </a:rPr>
              <a:t>k</a:t>
            </a:r>
            <a:r>
              <a:rPr lang="hr-HR" dirty="0" smtClean="0">
                <a:latin typeface="Comic Sans MS" pitchFamily="66" charset="0"/>
              </a:rPr>
              <a:t>njižnice - pratitelj djece u medijskom svijetu</a:t>
            </a:r>
          </a:p>
          <a:p>
            <a:r>
              <a:rPr lang="hr-HR" dirty="0" smtClean="0">
                <a:latin typeface="Comic Sans MS" pitchFamily="66" charset="0"/>
              </a:rPr>
              <a:t>poticajan pristup, ali neutralan</a:t>
            </a:r>
          </a:p>
          <a:p>
            <a:endParaRPr lang="hr-HR" dirty="0"/>
          </a:p>
        </p:txBody>
      </p:sp>
      <p:pic>
        <p:nvPicPr>
          <p:cNvPr id="6146" name="Picture 2" descr="C:\Users\Adrijana\Desktop\medij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643314"/>
            <a:ext cx="5158027" cy="32146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084982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sz="4000" b="1" dirty="0" smtClean="0">
                <a:solidFill>
                  <a:srgbClr val="0070C0"/>
                </a:solidFill>
                <a:latin typeface="Comic Sans MS" pitchFamily="66" charset="0"/>
              </a:rPr>
              <a:t>Koncepti </a:t>
            </a:r>
            <a:r>
              <a:rPr lang="hr-HR" sz="4000" b="1" dirty="0">
                <a:solidFill>
                  <a:srgbClr val="0070C0"/>
                </a:solidFill>
                <a:latin typeface="Comic Sans MS" pitchFamily="66" charset="0"/>
              </a:rPr>
              <a:t>za medijski odgoj i poticanje čitanja: </a:t>
            </a:r>
            <a:r>
              <a:rPr lang="hr-HR" sz="4000" dirty="0"/>
              <a:t/>
            </a:r>
            <a:br>
              <a:rPr lang="hr-HR" sz="4000" dirty="0"/>
            </a:b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829196"/>
          </a:xfrm>
        </p:spPr>
        <p:txBody>
          <a:bodyPr>
            <a:normAutofit fontScale="85000" lnSpcReduction="10000"/>
          </a:bodyPr>
          <a:lstStyle/>
          <a:p>
            <a:r>
              <a:rPr lang="hr-HR" sz="3300" i="1" dirty="0">
                <a:latin typeface="Comic Sans MS" pitchFamily="66" charset="0"/>
              </a:rPr>
              <a:t>Medijski </a:t>
            </a:r>
            <a:r>
              <a:rPr lang="hr-HR" sz="3300" i="1" dirty="0" smtClean="0">
                <a:latin typeface="Comic Sans MS" pitchFamily="66" charset="0"/>
              </a:rPr>
              <a:t>metar</a:t>
            </a:r>
            <a:r>
              <a:rPr lang="hr-HR" sz="3300" dirty="0" smtClean="0">
                <a:latin typeface="Comic Sans MS" pitchFamily="66" charset="0"/>
              </a:rPr>
              <a:t> - pomoćno </a:t>
            </a:r>
            <a:r>
              <a:rPr lang="hr-HR" sz="3300" dirty="0">
                <a:latin typeface="Comic Sans MS" pitchFamily="66" charset="0"/>
              </a:rPr>
              <a:t>sredstvo za djecu, roditelje, </a:t>
            </a:r>
            <a:r>
              <a:rPr lang="hr-HR" sz="3300" dirty="0" smtClean="0">
                <a:latin typeface="Comic Sans MS" pitchFamily="66" charset="0"/>
              </a:rPr>
              <a:t>učitelje</a:t>
            </a:r>
          </a:p>
          <a:p>
            <a:r>
              <a:rPr lang="hr-HR" sz="3300" i="1" dirty="0" smtClean="0">
                <a:latin typeface="Comic Sans MS" pitchFamily="66" charset="0"/>
              </a:rPr>
              <a:t>Dani </a:t>
            </a:r>
            <a:r>
              <a:rPr lang="hr-HR" sz="3300" i="1" dirty="0">
                <a:latin typeface="Comic Sans MS" pitchFamily="66" charset="0"/>
              </a:rPr>
              <a:t>medija </a:t>
            </a:r>
            <a:r>
              <a:rPr lang="hr-HR" sz="3300" dirty="0">
                <a:latin typeface="Comic Sans MS" pitchFamily="66" charset="0"/>
              </a:rPr>
              <a:t>– upoznati učitelje s igraćim </a:t>
            </a:r>
            <a:r>
              <a:rPr lang="hr-HR" sz="3300" dirty="0" smtClean="0">
                <a:latin typeface="Comic Sans MS" pitchFamily="66" charset="0"/>
              </a:rPr>
              <a:t>konzolama</a:t>
            </a:r>
            <a:endParaRPr lang="hr-HR" sz="3300" dirty="0">
              <a:latin typeface="Comic Sans MS" pitchFamily="66" charset="0"/>
            </a:endParaRPr>
          </a:p>
          <a:p>
            <a:r>
              <a:rPr lang="hr-HR" sz="3300" i="1" dirty="0">
                <a:latin typeface="Comic Sans MS" pitchFamily="66" charset="0"/>
              </a:rPr>
              <a:t>Grupe za testiranje računalnih igara </a:t>
            </a:r>
            <a:r>
              <a:rPr lang="hr-HR" sz="3300" dirty="0" smtClean="0">
                <a:latin typeface="Comic Sans MS" pitchFamily="66" charset="0"/>
              </a:rPr>
              <a:t>– testiraju </a:t>
            </a:r>
            <a:r>
              <a:rPr lang="hr-HR" sz="3300" dirty="0">
                <a:latin typeface="Comic Sans MS" pitchFamily="66" charset="0"/>
              </a:rPr>
              <a:t>grafiku, napetost, priču, pišu recenziju (računalne igre dio su našeg svijeta!)</a:t>
            </a:r>
          </a:p>
          <a:p>
            <a:r>
              <a:rPr lang="hr-HR" sz="3300" i="1" dirty="0" err="1">
                <a:latin typeface="Comic Sans MS" pitchFamily="66" charset="0"/>
              </a:rPr>
              <a:t>Minecraft</a:t>
            </a:r>
            <a:r>
              <a:rPr lang="hr-HR" sz="3300" dirty="0">
                <a:latin typeface="Comic Sans MS" pitchFamily="66" charset="0"/>
              </a:rPr>
              <a:t> – u Švedskoj se koristi u nastavi ; planiranje, strategija, borba za preživljavanje</a:t>
            </a:r>
          </a:p>
          <a:p>
            <a:r>
              <a:rPr lang="hr-HR" sz="3300" i="1" dirty="0" err="1">
                <a:latin typeface="Comic Sans MS" pitchFamily="66" charset="0"/>
              </a:rPr>
              <a:t>Wii</a:t>
            </a:r>
            <a:r>
              <a:rPr lang="hr-HR" sz="3300" i="1" dirty="0">
                <a:latin typeface="Comic Sans MS" pitchFamily="66" charset="0"/>
              </a:rPr>
              <a:t> </a:t>
            </a:r>
            <a:r>
              <a:rPr lang="hr-HR" sz="3300" i="1" dirty="0" err="1">
                <a:latin typeface="Comic Sans MS" pitchFamily="66" charset="0"/>
              </a:rPr>
              <a:t>MarioKart</a:t>
            </a:r>
            <a:endParaRPr lang="hr-HR" sz="3300" i="1" dirty="0">
              <a:latin typeface="Comic Sans MS" pitchFamily="66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40117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726</Words>
  <Application>Microsoft Office PowerPoint</Application>
  <PresentationFormat>Prikaz na zaslonu (4:3)</PresentationFormat>
  <Paragraphs>87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22</vt:i4>
      </vt:variant>
    </vt:vector>
  </HeadingPairs>
  <TitlesOfParts>
    <vt:vector size="23" baseType="lpstr">
      <vt:lpstr>Office tema</vt:lpstr>
      <vt:lpstr> Između slikovnica i Minecrafta - ponude i usluge dječjih knjižnica u digitalno doba (prikaz radionice)    </vt:lpstr>
      <vt:lpstr>Slajd 2</vt:lpstr>
      <vt:lpstr> Između slikovnice i touchsreena </vt:lpstr>
      <vt:lpstr>Slajd 4</vt:lpstr>
      <vt:lpstr> Medijsko djetinjstvo danas </vt:lpstr>
      <vt:lpstr>Slajd 6</vt:lpstr>
      <vt:lpstr>Slajd 7</vt:lpstr>
      <vt:lpstr>Koja je naša zadaća?</vt:lpstr>
      <vt:lpstr> Koncepti za medijski odgoj i poticanje čitanja:  </vt:lpstr>
      <vt:lpstr>Slajd 10</vt:lpstr>
      <vt:lpstr>Slajd 11</vt:lpstr>
      <vt:lpstr>Slajd 12</vt:lpstr>
      <vt:lpstr> Digitalno čitanje </vt:lpstr>
      <vt:lpstr>Slajd 14</vt:lpstr>
      <vt:lpstr>Slajd 15</vt:lpstr>
      <vt:lpstr>Olovke koje govore </vt:lpstr>
      <vt:lpstr> Onilo </vt:lpstr>
      <vt:lpstr> Poticajni  program  Njemačkog  saveza  knjižnica  Čitanje osnažuje </vt:lpstr>
      <vt:lpstr>Slajd 19</vt:lpstr>
      <vt:lpstr>Slajd 20</vt:lpstr>
      <vt:lpstr>Slajd 21</vt:lpstr>
      <vt:lpstr>Literatura: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Između slikovnica i Minecrafta - ponude i usluge dječjih knjižnica u digitalno doba</dc:title>
  <dc:creator>Adrijana</dc:creator>
  <cp:lastModifiedBy>Adrijana</cp:lastModifiedBy>
  <cp:revision>21</cp:revision>
  <dcterms:created xsi:type="dcterms:W3CDTF">2015-10-29T09:35:51Z</dcterms:created>
  <dcterms:modified xsi:type="dcterms:W3CDTF">2015-10-31T17:41:58Z</dcterms:modified>
</cp:coreProperties>
</file>