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04" r:id="rId1"/>
    <p:sldMasterId id="2147484616" r:id="rId2"/>
    <p:sldMasterId id="2147484628" r:id="rId3"/>
    <p:sldMasterId id="2147484946" r:id="rId4"/>
  </p:sldMasterIdLst>
  <p:sldIdLst>
    <p:sldId id="263" r:id="rId5"/>
    <p:sldId id="264" r:id="rId6"/>
    <p:sldId id="266" r:id="rId7"/>
    <p:sldId id="269" r:id="rId8"/>
    <p:sldId id="273" r:id="rId9"/>
    <p:sldId id="277" r:id="rId10"/>
    <p:sldId id="276" r:id="rId11"/>
    <p:sldId id="274" r:id="rId12"/>
    <p:sldId id="271" r:id="rId13"/>
    <p:sldId id="280" r:id="rId14"/>
    <p:sldId id="281" r:id="rId15"/>
    <p:sldId id="282" r:id="rId16"/>
    <p:sldId id="284" r:id="rId17"/>
    <p:sldId id="285" r:id="rId18"/>
    <p:sldId id="292" r:id="rId19"/>
    <p:sldId id="286" r:id="rId20"/>
    <p:sldId id="288" r:id="rId21"/>
    <p:sldId id="289" r:id="rId22"/>
    <p:sldId id="291" r:id="rId23"/>
    <p:sldId id="293" r:id="rId24"/>
    <p:sldId id="294" r:id="rId25"/>
    <p:sldId id="290" r:id="rId26"/>
    <p:sldId id="295" r:id="rId27"/>
    <p:sldId id="296" r:id="rId28"/>
    <p:sldId id="297" r:id="rId29"/>
    <p:sldId id="326" r:id="rId30"/>
    <p:sldId id="298" r:id="rId31"/>
    <p:sldId id="323" r:id="rId32"/>
    <p:sldId id="325" r:id="rId33"/>
    <p:sldId id="324" r:id="rId34"/>
    <p:sldId id="327" r:id="rId35"/>
    <p:sldId id="328" r:id="rId36"/>
    <p:sldId id="329" r:id="rId37"/>
    <p:sldId id="330" r:id="rId38"/>
    <p:sldId id="331" r:id="rId39"/>
    <p:sldId id="332" r:id="rId40"/>
    <p:sldId id="333" r:id="rId41"/>
    <p:sldId id="334" r:id="rId42"/>
    <p:sldId id="335" r:id="rId43"/>
    <p:sldId id="336" r:id="rId44"/>
    <p:sldId id="317" r:id="rId45"/>
    <p:sldId id="299" r:id="rId46"/>
    <p:sldId id="308" r:id="rId47"/>
    <p:sldId id="307" r:id="rId48"/>
    <p:sldId id="306" r:id="rId49"/>
    <p:sldId id="312" r:id="rId50"/>
    <p:sldId id="311" r:id="rId51"/>
    <p:sldId id="301" r:id="rId52"/>
    <p:sldId id="310" r:id="rId53"/>
    <p:sldId id="309" r:id="rId54"/>
    <p:sldId id="302" r:id="rId55"/>
    <p:sldId id="314" r:id="rId56"/>
    <p:sldId id="313" r:id="rId57"/>
    <p:sldId id="305" r:id="rId58"/>
    <p:sldId id="316" r:id="rId59"/>
    <p:sldId id="315" r:id="rId60"/>
    <p:sldId id="300" r:id="rId61"/>
    <p:sldId id="318" r:id="rId62"/>
    <p:sldId id="319" r:id="rId63"/>
    <p:sldId id="321" r:id="rId64"/>
    <p:sldId id="322" r:id="rId65"/>
    <p:sldId id="320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03B28"/>
    <a:srgbClr val="EE27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706" autoAdjust="0"/>
  </p:normalViewPr>
  <p:slideViewPr>
    <p:cSldViewPr>
      <p:cViewPr varScale="1">
        <p:scale>
          <a:sx n="70" d="100"/>
          <a:sy n="70" d="100"/>
        </p:scale>
        <p:origin x="-14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30.8.2017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90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30.8.2017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4001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30.8.2017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490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30.8.2017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445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30.8.2017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588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30.8.2017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20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30.8.2017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789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30.8.2017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08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30.8.2017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6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30.8.2017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817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30.8.2017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243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30.8.2017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713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30.8.2017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357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30.8.2017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50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30.8.2017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524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30.8.2017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824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30.8.2017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558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30.8.2017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828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30.8.2017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876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30.8.2017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81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30.8.2017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5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30.8.2017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199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30.8.2017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184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30.8.2017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285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30.8.2017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0063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30.8.2017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593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30.8.2017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324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AC89F56E-2511-4764-98DD-7471532EC88F}" type="datetimeFigureOut">
              <a:rPr lang="sr-Latn-CS" smtClean="0"/>
              <a:pPr/>
              <a:t>30.8.2017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840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30.8.2017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930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AC89F56E-2511-4764-98DD-7471532EC88F}" type="datetimeFigureOut">
              <a:rPr lang="sr-Latn-CS" smtClean="0"/>
              <a:pPr/>
              <a:t>30.8.2017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323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30.8.2017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8493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30.8.2017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120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30.8.2017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149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30.8.2017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794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30.8.2017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5521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30.8.2017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9106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30.8.2017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753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30.8.2017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031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AC89F56E-2511-4764-98DD-7471532EC88F}" type="datetimeFigureOut">
              <a:rPr lang="sr-Latn-CS" smtClean="0"/>
              <a:pPr/>
              <a:t>30.8.2017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228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AC89F56E-2511-4764-98DD-7471532EC88F}" type="datetimeFigureOut">
              <a:rPr lang="sr-Latn-CS" smtClean="0"/>
              <a:pPr/>
              <a:t>30.8.2017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478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AC89F56E-2511-4764-98DD-7471532EC88F}" type="datetimeFigureOut">
              <a:rPr lang="sr-Latn-CS" smtClean="0"/>
              <a:pPr/>
              <a:t>30.8.2017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279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30.8.2017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509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30.8.2017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609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30.8.2017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957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30.8.2017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99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AC89F56E-2511-4764-98DD-7471532EC88F}" type="datetimeFigureOut">
              <a:rPr lang="sr-Latn-CS" smtClean="0"/>
              <a:pPr/>
              <a:t>30.8.2017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070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30.8.2017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61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30.8.2017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094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30.8.2017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296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F56E-2511-4764-98DD-7471532EC88F}" type="datetimeFigureOut">
              <a:rPr lang="sr-Latn-CS" smtClean="0"/>
              <a:pPr/>
              <a:t>30.8.2017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430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C89F56E-2511-4764-98DD-7471532EC88F}" type="datetimeFigureOut">
              <a:rPr lang="sr-Latn-CS" smtClean="0"/>
              <a:pPr/>
              <a:t>30.8.2017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7060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5" r:id="rId1"/>
    <p:sldLayoutId id="2147484606" r:id="rId2"/>
    <p:sldLayoutId id="2147484607" r:id="rId3"/>
    <p:sldLayoutId id="2147484608" r:id="rId4"/>
    <p:sldLayoutId id="2147484609" r:id="rId5"/>
    <p:sldLayoutId id="2147484610" r:id="rId6"/>
    <p:sldLayoutId id="2147484611" r:id="rId7"/>
    <p:sldLayoutId id="2147484612" r:id="rId8"/>
    <p:sldLayoutId id="2147484613" r:id="rId9"/>
    <p:sldLayoutId id="2147484614" r:id="rId10"/>
    <p:sldLayoutId id="21474846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C89F56E-2511-4764-98DD-7471532EC88F}" type="datetimeFigureOut">
              <a:rPr lang="sr-Latn-CS" smtClean="0"/>
              <a:pPr/>
              <a:t>30.8.2017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78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7" r:id="rId1"/>
    <p:sldLayoutId id="2147484618" r:id="rId2"/>
    <p:sldLayoutId id="2147484619" r:id="rId3"/>
    <p:sldLayoutId id="2147484620" r:id="rId4"/>
    <p:sldLayoutId id="2147484621" r:id="rId5"/>
    <p:sldLayoutId id="2147484622" r:id="rId6"/>
    <p:sldLayoutId id="2147484623" r:id="rId7"/>
    <p:sldLayoutId id="2147484624" r:id="rId8"/>
    <p:sldLayoutId id="2147484625" r:id="rId9"/>
    <p:sldLayoutId id="2147484626" r:id="rId10"/>
    <p:sldLayoutId id="214748462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C89F56E-2511-4764-98DD-7471532EC88F}" type="datetimeFigureOut">
              <a:rPr lang="sr-Latn-CS" smtClean="0"/>
              <a:pPr/>
              <a:t>30.8.2017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429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9" r:id="rId1"/>
    <p:sldLayoutId id="2147484630" r:id="rId2"/>
    <p:sldLayoutId id="2147484631" r:id="rId3"/>
    <p:sldLayoutId id="2147484632" r:id="rId4"/>
    <p:sldLayoutId id="2147484633" r:id="rId5"/>
    <p:sldLayoutId id="2147484634" r:id="rId6"/>
    <p:sldLayoutId id="2147484635" r:id="rId7"/>
    <p:sldLayoutId id="2147484636" r:id="rId8"/>
    <p:sldLayoutId id="2147484637" r:id="rId9"/>
    <p:sldLayoutId id="2147484638" r:id="rId10"/>
    <p:sldLayoutId id="214748463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9F56E-2511-4764-98DD-7471532EC88F}" type="datetimeFigureOut">
              <a:rPr lang="sr-Latn-CS" smtClean="0"/>
              <a:pPr/>
              <a:t>30.8.2017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57689-7E53-41EC-9A9B-A609C7412D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7196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47" r:id="rId1"/>
    <p:sldLayoutId id="2147484948" r:id="rId2"/>
    <p:sldLayoutId id="2147484949" r:id="rId3"/>
    <p:sldLayoutId id="2147484950" r:id="rId4"/>
    <p:sldLayoutId id="2147484951" r:id="rId5"/>
    <p:sldLayoutId id="2147484952" r:id="rId6"/>
    <p:sldLayoutId id="2147484953" r:id="rId7"/>
    <p:sldLayoutId id="2147484954" r:id="rId8"/>
    <p:sldLayoutId id="2147484955" r:id="rId9"/>
    <p:sldLayoutId id="2147484956" r:id="rId10"/>
    <p:sldLayoutId id="2147484957" r:id="rId11"/>
    <p:sldLayoutId id="2147484958" r:id="rId12"/>
    <p:sldLayoutId id="2147484959" r:id="rId13"/>
    <p:sldLayoutId id="2147484960" r:id="rId14"/>
    <p:sldLayoutId id="2147484961" r:id="rId15"/>
    <p:sldLayoutId id="2147484962" r:id="rId16"/>
    <p:sldLayoutId id="2147484963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youtube.com/watch?v=GQOAyrL0axY" TargetMode="Externa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slide" Target="slide43.xml"/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42.xml"/><Relationship Id="rId1" Type="http://schemas.openxmlformats.org/officeDocument/2006/relationships/slideLayout" Target="../slideLayouts/slideLayout3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slide" Target="slide47.xml"/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45.xml"/><Relationship Id="rId1" Type="http://schemas.openxmlformats.org/officeDocument/2006/relationships/slideLayout" Target="../slideLayouts/slideLayout3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slide" Target="slide49.xml"/><Relationship Id="rId1" Type="http://schemas.openxmlformats.org/officeDocument/2006/relationships/slideLayout" Target="../slideLayouts/slideLayout3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48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slide" Target="slide53.xml"/><Relationship Id="rId1" Type="http://schemas.openxmlformats.org/officeDocument/2006/relationships/slideLayout" Target="../slideLayouts/slideLayout3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51.xml"/><Relationship Id="rId1" Type="http://schemas.openxmlformats.org/officeDocument/2006/relationships/slideLayout" Target="../slideLayouts/slideLayout3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slide" Target="slide56.xml"/><Relationship Id="rId1" Type="http://schemas.openxmlformats.org/officeDocument/2006/relationships/slideLayout" Target="../slideLayouts/slideLayout3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" Target="slide54.xml"/><Relationship Id="rId1" Type="http://schemas.openxmlformats.org/officeDocument/2006/relationships/slideLayout" Target="../slideLayouts/slideLayout3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0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youtube.com/watch?v=ICxggnhuWqo" TargetMode="Externa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NASTAVNI SAT U ŠKOLSKOJ KNJIŽNICI    </a:t>
            </a:r>
            <a:br>
              <a:rPr lang="hr-HR" sz="4000" dirty="0" smtClean="0"/>
            </a:br>
            <a:endParaRPr lang="hr-HR" sz="31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7. </a:t>
            </a:r>
            <a:r>
              <a:rPr lang="hr-HR"/>
              <a:t>razred</a:t>
            </a:r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AUTOR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Tvorac znanstvenog, umjetničkog, književnog ili bilo kojeg drugog djela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>
              <a:latin typeface="+mj-lt"/>
            </a:endParaRPr>
          </a:p>
          <a:p>
            <a:endParaRPr lang="hr-HR" dirty="0"/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46" y="3068960"/>
            <a:ext cx="2190252" cy="2914149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142" y="3068960"/>
            <a:ext cx="2304256" cy="2945501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52" y="3068960"/>
            <a:ext cx="3034308" cy="2979988"/>
          </a:xfrm>
          <a:prstGeom prst="rect">
            <a:avLst/>
          </a:prstGeom>
        </p:spPr>
      </p:pic>
      <p:sp>
        <p:nvSpPr>
          <p:cNvPr id="16" name="TekstniOkvir 15"/>
          <p:cNvSpPr txBox="1"/>
          <p:nvPr/>
        </p:nvSpPr>
        <p:spPr>
          <a:xfrm>
            <a:off x="836787" y="6061731"/>
            <a:ext cx="1606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dirty="0">
                <a:solidFill>
                  <a:srgbClr val="FF0000"/>
                </a:solidFill>
              </a:rPr>
              <a:t>J.K. ROWLING</a:t>
            </a:r>
          </a:p>
          <a:p>
            <a:pPr algn="ctr"/>
            <a:r>
              <a:rPr lang="hr-HR" dirty="0"/>
              <a:t>(Harry Potter)</a:t>
            </a:r>
          </a:p>
        </p:txBody>
      </p:sp>
      <p:sp>
        <p:nvSpPr>
          <p:cNvPr id="17" name="TekstniOkvir 16"/>
          <p:cNvSpPr txBox="1"/>
          <p:nvPr/>
        </p:nvSpPr>
        <p:spPr>
          <a:xfrm>
            <a:off x="3175976" y="6086265"/>
            <a:ext cx="2192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dirty="0">
                <a:solidFill>
                  <a:srgbClr val="FF0000"/>
                </a:solidFill>
              </a:rPr>
              <a:t>JOSIP RUNJANIN</a:t>
            </a:r>
          </a:p>
          <a:p>
            <a:pPr algn="ctr"/>
            <a:r>
              <a:rPr lang="hr-HR" dirty="0"/>
              <a:t>Lijepa naša domovino</a:t>
            </a:r>
          </a:p>
        </p:txBody>
      </p:sp>
      <p:sp>
        <p:nvSpPr>
          <p:cNvPr id="18" name="TekstniOkvir 17"/>
          <p:cNvSpPr txBox="1"/>
          <p:nvPr/>
        </p:nvSpPr>
        <p:spPr>
          <a:xfrm>
            <a:off x="6300192" y="6086265"/>
            <a:ext cx="1970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dirty="0">
                <a:solidFill>
                  <a:srgbClr val="FF0000"/>
                </a:solidFill>
              </a:rPr>
              <a:t>ALBERT EINSTEIN</a:t>
            </a:r>
          </a:p>
          <a:p>
            <a:pPr algn="ctr"/>
            <a:r>
              <a:rPr lang="hr-HR" dirty="0"/>
              <a:t>E=mc2</a:t>
            </a:r>
          </a:p>
        </p:txBody>
      </p:sp>
    </p:spTree>
    <p:extLst>
      <p:ext uri="{BB962C8B-B14F-4D97-AF65-F5344CB8AC3E}">
        <p14:creationId xmlns:p14="http://schemas.microsoft.com/office/powerpoint/2010/main" val="273531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AUTORSKO DJELO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Što je autorsko djelo?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r>
              <a:rPr lang="hr-HR" sz="1600" dirty="0"/>
              <a:t>Stručna Služba zaštite autorskih muzičkih prava (ZAMP) Hrvatskog društva skladatelja (HDS). </a:t>
            </a:r>
            <a:r>
              <a:rPr lang="hr-HR" sz="1600" i="1" dirty="0"/>
              <a:t>Što je autorsko djelo?</a:t>
            </a:r>
            <a:r>
              <a:rPr lang="hr-HR" sz="1600" dirty="0"/>
              <a:t>. https://www.youtube.com/watch?v=GQOAyrL0axY (pristupljeno 10. travnja 2017.)</a:t>
            </a:r>
            <a:endParaRPr lang="hr-HR" dirty="0"/>
          </a:p>
          <a:p>
            <a:endParaRPr lang="hr-HR" dirty="0"/>
          </a:p>
        </p:txBody>
      </p:sp>
      <p:pic>
        <p:nvPicPr>
          <p:cNvPr id="6" name="Slika 5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08920"/>
            <a:ext cx="2428314" cy="181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67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AUTORSKO DJELO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/>
              <a:t>originalno</a:t>
            </a:r>
            <a:r>
              <a:rPr lang="hr-HR" dirty="0"/>
              <a:t>, duhovno (</a:t>
            </a:r>
            <a:r>
              <a:rPr lang="hr-HR" b="1" dirty="0"/>
              <a:t>intelektualno</a:t>
            </a:r>
            <a:r>
              <a:rPr lang="hr-HR" dirty="0"/>
              <a:t>) ostvarenje iz književnog, umjetničkog i znanstvenog područja, koje ima </a:t>
            </a:r>
            <a:r>
              <a:rPr lang="hr-HR" b="1" dirty="0"/>
              <a:t>individualni</a:t>
            </a:r>
            <a:r>
              <a:rPr lang="hr-HR" dirty="0"/>
              <a:t> </a:t>
            </a:r>
            <a:r>
              <a:rPr lang="hr-HR" b="1" dirty="0"/>
              <a:t>karakter</a:t>
            </a:r>
            <a:r>
              <a:rPr lang="hr-HR" dirty="0"/>
              <a:t> i koje je na neki način </a:t>
            </a:r>
            <a:r>
              <a:rPr lang="hr-HR" b="1" dirty="0"/>
              <a:t>izraženo</a:t>
            </a:r>
          </a:p>
        </p:txBody>
      </p:sp>
      <p:pic>
        <p:nvPicPr>
          <p:cNvPr id="4" name="Rezervirano mjesto sadržaja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49" y="3284984"/>
            <a:ext cx="2133525" cy="3307791"/>
          </a:xfrm>
          <a:prstGeom prst="rect">
            <a:avLst/>
          </a:prstGeom>
        </p:spPr>
      </p:pic>
      <p:pic>
        <p:nvPicPr>
          <p:cNvPr id="5" name="Picture 2" descr="G:\Luka Nastavni sat\MonaLi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2721" y="3284984"/>
            <a:ext cx="2219192" cy="3307791"/>
          </a:xfrm>
          <a:prstGeom prst="rect">
            <a:avLst/>
          </a:prstGeom>
          <a:noFill/>
        </p:spPr>
      </p:pic>
      <p:sp>
        <p:nvSpPr>
          <p:cNvPr id="7" name="TekstniOkvir 6"/>
          <p:cNvSpPr txBox="1"/>
          <p:nvPr/>
        </p:nvSpPr>
        <p:spPr>
          <a:xfrm>
            <a:off x="3043774" y="3277599"/>
            <a:ext cx="23372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HARRY POTTER</a:t>
            </a:r>
          </a:p>
          <a:p>
            <a:r>
              <a:rPr lang="hr-HR" dirty="0">
                <a:solidFill>
                  <a:srgbClr val="FF0000"/>
                </a:solidFill>
              </a:rPr>
              <a:t> I KAMEN MUDRACA</a:t>
            </a:r>
          </a:p>
          <a:p>
            <a:r>
              <a:rPr lang="hr-HR" dirty="0"/>
              <a:t>J.K. Rowling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4425356" y="5937289"/>
            <a:ext cx="1847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r-HR" dirty="0">
                <a:solidFill>
                  <a:srgbClr val="FF0000"/>
                </a:solidFill>
              </a:rPr>
              <a:t>MONA LISA</a:t>
            </a:r>
          </a:p>
          <a:p>
            <a:pPr algn="r"/>
            <a:r>
              <a:rPr lang="hr-HR" dirty="0"/>
              <a:t>Leonardo da Vinci</a:t>
            </a:r>
          </a:p>
        </p:txBody>
      </p:sp>
    </p:spTree>
    <p:extLst>
      <p:ext uri="{BB962C8B-B14F-4D97-AF65-F5344CB8AC3E}">
        <p14:creationId xmlns:p14="http://schemas.microsoft.com/office/powerpoint/2010/main" val="175934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4294967295"/>
          </p:nvPr>
        </p:nvSpPr>
        <p:spPr>
          <a:xfrm>
            <a:off x="467544" y="1340768"/>
            <a:ext cx="8229600" cy="49371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hr-HR" sz="8800" dirty="0"/>
          </a:p>
          <a:p>
            <a:pPr marL="0" indent="0" algn="ctr">
              <a:buNone/>
            </a:pPr>
            <a:r>
              <a:rPr lang="hr-HR" sz="30000" dirty="0"/>
              <a:t>©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3490538" y="5333658"/>
            <a:ext cx="218361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2800" b="1" dirty="0">
                <a:solidFill>
                  <a:srgbClr val="FF0000"/>
                </a:solidFill>
              </a:rPr>
              <a:t>COPYRIGHT</a:t>
            </a:r>
          </a:p>
          <a:p>
            <a:pPr algn="ctr"/>
            <a:r>
              <a:rPr lang="hr-HR" dirty="0"/>
              <a:t>Autorsko pravo</a:t>
            </a:r>
          </a:p>
        </p:txBody>
      </p:sp>
    </p:spTree>
    <p:extLst>
      <p:ext uri="{BB962C8B-B14F-4D97-AF65-F5344CB8AC3E}">
        <p14:creationId xmlns:p14="http://schemas.microsoft.com/office/powerpoint/2010/main" val="206584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AUTORSKO PRAVO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b="1" dirty="0"/>
              <a:t>skup pravnih propisa </a:t>
            </a:r>
            <a:r>
              <a:rPr lang="hr-HR" dirty="0"/>
              <a:t>koji uređuju pitanja objavljivanja i umnožavanja književnih, umjetničkih i znanstvenih djela te ostalih duhovnih tvorevina, bez obzira na vrstu, način i oblik izražavanja</a:t>
            </a:r>
          </a:p>
          <a:p>
            <a:r>
              <a:rPr lang="pl-PL" dirty="0"/>
              <a:t>traje </a:t>
            </a:r>
            <a:r>
              <a:rPr lang="pl-PL" b="1" dirty="0"/>
              <a:t>za života autora </a:t>
            </a:r>
            <a:r>
              <a:rPr lang="pl-PL" dirty="0"/>
              <a:t>i </a:t>
            </a:r>
            <a:r>
              <a:rPr lang="pl-PL" b="1" dirty="0"/>
              <a:t>70 godina nakon smrti </a:t>
            </a:r>
            <a:r>
              <a:rPr lang="pl-PL" dirty="0"/>
              <a:t>(Zakon o autorskom pravu i srodnim pravima)</a:t>
            </a:r>
          </a:p>
          <a:p>
            <a:endParaRPr lang="pl-PL" dirty="0"/>
          </a:p>
          <a:p>
            <a:pPr marL="0" indent="0" algn="ctr">
              <a:buNone/>
            </a:pPr>
            <a:r>
              <a:rPr lang="pl-PL" sz="3600" b="1" dirty="0">
                <a:solidFill>
                  <a:srgbClr val="FF0000"/>
                </a:solidFill>
              </a:rPr>
              <a:t>VRLO JE VAŽNO POŠTOVATI AUTORSKA PRAVA!</a:t>
            </a:r>
          </a:p>
          <a:p>
            <a:pPr marL="0" indent="0" algn="ctr">
              <a:buNone/>
            </a:pPr>
            <a:endParaRPr lang="pl-PL" b="1" dirty="0">
              <a:solidFill>
                <a:srgbClr val="FF0000"/>
              </a:solidFill>
            </a:endParaRPr>
          </a:p>
          <a:p>
            <a:r>
              <a:rPr lang="pl-PL" dirty="0"/>
              <a:t>autorska prava služe </a:t>
            </a:r>
            <a:r>
              <a:rPr lang="pl-PL" b="1" dirty="0"/>
              <a:t>zaštiti interesa </a:t>
            </a:r>
            <a:r>
              <a:rPr lang="pl-PL" dirty="0"/>
              <a:t>njihovih nositelja</a:t>
            </a:r>
          </a:p>
          <a:p>
            <a:r>
              <a:rPr lang="pl-PL" dirty="0"/>
              <a:t>poštivanjem autorskih prava </a:t>
            </a:r>
            <a:r>
              <a:rPr lang="pl-PL" b="1" dirty="0"/>
              <a:t>poštujemo autora </a:t>
            </a:r>
            <a:r>
              <a:rPr lang="pl-PL" dirty="0"/>
              <a:t>i njegov rad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0375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AUTORSKO PRAVO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087197"/>
            <a:ext cx="7045302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67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POVREDA AUTORSKOG PRAVA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Jeste li ikad preuzeli tuđe djelo i predstavili ga kao svoje?</a:t>
            </a:r>
          </a:p>
          <a:p>
            <a:r>
              <a:rPr lang="hr-HR" dirty="0"/>
              <a:t>Kako bi se vi osjećali kad bi netko preuzeo zasluge za neku vašu ideju, rad, sastav, crtež ili fotografiju?</a:t>
            </a:r>
          </a:p>
          <a:p>
            <a:r>
              <a:rPr lang="hr-HR" dirty="0"/>
              <a:t>Mislite li da je ispravno preuzimati tuđa djela bez dozvole autora?</a:t>
            </a:r>
          </a:p>
          <a:p>
            <a:endParaRPr lang="hr-HR" dirty="0"/>
          </a:p>
          <a:p>
            <a:pPr marL="0" indent="0" algn="ctr">
              <a:buNone/>
            </a:pPr>
            <a:r>
              <a:rPr lang="hr-HR" dirty="0"/>
              <a:t>Kako zovemo povredu autorskog prava?</a:t>
            </a:r>
          </a:p>
          <a:p>
            <a:pPr marL="0" indent="0" algn="ctr">
              <a:buNone/>
            </a:pPr>
            <a:r>
              <a:rPr lang="hr-HR" sz="3600" b="1" dirty="0">
                <a:solidFill>
                  <a:srgbClr val="FF0000"/>
                </a:solidFill>
              </a:rPr>
              <a:t>PLAGIRANJE</a:t>
            </a:r>
          </a:p>
        </p:txBody>
      </p:sp>
    </p:spTree>
    <p:extLst>
      <p:ext uri="{BB962C8B-B14F-4D97-AF65-F5344CB8AC3E}">
        <p14:creationId xmlns:p14="http://schemas.microsoft.com/office/powerpoint/2010/main" val="422529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PLAGIJAT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oponašanje ili prisvajanje tuđega umjetničkog ili znanstvenoga djela</a:t>
            </a:r>
          </a:p>
          <a:p>
            <a:r>
              <a:rPr lang="hr-HR" dirty="0"/>
              <a:t>djelomice ili u cijelosti</a:t>
            </a:r>
          </a:p>
          <a:p>
            <a:r>
              <a:rPr lang="hr-HR" dirty="0"/>
              <a:t>bez navođenja izvornog autorstva ili izvornika</a:t>
            </a:r>
          </a:p>
          <a:p>
            <a:r>
              <a:rPr lang="hr-HR" dirty="0"/>
              <a:t>prekomjerno korištenje nekog djela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257674"/>
            <a:ext cx="3905250" cy="2143125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5772121" y="4869160"/>
            <a:ext cx="2023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dirty="0">
                <a:solidFill>
                  <a:srgbClr val="FF0000"/>
                </a:solidFill>
              </a:rPr>
              <a:t>KRAĐA?</a:t>
            </a:r>
          </a:p>
        </p:txBody>
      </p:sp>
    </p:spTree>
    <p:extLst>
      <p:ext uri="{BB962C8B-B14F-4D97-AF65-F5344CB8AC3E}">
        <p14:creationId xmlns:p14="http://schemas.microsoft.com/office/powerpoint/2010/main" val="267189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dirty="0"/>
              <a:t>Na koji način možemo koristiti nečije djelo, a da pritom poštujemo prava autora?</a:t>
            </a:r>
          </a:p>
          <a:p>
            <a:pPr marL="0" indent="0" algn="ctr">
              <a:buNone/>
            </a:pPr>
            <a:r>
              <a:rPr lang="hr-HR" dirty="0"/>
              <a:t>Kako možemo izbjeći plagiranje?</a:t>
            </a:r>
          </a:p>
          <a:p>
            <a:pPr marL="0" indent="0" algn="ctr">
              <a:buNone/>
            </a:pPr>
            <a:endParaRPr lang="hr-HR" sz="36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hr-HR" sz="3600" b="1" dirty="0">
                <a:solidFill>
                  <a:srgbClr val="FF0000"/>
                </a:solidFill>
              </a:rPr>
              <a:t>CITIRANJEM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893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CITIRANJE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izvadak iz teksta koji se točno prenosi, navodi od riječi do riječi</a:t>
            </a:r>
          </a:p>
          <a:p>
            <a:r>
              <a:rPr lang="hr-HR" dirty="0"/>
              <a:t>doslovno prenošenje riječi ili dijela teksta</a:t>
            </a:r>
          </a:p>
          <a:p>
            <a:endParaRPr lang="hr-HR" dirty="0"/>
          </a:p>
          <a:p>
            <a:r>
              <a:rPr lang="hr-HR" dirty="0"/>
              <a:t>Citiranjem se: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/>
              <a:t>podupiru vlastite misli/teze/ideje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/>
              <a:t>potvrđuje rad i odaje priznanje originalnom autoru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/>
              <a:t>upućuje čitatelja na izvore za daljnja istraživanja</a:t>
            </a:r>
          </a:p>
        </p:txBody>
      </p:sp>
    </p:spTree>
    <p:extLst>
      <p:ext uri="{BB962C8B-B14F-4D97-AF65-F5344CB8AC3E}">
        <p14:creationId xmlns:p14="http://schemas.microsoft.com/office/powerpoint/2010/main" val="321403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Luka Nastavni sat\MonaLi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3239128" cy="4828046"/>
          </a:xfrm>
          <a:prstGeom prst="rect">
            <a:avLst/>
          </a:prstGeom>
          <a:noFill/>
        </p:spPr>
      </p:pic>
      <p:pic>
        <p:nvPicPr>
          <p:cNvPr id="2051" name="Picture 3" descr="G:\Luka Nastavni sat\LeonardoDaVinc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4830" y="2147456"/>
            <a:ext cx="2544947" cy="3214670"/>
          </a:xfrm>
          <a:prstGeom prst="rect">
            <a:avLst/>
          </a:prstGeom>
          <a:noFill/>
        </p:spPr>
      </p:pic>
      <p:sp>
        <p:nvSpPr>
          <p:cNvPr id="6" name="Right Arrow 5"/>
          <p:cNvSpPr/>
          <p:nvPr/>
        </p:nvSpPr>
        <p:spPr>
          <a:xfrm rot="10800000">
            <a:off x="4352717" y="3611915"/>
            <a:ext cx="64294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TekstniOkvir 3"/>
          <p:cNvSpPr txBox="1"/>
          <p:nvPr/>
        </p:nvSpPr>
        <p:spPr>
          <a:xfrm>
            <a:off x="5494830" y="5368594"/>
            <a:ext cx="2032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/>
              <a:t>Leonardo da Vinci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3861996" y="5768704"/>
            <a:ext cx="1435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/>
              <a:t>Mona </a:t>
            </a:r>
            <a:r>
              <a:rPr lang="hr-HR" sz="2000" dirty="0" err="1"/>
              <a:t>Lisa</a:t>
            </a:r>
            <a:endParaRPr lang="hr-HR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CITIRANJE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označavanje citata: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/>
              <a:t>u brojevima kraj riječi nekog teksta (fusnote u Wordu)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/>
              <a:t>na kraju teksta, odnosno u popisu literature</a:t>
            </a:r>
          </a:p>
          <a:p>
            <a:pPr marL="514350" indent="-514350">
              <a:buFont typeface="+mj-lt"/>
              <a:buAutoNum type="arabicPeriod"/>
            </a:pPr>
            <a:endParaRPr lang="hr-HR" dirty="0"/>
          </a:p>
          <a:p>
            <a:r>
              <a:rPr lang="hr-HR" dirty="0"/>
              <a:t>postoji više vrsta citiranja ovisno o zemlji, znanstvenim disciplinama i/ili časopisu </a:t>
            </a:r>
          </a:p>
          <a:p>
            <a:r>
              <a:rPr lang="hr-HR" dirty="0" err="1"/>
              <a:t>Harvardski</a:t>
            </a:r>
            <a:r>
              <a:rPr lang="hr-HR" dirty="0"/>
              <a:t>, Vankuverski, </a:t>
            </a:r>
            <a:r>
              <a:rPr lang="hr-HR" dirty="0" err="1"/>
              <a:t>Oxfordski</a:t>
            </a:r>
            <a:r>
              <a:rPr lang="hr-HR" dirty="0"/>
              <a:t>, ALA itd.</a:t>
            </a:r>
          </a:p>
          <a:p>
            <a:r>
              <a:rPr lang="hr-HR" b="1" dirty="0">
                <a:solidFill>
                  <a:srgbClr val="FF0000"/>
                </a:solidFill>
              </a:rPr>
              <a:t>Hrvatski pravopis</a:t>
            </a:r>
          </a:p>
        </p:txBody>
      </p:sp>
    </p:spTree>
    <p:extLst>
      <p:ext uri="{BB962C8B-B14F-4D97-AF65-F5344CB8AC3E}">
        <p14:creationId xmlns:p14="http://schemas.microsoft.com/office/powerpoint/2010/main" val="357698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CITIRANJE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citat mora obuhvaćati sljedeće podatke:</a:t>
            </a:r>
          </a:p>
          <a:p>
            <a:endParaRPr lang="hr-HR" dirty="0"/>
          </a:p>
          <a:p>
            <a:pPr marL="514350" indent="-514350">
              <a:buFont typeface="+mj-lt"/>
              <a:buAutoNum type="arabicPeriod"/>
            </a:pPr>
            <a:r>
              <a:rPr lang="hr-HR" dirty="0"/>
              <a:t>tko je autor </a:t>
            </a:r>
            <a:r>
              <a:rPr lang="hr-HR" dirty="0" smtClean="0"/>
              <a:t>izvora</a:t>
            </a:r>
            <a:endParaRPr lang="hr-HR" dirty="0"/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naslov</a:t>
            </a:r>
            <a:endParaRPr lang="hr-HR" dirty="0"/>
          </a:p>
          <a:p>
            <a:pPr marL="514350" indent="-514350">
              <a:buFont typeface="+mj-lt"/>
              <a:buAutoNum type="arabicPeriod"/>
            </a:pPr>
            <a:r>
              <a:rPr lang="hr-HR" dirty="0"/>
              <a:t>gdje je izvor objavljen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/>
              <a:t>za knjigu: izdavača i mjesto izdanja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/>
              <a:t>za članak: koji časopis, godište, broj, stranice od-do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/>
              <a:t>godinu objavljivanja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6049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PARAFRAZIRANJE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prepričavanje, slobodna obradba tuđega teksta, misli, kompozicije</a:t>
            </a:r>
          </a:p>
          <a:p>
            <a:r>
              <a:rPr lang="hr-HR" dirty="0"/>
              <a:t>za razliku od prepisivanja (plagijata), parafraziranje je dozvoljeno pod pretpostavkom da u pozivnim bilješkama (fusnoti) ili na kraju rada u popisu literature navedemo djelo kojim smo se koristili</a:t>
            </a:r>
          </a:p>
          <a:p>
            <a:endParaRPr lang="hr-HR" dirty="0"/>
          </a:p>
        </p:txBody>
      </p:sp>
      <p:sp>
        <p:nvSpPr>
          <p:cNvPr id="4" name="TekstniOkvir 3"/>
          <p:cNvSpPr txBox="1"/>
          <p:nvPr/>
        </p:nvSpPr>
        <p:spPr>
          <a:xfrm>
            <a:off x="539578" y="4365104"/>
            <a:ext cx="3816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400" b="1" dirty="0">
                <a:solidFill>
                  <a:srgbClr val="FF0000"/>
                </a:solidFill>
              </a:rPr>
              <a:t>PLAGIJAT</a:t>
            </a:r>
          </a:p>
          <a:p>
            <a:pPr algn="r"/>
            <a:r>
              <a:rPr lang="hr-HR" sz="2400" dirty="0">
                <a:solidFill>
                  <a:srgbClr val="F03B28"/>
                </a:solidFill>
              </a:rPr>
              <a:t>djelo nastalo prepisivanjem; prisvajanje tuđeg rada uloženog u to djelo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4356002" y="4365104"/>
            <a:ext cx="3816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bg2">
                    <a:lumMod val="25000"/>
                  </a:schemeClr>
                </a:solidFill>
              </a:rPr>
              <a:t>PARAFRAZA</a:t>
            </a:r>
          </a:p>
          <a:p>
            <a:r>
              <a:rPr lang="hr-HR" sz="2400" dirty="0">
                <a:solidFill>
                  <a:schemeClr val="bg2">
                    <a:lumMod val="50000"/>
                  </a:schemeClr>
                </a:solidFill>
              </a:rPr>
              <a:t>vlastitim riječima prepričavati ono što je drugi već izrekao/napisao</a:t>
            </a:r>
          </a:p>
        </p:txBody>
      </p:sp>
    </p:spTree>
    <p:extLst>
      <p:ext uri="{BB962C8B-B14F-4D97-AF65-F5344CB8AC3E}">
        <p14:creationId xmlns:p14="http://schemas.microsoft.com/office/powerpoint/2010/main" val="19993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PRIMJER CITIRANJA - Knjiga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90120"/>
          </a:xfrm>
        </p:spPr>
        <p:txBody>
          <a:bodyPr>
            <a:normAutofit/>
          </a:bodyPr>
          <a:lstStyle/>
          <a:p>
            <a:endParaRPr lang="hr-HR" dirty="0">
              <a:solidFill>
                <a:schemeClr val="bg1">
                  <a:lumMod val="50000"/>
                </a:schemeClr>
              </a:solidFill>
            </a:endParaRPr>
          </a:p>
          <a:p>
            <a:endParaRPr lang="hr-HR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Prezime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Ime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autora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Godina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izdanja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</a:rPr>
              <a:t>Naslov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Nakladnik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Mjesto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izdavanja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hr-HR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hr-HR" dirty="0"/>
              <a:t>Hitrec, Hrvoje. 1996</a:t>
            </a:r>
            <a:r>
              <a:rPr lang="hr-HR" i="1" dirty="0"/>
              <a:t>. </a:t>
            </a:r>
            <a:r>
              <a:rPr lang="hr-HR" i="1" dirty="0" err="1"/>
              <a:t>Smogovci</a:t>
            </a:r>
            <a:r>
              <a:rPr lang="hr-HR" i="1" dirty="0"/>
              <a:t>: </a:t>
            </a:r>
            <a:r>
              <a:rPr lang="hr-HR" i="1" dirty="0" err="1"/>
              <a:t>romančić</a:t>
            </a:r>
            <a:r>
              <a:rPr lang="hr-HR" i="1" dirty="0"/>
              <a:t> za nešto stariju djecu i približno mladu omladinu</a:t>
            </a:r>
            <a:r>
              <a:rPr lang="hr-HR" dirty="0"/>
              <a:t>. Mosta. Zagreb.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645024"/>
            <a:ext cx="1715648" cy="295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24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PRIMJER CITIRANJA – ČLANAK U ČASOPISu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Prezime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Ime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autora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Godina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izdanja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Naslov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rada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</a:rPr>
              <a:t>Naslov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</a:rPr>
              <a:t>časopisa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godište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broj</a:t>
            </a:r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r>
              <a:rPr lang="hr-HR" dirty="0" err="1"/>
              <a:t>Stipković</a:t>
            </a:r>
            <a:r>
              <a:rPr lang="hr-HR" dirty="0"/>
              <a:t>, Franko. 2012. Ribe nazvane po dugi. </a:t>
            </a:r>
            <a:r>
              <a:rPr lang="hr-HR" i="1" dirty="0"/>
              <a:t>Priroda</a:t>
            </a:r>
            <a:r>
              <a:rPr lang="hr-HR" dirty="0"/>
              <a:t> 102/1098. 28-30.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645024"/>
            <a:ext cx="2103099" cy="288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59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PRIMJER CITIRANJA – MREŽNi izvori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i="1" dirty="0" err="1">
                <a:solidFill>
                  <a:schemeClr val="bg1">
                    <a:lumMod val="50000"/>
                  </a:schemeClr>
                </a:solidFill>
              </a:rPr>
              <a:t>Naslov</a:t>
            </a:r>
            <a:r>
              <a:rPr lang="it-IT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i="1" dirty="0" err="1">
                <a:solidFill>
                  <a:schemeClr val="bg1">
                    <a:lumMod val="50000"/>
                  </a:schemeClr>
                </a:solidFill>
              </a:rPr>
              <a:t>stranice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Potpuna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 URL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adresa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datum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pristupa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stranici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).</a:t>
            </a:r>
            <a:endParaRPr lang="hr-HR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hr-HR" i="1" dirty="0"/>
              <a:t>Hrvatski jezični portal</a:t>
            </a:r>
            <a:r>
              <a:rPr lang="hr-HR" dirty="0"/>
              <a:t>. http://hjp.znanje.hr/ (pristupljeno 10. travnja 2017.)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933463"/>
            <a:ext cx="5553490" cy="265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95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Pravila citiranja i primjeri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hr-HR" b="1" dirty="0"/>
              <a:t>KNJIGA</a:t>
            </a:r>
            <a:endParaRPr lang="hr-HR" dirty="0"/>
          </a:p>
          <a:p>
            <a:r>
              <a:rPr lang="hr-HR" dirty="0"/>
              <a:t>Prezime, Ime autora. Godina izdanja. </a:t>
            </a:r>
            <a:r>
              <a:rPr lang="hr-HR" i="1" dirty="0"/>
              <a:t>Naslov</a:t>
            </a:r>
            <a:r>
              <a:rPr lang="hr-HR" dirty="0"/>
              <a:t>. Nakladnik. Mjesto izdavanja.</a:t>
            </a:r>
          </a:p>
          <a:p>
            <a:r>
              <a:rPr lang="hr-HR" b="1" dirty="0"/>
              <a:t>Primjer</a:t>
            </a:r>
            <a:r>
              <a:rPr lang="hr-HR" dirty="0"/>
              <a:t>: </a:t>
            </a:r>
          </a:p>
          <a:p>
            <a:r>
              <a:rPr lang="hr-HR" dirty="0"/>
              <a:t>Hitrec, Hrvoje. 1996</a:t>
            </a:r>
            <a:r>
              <a:rPr lang="hr-HR" i="1" dirty="0"/>
              <a:t>. </a:t>
            </a:r>
            <a:r>
              <a:rPr lang="hr-HR" i="1" dirty="0" err="1"/>
              <a:t>Smogovci</a:t>
            </a:r>
            <a:r>
              <a:rPr lang="hr-HR" i="1" dirty="0"/>
              <a:t>: </a:t>
            </a:r>
            <a:r>
              <a:rPr lang="hr-HR" i="1" dirty="0" err="1"/>
              <a:t>romančić</a:t>
            </a:r>
            <a:r>
              <a:rPr lang="hr-HR" i="1" dirty="0"/>
              <a:t> za nešto stariju djecu i približno mladu omladinu</a:t>
            </a:r>
            <a:r>
              <a:rPr lang="hr-HR" dirty="0"/>
              <a:t>. Mosta. Zagreb.</a:t>
            </a:r>
          </a:p>
          <a:p>
            <a:endParaRPr lang="hr-HR" dirty="0"/>
          </a:p>
          <a:p>
            <a:r>
              <a:rPr lang="hr-HR" b="1" dirty="0"/>
              <a:t>ČLANAK U ČASOPISU</a:t>
            </a:r>
            <a:endParaRPr lang="hr-HR" dirty="0"/>
          </a:p>
          <a:p>
            <a:r>
              <a:rPr lang="hr-HR" dirty="0"/>
              <a:t>Prezime, Ime autora. Godina izdanja. Naslov rada. </a:t>
            </a:r>
            <a:r>
              <a:rPr lang="hr-HR" i="1" dirty="0"/>
              <a:t>Naslov časopisa</a:t>
            </a:r>
            <a:r>
              <a:rPr lang="hr-HR" dirty="0"/>
              <a:t> godište/broj. Broj stranica.</a:t>
            </a:r>
          </a:p>
          <a:p>
            <a:r>
              <a:rPr lang="hr-HR" b="1" dirty="0"/>
              <a:t>Primjer</a:t>
            </a:r>
            <a:r>
              <a:rPr lang="hr-HR" dirty="0"/>
              <a:t>:</a:t>
            </a:r>
          </a:p>
          <a:p>
            <a:r>
              <a:rPr lang="hr-HR" dirty="0" err="1"/>
              <a:t>Stipković</a:t>
            </a:r>
            <a:r>
              <a:rPr lang="hr-HR" dirty="0"/>
              <a:t>, Franko. 2012. Ribe nazvane po dugi. </a:t>
            </a:r>
            <a:r>
              <a:rPr lang="hr-HR" i="1" dirty="0"/>
              <a:t>Priroda</a:t>
            </a:r>
            <a:r>
              <a:rPr lang="hr-HR" dirty="0"/>
              <a:t> 102/1098. 28-30.</a:t>
            </a:r>
          </a:p>
          <a:p>
            <a:endParaRPr lang="hr-HR" dirty="0"/>
          </a:p>
          <a:p>
            <a:r>
              <a:rPr lang="hr-HR" b="1" dirty="0"/>
              <a:t>MREŽNI IZVORI </a:t>
            </a:r>
            <a:r>
              <a:rPr lang="hr-HR" dirty="0"/>
              <a:t>(mrežne stranice)</a:t>
            </a:r>
            <a:r>
              <a:rPr lang="hr-HR" b="1" dirty="0"/>
              <a:t>: </a:t>
            </a:r>
            <a:endParaRPr lang="hr-HR" dirty="0"/>
          </a:p>
          <a:p>
            <a:r>
              <a:rPr lang="hr-HR" dirty="0"/>
              <a:t>Naslov stranice. Potpuna URL adresa (datum pristupa stranici).</a:t>
            </a:r>
          </a:p>
          <a:p>
            <a:r>
              <a:rPr lang="hr-HR" b="1" dirty="0"/>
              <a:t>Primjer</a:t>
            </a:r>
            <a:r>
              <a:rPr lang="hr-HR" dirty="0"/>
              <a:t>:</a:t>
            </a:r>
          </a:p>
          <a:p>
            <a:r>
              <a:rPr lang="hr-HR" i="1" dirty="0"/>
              <a:t>Hrvatski jezični portal</a:t>
            </a:r>
            <a:r>
              <a:rPr lang="hr-HR" dirty="0"/>
              <a:t>. http://hjp.znanje.hr/ (</a:t>
            </a:r>
            <a:r>
              <a:rPr lang="hr-HR" dirty="0" err="1"/>
              <a:t>pristupljeno</a:t>
            </a:r>
            <a:r>
              <a:rPr lang="hr-HR" dirty="0"/>
              <a:t> 10. travnja 2017.)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463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ZADATAK 1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Odredite izvor podataka i citirajte navedene bibliografske jedinice po pravilima Hrvatskog pravopisa koristeći sljedeće podatke: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693" y="3514788"/>
            <a:ext cx="1807805" cy="248679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35" y="3501008"/>
            <a:ext cx="1718581" cy="2486794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979" y="3514788"/>
            <a:ext cx="2068515" cy="2490661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839" y="3848445"/>
            <a:ext cx="2077120" cy="179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35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Primjer 1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○ knjiga      ○ časopis      ○ mrežni izvor</a:t>
            </a:r>
          </a:p>
          <a:p>
            <a:endParaRPr lang="hr-HR" dirty="0"/>
          </a:p>
          <a:p>
            <a:pPr lvl="0"/>
            <a:r>
              <a:rPr lang="hr-HR" dirty="0"/>
              <a:t>181  </a:t>
            </a:r>
          </a:p>
          <a:p>
            <a:pPr lvl="0"/>
            <a:r>
              <a:rPr lang="hr-HR" dirty="0"/>
              <a:t>2014 </a:t>
            </a:r>
          </a:p>
          <a:p>
            <a:pPr lvl="0"/>
            <a:r>
              <a:rPr lang="hr-HR" dirty="0"/>
              <a:t>24-33</a:t>
            </a:r>
          </a:p>
          <a:p>
            <a:pPr lvl="0"/>
            <a:r>
              <a:rPr lang="hr-HR" dirty="0"/>
              <a:t>Hrvoje </a:t>
            </a:r>
            <a:r>
              <a:rPr lang="hr-HR" dirty="0" err="1"/>
              <a:t>Dečak</a:t>
            </a:r>
            <a:endParaRPr lang="hr-HR" dirty="0"/>
          </a:p>
          <a:p>
            <a:pPr lvl="0"/>
            <a:r>
              <a:rPr lang="hr-HR" dirty="0"/>
              <a:t>Meridijani</a:t>
            </a:r>
          </a:p>
          <a:p>
            <a:pPr lvl="0"/>
            <a:r>
              <a:rPr lang="hr-HR" dirty="0"/>
              <a:t>Šuma pretvorena u čačkalice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3867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Primjer 1 - rješenje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○ knjiga      ○ </a:t>
            </a:r>
            <a:r>
              <a:rPr lang="hr-HR" b="1" dirty="0">
                <a:solidFill>
                  <a:srgbClr val="FF0000"/>
                </a:solidFill>
              </a:rPr>
              <a:t>časopis</a:t>
            </a:r>
            <a:r>
              <a:rPr lang="hr-HR" dirty="0"/>
              <a:t>      ○ mrežni izvor</a:t>
            </a:r>
          </a:p>
          <a:p>
            <a:endParaRPr lang="hr-HR" dirty="0"/>
          </a:p>
          <a:p>
            <a:pPr marL="0" indent="0">
              <a:buNone/>
            </a:pPr>
            <a:r>
              <a:rPr lang="hr-HR" dirty="0" err="1"/>
              <a:t>Dečak</a:t>
            </a:r>
            <a:r>
              <a:rPr lang="hr-HR" dirty="0"/>
              <a:t>, Hrvoje. 2014. Šuma pretvorena u čačkalice. </a:t>
            </a:r>
            <a:r>
              <a:rPr lang="hr-HR" i="1" dirty="0"/>
              <a:t>Meridijani</a:t>
            </a:r>
            <a:r>
              <a:rPr lang="hr-HR" dirty="0"/>
              <a:t> 181. 24-33.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9391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G:\Luka Nastavni sat\AlbertEinstein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1269" y="1974909"/>
            <a:ext cx="2647950" cy="2598738"/>
          </a:xfrm>
          <a:prstGeom prst="rect">
            <a:avLst/>
          </a:prstGeom>
          <a:noFill/>
        </p:spPr>
      </p:pic>
      <p:sp>
        <p:nvSpPr>
          <p:cNvPr id="6" name="Right Arrow 5"/>
          <p:cNvSpPr/>
          <p:nvPr/>
        </p:nvSpPr>
        <p:spPr>
          <a:xfrm rot="10800000">
            <a:off x="4377325" y="3274278"/>
            <a:ext cx="64294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074" name="Picture 2" descr="G:\Luka Nastavni sat\Formu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155" y="2437991"/>
            <a:ext cx="3278168" cy="1843969"/>
          </a:xfrm>
          <a:prstGeom prst="rect">
            <a:avLst/>
          </a:prstGeom>
          <a:noFill/>
        </p:spPr>
      </p:pic>
      <p:sp>
        <p:nvSpPr>
          <p:cNvPr id="3" name="TekstniOkvir 2"/>
          <p:cNvSpPr txBox="1"/>
          <p:nvPr/>
        </p:nvSpPr>
        <p:spPr>
          <a:xfrm>
            <a:off x="5796136" y="4734454"/>
            <a:ext cx="1730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/>
              <a:t>Albert Einstein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1032695" y="4380511"/>
            <a:ext cx="2609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/>
              <a:t>Ekvivalencija mase i energije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Primjer 2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○ knjiga      ○ časopis      ○ mrežni izvor</a:t>
            </a:r>
          </a:p>
          <a:p>
            <a:endParaRPr lang="hr-HR" dirty="0"/>
          </a:p>
          <a:p>
            <a:pPr lvl="0"/>
            <a:r>
              <a:rPr lang="hr-HR" dirty="0"/>
              <a:t>(današnji datum)</a:t>
            </a:r>
          </a:p>
          <a:p>
            <a:pPr lvl="0"/>
            <a:r>
              <a:rPr lang="hr-HR" dirty="0"/>
              <a:t>Hrvatski leksikon</a:t>
            </a:r>
          </a:p>
          <a:p>
            <a:pPr lvl="0"/>
            <a:r>
              <a:rPr lang="hr-HR" dirty="0"/>
              <a:t>http://www.hrleksikon.info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1990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Primjer 2 - rješenje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○ knjiga      ○ časopis      ○ </a:t>
            </a:r>
            <a:r>
              <a:rPr lang="hr-HR" b="1" dirty="0">
                <a:solidFill>
                  <a:srgbClr val="FF0000"/>
                </a:solidFill>
              </a:rPr>
              <a:t>mrežni izvor</a:t>
            </a:r>
          </a:p>
          <a:p>
            <a:endParaRPr lang="hr-HR" dirty="0"/>
          </a:p>
          <a:p>
            <a:pPr marL="0" indent="0">
              <a:buNone/>
            </a:pPr>
            <a:r>
              <a:rPr lang="hr-HR" i="1" dirty="0"/>
              <a:t>Hrvatski leksikon</a:t>
            </a:r>
            <a:r>
              <a:rPr lang="hr-HR" dirty="0"/>
              <a:t>. http://www.hrleksikon.info. (</a:t>
            </a:r>
            <a:r>
              <a:rPr lang="hr-HR" dirty="0" err="1"/>
              <a:t>pristupljeno</a:t>
            </a:r>
            <a:r>
              <a:rPr lang="hr-HR" dirty="0"/>
              <a:t> 15. svibnja 2017.)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1127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Primjer 3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○ knjiga      ○ časopis      ○ mrežni izvor</a:t>
            </a:r>
          </a:p>
          <a:p>
            <a:endParaRPr lang="hr-HR" dirty="0"/>
          </a:p>
          <a:p>
            <a:pPr lvl="0"/>
            <a:r>
              <a:rPr lang="hr-HR" dirty="0"/>
              <a:t>2002</a:t>
            </a:r>
          </a:p>
          <a:p>
            <a:pPr lvl="0"/>
            <a:r>
              <a:rPr lang="hr-HR" dirty="0"/>
              <a:t>Iz velegradskog podzemlja</a:t>
            </a:r>
          </a:p>
          <a:p>
            <a:pPr lvl="0"/>
            <a:r>
              <a:rPr lang="hr-HR" dirty="0" err="1"/>
              <a:t>SysPrint</a:t>
            </a:r>
            <a:endParaRPr lang="hr-HR" dirty="0"/>
          </a:p>
          <a:p>
            <a:pPr lvl="0"/>
            <a:r>
              <a:rPr lang="hr-HR" dirty="0"/>
              <a:t>Vjenceslav Novak</a:t>
            </a:r>
          </a:p>
          <a:p>
            <a:pPr lvl="0"/>
            <a:r>
              <a:rPr lang="hr-HR" dirty="0"/>
              <a:t>Zagreb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601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Primjer 3 - rješenje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○ </a:t>
            </a:r>
            <a:r>
              <a:rPr lang="hr-HR" b="1" dirty="0">
                <a:solidFill>
                  <a:srgbClr val="FF0000"/>
                </a:solidFill>
              </a:rPr>
              <a:t>knjiga</a:t>
            </a:r>
            <a:r>
              <a:rPr lang="hr-HR" dirty="0"/>
              <a:t>      ○ časopis      ○ mrežni izvor</a:t>
            </a:r>
          </a:p>
          <a:p>
            <a:endParaRPr lang="hr-HR" dirty="0"/>
          </a:p>
          <a:p>
            <a:pPr marL="0" indent="0">
              <a:buNone/>
            </a:pPr>
            <a:r>
              <a:rPr lang="hr-HR" dirty="0"/>
              <a:t>Novak, Vjenceslav. 2002. </a:t>
            </a:r>
            <a:r>
              <a:rPr lang="hr-HR" i="1" dirty="0"/>
              <a:t>Iz velegradskog podzemlja</a:t>
            </a:r>
            <a:r>
              <a:rPr lang="hr-HR" dirty="0"/>
              <a:t>. </a:t>
            </a:r>
            <a:r>
              <a:rPr lang="hr-HR" dirty="0" err="1"/>
              <a:t>SysPrint</a:t>
            </a:r>
            <a:r>
              <a:rPr lang="hr-HR" dirty="0"/>
              <a:t>. Zagreb.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7901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Primjer 4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○ knjiga      ○ časopis      ○ mrežni izvor</a:t>
            </a:r>
          </a:p>
          <a:p>
            <a:endParaRPr lang="hr-HR" dirty="0"/>
          </a:p>
          <a:p>
            <a:pPr lvl="0"/>
            <a:r>
              <a:rPr lang="hr-HR" dirty="0"/>
              <a:t>Božidar </a:t>
            </a:r>
            <a:r>
              <a:rPr lang="hr-HR" dirty="0" err="1"/>
              <a:t>Prosenjak</a:t>
            </a:r>
            <a:endParaRPr lang="hr-HR" dirty="0"/>
          </a:p>
          <a:p>
            <a:pPr lvl="0"/>
            <a:r>
              <a:rPr lang="hr-HR" dirty="0"/>
              <a:t>2007</a:t>
            </a:r>
          </a:p>
          <a:p>
            <a:pPr lvl="0"/>
            <a:r>
              <a:rPr lang="hr-HR" dirty="0"/>
              <a:t>Divlji konj</a:t>
            </a:r>
          </a:p>
          <a:p>
            <a:pPr lvl="0"/>
            <a:r>
              <a:rPr lang="hr-HR" dirty="0"/>
              <a:t>Mozaik knjiga</a:t>
            </a:r>
          </a:p>
          <a:p>
            <a:pPr lvl="0"/>
            <a:r>
              <a:rPr lang="hr-HR" dirty="0"/>
              <a:t>Zagreb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2381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Primjer 4 - rješenje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○ </a:t>
            </a:r>
            <a:r>
              <a:rPr lang="hr-HR" b="1" dirty="0">
                <a:solidFill>
                  <a:srgbClr val="FF0000"/>
                </a:solidFill>
              </a:rPr>
              <a:t>knjiga</a:t>
            </a:r>
            <a:r>
              <a:rPr lang="hr-HR" dirty="0"/>
              <a:t>      ○ časopis      ○ mrežni izvor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err="1"/>
              <a:t>Prosenjak</a:t>
            </a:r>
            <a:r>
              <a:rPr lang="hr-HR" dirty="0"/>
              <a:t>, Božidar. 2007. </a:t>
            </a:r>
            <a:r>
              <a:rPr lang="hr-HR" i="1" dirty="0"/>
              <a:t>Divlji konj</a:t>
            </a:r>
            <a:r>
              <a:rPr lang="hr-HR" dirty="0"/>
              <a:t>. Mozaik knjiga. </a:t>
            </a:r>
            <a:r>
              <a:rPr lang="hr-HR" dirty="0" smtClean="0"/>
              <a:t>Zagreb.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4206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Zadatak 2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94360" y="2194560"/>
            <a:ext cx="7955280" cy="4069080"/>
          </a:xfrm>
        </p:spPr>
        <p:txBody>
          <a:bodyPr>
            <a:normAutofit/>
          </a:bodyPr>
          <a:lstStyle/>
          <a:p>
            <a:r>
              <a:rPr lang="hr-HR" dirty="0"/>
              <a:t>Pronađite pogreške u navedenim bibliografskim jedinicama i zaokružite je:</a:t>
            </a:r>
          </a:p>
          <a:p>
            <a:endParaRPr lang="hr-HR" dirty="0"/>
          </a:p>
          <a:p>
            <a:pPr marL="457200" lvl="0" indent="-457200">
              <a:buFont typeface="+mj-lt"/>
              <a:buAutoNum type="alphaLcParenR"/>
            </a:pPr>
            <a:r>
              <a:rPr lang="hr-HR" dirty="0"/>
              <a:t>Cesarić, </a:t>
            </a:r>
            <a:r>
              <a:rPr lang="hr-HR" dirty="0" err="1"/>
              <a:t>Dobriša</a:t>
            </a:r>
            <a:r>
              <a:rPr lang="hr-HR" dirty="0"/>
              <a:t>. </a:t>
            </a:r>
            <a:r>
              <a:rPr lang="hr-HR" i="1" dirty="0"/>
              <a:t>Pjesme</a:t>
            </a:r>
            <a:r>
              <a:rPr lang="hr-HR" dirty="0"/>
              <a:t>. ABC naklada. 2007. Zagreb.</a:t>
            </a:r>
          </a:p>
          <a:p>
            <a:pPr marL="457200" lvl="0" indent="-457200">
              <a:buFont typeface="+mj-lt"/>
              <a:buAutoNum type="alphaLcParenR"/>
            </a:pPr>
            <a:r>
              <a:rPr lang="hr-HR" dirty="0"/>
              <a:t>Grabovac, Višnja. 22-32. 2012. </a:t>
            </a:r>
            <a:r>
              <a:rPr lang="hr-HR" dirty="0" err="1"/>
              <a:t>Festa</a:t>
            </a:r>
            <a:r>
              <a:rPr lang="hr-HR" dirty="0"/>
              <a:t> svetoga Vlahe. </a:t>
            </a:r>
            <a:r>
              <a:rPr lang="hr-HR" i="1" dirty="0"/>
              <a:t>Meridijani</a:t>
            </a:r>
            <a:r>
              <a:rPr lang="hr-HR" dirty="0"/>
              <a:t> 161.</a:t>
            </a:r>
          </a:p>
          <a:p>
            <a:pPr marL="457200" lvl="0" indent="-457200">
              <a:buFont typeface="+mj-lt"/>
              <a:buAutoNum type="alphaLcParenR"/>
            </a:pPr>
            <a:r>
              <a:rPr lang="hr-HR" dirty="0"/>
              <a:t>https://www.carnet.hr/. </a:t>
            </a:r>
            <a:r>
              <a:rPr lang="hr-HR" i="1" dirty="0" err="1"/>
              <a:t>CARNet</a:t>
            </a:r>
            <a:r>
              <a:rPr lang="hr-HR" i="1" dirty="0"/>
              <a:t>: Hrvatska akademska i istraživačka mreža</a:t>
            </a:r>
            <a:r>
              <a:rPr lang="hr-HR" dirty="0"/>
              <a:t>. (</a:t>
            </a:r>
            <a:r>
              <a:rPr lang="hr-HR" dirty="0" err="1"/>
              <a:t>pristupljeno</a:t>
            </a:r>
            <a:r>
              <a:rPr lang="hr-HR" dirty="0"/>
              <a:t> 10. svibnja 2017.)</a:t>
            </a:r>
          </a:p>
          <a:p>
            <a:pPr marL="457200" lvl="0" indent="-457200">
              <a:buFont typeface="+mj-lt"/>
              <a:buAutoNum type="alphaLcParenR"/>
            </a:pPr>
            <a:r>
              <a:rPr lang="hr-HR" dirty="0"/>
              <a:t>Sanja, Polak. 2003. Drugi dnevnik Pauline P. Mozaik knjiga. Zagreb.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2717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Zadatak 2 - rješenja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dirty="0"/>
              <a:t>JEDINICA GRAĐE</a:t>
            </a:r>
            <a:r>
              <a:rPr lang="hr-HR" dirty="0"/>
              <a:t>:</a:t>
            </a:r>
          </a:p>
          <a:p>
            <a:pPr marL="0" indent="0">
              <a:buNone/>
            </a:pPr>
            <a:r>
              <a:rPr lang="hr-HR" dirty="0"/>
              <a:t>Cesarić, </a:t>
            </a:r>
            <a:r>
              <a:rPr lang="hr-HR" dirty="0" err="1"/>
              <a:t>Dobriša</a:t>
            </a:r>
            <a:r>
              <a:rPr lang="hr-HR" dirty="0"/>
              <a:t>. </a:t>
            </a:r>
            <a:r>
              <a:rPr lang="hr-HR" i="1" dirty="0"/>
              <a:t>Pjesme</a:t>
            </a:r>
            <a:r>
              <a:rPr lang="hr-HR" dirty="0"/>
              <a:t>. ABC naklada. 2007. Zagreb.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b="1" dirty="0"/>
              <a:t>POGREŠKA U OPISU</a:t>
            </a:r>
            <a:r>
              <a:rPr lang="hr-HR" dirty="0"/>
              <a:t>:</a:t>
            </a:r>
          </a:p>
          <a:p>
            <a:pPr marL="0" indent="0">
              <a:buNone/>
            </a:pPr>
            <a:r>
              <a:rPr lang="hr-HR" dirty="0"/>
              <a:t>Cesarić, </a:t>
            </a:r>
            <a:r>
              <a:rPr lang="hr-HR" dirty="0" err="1"/>
              <a:t>Dobriša</a:t>
            </a:r>
            <a:r>
              <a:rPr lang="hr-HR" dirty="0"/>
              <a:t>. </a:t>
            </a:r>
            <a:r>
              <a:rPr lang="hr-HR" i="1" dirty="0"/>
              <a:t>Pjesme</a:t>
            </a:r>
            <a:r>
              <a:rPr lang="hr-HR" dirty="0"/>
              <a:t>. ABC naklada. </a:t>
            </a:r>
            <a:r>
              <a:rPr lang="hr-HR" b="1" dirty="0">
                <a:solidFill>
                  <a:srgbClr val="FF0000"/>
                </a:solidFill>
              </a:rPr>
              <a:t>2007</a:t>
            </a:r>
            <a:r>
              <a:rPr lang="hr-HR" dirty="0"/>
              <a:t>. Zagreb.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b="1" dirty="0"/>
              <a:t>ISPRAVAN OPIS</a:t>
            </a:r>
            <a:r>
              <a:rPr lang="hr-HR" dirty="0"/>
              <a:t>:</a:t>
            </a:r>
          </a:p>
          <a:p>
            <a:pPr marL="0" indent="0">
              <a:buNone/>
            </a:pPr>
            <a:r>
              <a:rPr lang="hr-HR" dirty="0"/>
              <a:t>Cesarić, </a:t>
            </a:r>
            <a:r>
              <a:rPr lang="hr-HR" dirty="0" err="1"/>
              <a:t>Dobriša</a:t>
            </a:r>
            <a:r>
              <a:rPr lang="hr-HR" dirty="0"/>
              <a:t>. </a:t>
            </a:r>
            <a:r>
              <a:rPr lang="hr-HR" b="1" dirty="0">
                <a:solidFill>
                  <a:srgbClr val="FF0000"/>
                </a:solidFill>
              </a:rPr>
              <a:t>2007</a:t>
            </a:r>
            <a:r>
              <a:rPr lang="hr-HR" dirty="0"/>
              <a:t>. </a:t>
            </a:r>
            <a:r>
              <a:rPr lang="hr-HR" i="1" dirty="0"/>
              <a:t>Pjesme</a:t>
            </a:r>
            <a:r>
              <a:rPr lang="hr-HR" dirty="0"/>
              <a:t>. ABC naklada. Zagreb.</a:t>
            </a: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146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Zadatak 2 - rješenja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b="1" dirty="0"/>
              <a:t>JEDINICA GRAĐE</a:t>
            </a:r>
          </a:p>
          <a:p>
            <a:pPr marL="0" indent="0">
              <a:buNone/>
            </a:pPr>
            <a:r>
              <a:rPr lang="hr-HR" dirty="0"/>
              <a:t>Grabovac, Višnja. 22-32. 2012. </a:t>
            </a:r>
            <a:r>
              <a:rPr lang="hr-HR" dirty="0" err="1"/>
              <a:t>Festa</a:t>
            </a:r>
            <a:r>
              <a:rPr lang="hr-HR" dirty="0"/>
              <a:t> svetoga Vlahe. </a:t>
            </a:r>
            <a:r>
              <a:rPr lang="hr-HR" i="1" dirty="0"/>
              <a:t>Meridijani</a:t>
            </a:r>
            <a:r>
              <a:rPr lang="hr-HR" dirty="0"/>
              <a:t> 161.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b="1" dirty="0"/>
              <a:t>POGREŠKA U OPISU:</a:t>
            </a:r>
          </a:p>
          <a:p>
            <a:pPr marL="0" indent="0">
              <a:buNone/>
            </a:pPr>
            <a:r>
              <a:rPr lang="hr-HR" dirty="0"/>
              <a:t>Grabovac, Višnja. </a:t>
            </a:r>
            <a:r>
              <a:rPr lang="hr-HR" b="1" dirty="0">
                <a:solidFill>
                  <a:srgbClr val="FF0000"/>
                </a:solidFill>
              </a:rPr>
              <a:t>22-32</a:t>
            </a:r>
            <a:r>
              <a:rPr lang="hr-HR" dirty="0"/>
              <a:t>. 2012. </a:t>
            </a:r>
            <a:r>
              <a:rPr lang="hr-HR" dirty="0" err="1"/>
              <a:t>Festa</a:t>
            </a:r>
            <a:r>
              <a:rPr lang="hr-HR" dirty="0"/>
              <a:t> svetoga Vlahe. </a:t>
            </a:r>
            <a:r>
              <a:rPr lang="hr-HR" i="1" dirty="0"/>
              <a:t>Meridijani</a:t>
            </a:r>
            <a:r>
              <a:rPr lang="hr-HR" dirty="0"/>
              <a:t> 161.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b="1" dirty="0"/>
              <a:t>ISPRAVAN OPIS:</a:t>
            </a:r>
          </a:p>
          <a:p>
            <a:pPr marL="0" indent="0">
              <a:buNone/>
            </a:pPr>
            <a:r>
              <a:rPr lang="hr-HR" dirty="0"/>
              <a:t>Grabovac, Višnja. 2012. </a:t>
            </a:r>
            <a:r>
              <a:rPr lang="hr-HR" dirty="0" err="1"/>
              <a:t>Festa</a:t>
            </a:r>
            <a:r>
              <a:rPr lang="hr-HR" dirty="0"/>
              <a:t> svetoga Vlahe. </a:t>
            </a:r>
            <a:r>
              <a:rPr lang="hr-HR" i="1" dirty="0"/>
              <a:t>Meridijani</a:t>
            </a:r>
            <a:r>
              <a:rPr lang="hr-HR" dirty="0"/>
              <a:t> 161.</a:t>
            </a:r>
            <a:r>
              <a:rPr lang="hr-HR" b="1" dirty="0">
                <a:solidFill>
                  <a:srgbClr val="FF0000"/>
                </a:solidFill>
              </a:rPr>
              <a:t> 22-32</a:t>
            </a:r>
            <a:r>
              <a:rPr lang="hr-HR" dirty="0"/>
              <a:t>.</a:t>
            </a: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796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Zadatak 2 - rješenja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b="1" dirty="0"/>
              <a:t>JEDINICA GRAĐE:</a:t>
            </a:r>
          </a:p>
          <a:p>
            <a:pPr marL="0" indent="0">
              <a:buNone/>
            </a:pPr>
            <a:r>
              <a:rPr lang="hr-HR" dirty="0"/>
              <a:t>https://www.carnet.hr/. </a:t>
            </a:r>
            <a:r>
              <a:rPr lang="hr-HR" i="1" dirty="0" err="1"/>
              <a:t>CARNet</a:t>
            </a:r>
            <a:r>
              <a:rPr lang="hr-HR" i="1" dirty="0"/>
              <a:t>: Hrvatska akademska i istraživačka mreža</a:t>
            </a:r>
            <a:r>
              <a:rPr lang="hr-HR" dirty="0"/>
              <a:t>. (</a:t>
            </a:r>
            <a:r>
              <a:rPr lang="hr-HR" dirty="0" err="1"/>
              <a:t>pristupljeno</a:t>
            </a:r>
            <a:r>
              <a:rPr lang="hr-HR" dirty="0"/>
              <a:t> 10. svibnja 2017.)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b="1" dirty="0"/>
              <a:t>POGREŠKA U OPISU:</a:t>
            </a:r>
          </a:p>
          <a:p>
            <a:pPr marL="0" indent="0">
              <a:buNone/>
            </a:pPr>
            <a:r>
              <a:rPr lang="hr-HR" b="1" dirty="0">
                <a:solidFill>
                  <a:srgbClr val="FF0000"/>
                </a:solidFill>
              </a:rPr>
              <a:t>https://www.carnet.hr/</a:t>
            </a:r>
            <a:r>
              <a:rPr lang="hr-HR" dirty="0"/>
              <a:t>.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i="1" dirty="0" err="1"/>
              <a:t>CARNet</a:t>
            </a:r>
            <a:r>
              <a:rPr lang="hr-HR" i="1" dirty="0"/>
              <a:t>: Hrvatska akademska i istraživačka mreža</a:t>
            </a:r>
            <a:r>
              <a:rPr lang="hr-HR" dirty="0"/>
              <a:t>. (</a:t>
            </a:r>
            <a:r>
              <a:rPr lang="hr-HR" dirty="0" err="1"/>
              <a:t>pristupljeno</a:t>
            </a:r>
            <a:r>
              <a:rPr lang="hr-HR" dirty="0"/>
              <a:t> 10. svibnja 2017.)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b="1" dirty="0"/>
              <a:t>ISPRAVAN OPIS:</a:t>
            </a:r>
          </a:p>
          <a:p>
            <a:pPr marL="0" indent="0">
              <a:buNone/>
            </a:pPr>
            <a:r>
              <a:rPr lang="hr-HR" i="1" dirty="0" err="1"/>
              <a:t>CARNet</a:t>
            </a:r>
            <a:r>
              <a:rPr lang="hr-HR" i="1" dirty="0"/>
              <a:t>: Hrvatska akademska i istraživačka mreža</a:t>
            </a:r>
            <a:r>
              <a:rPr lang="hr-HR" dirty="0"/>
              <a:t>. </a:t>
            </a:r>
            <a:r>
              <a:rPr lang="hr-HR" b="1" dirty="0">
                <a:solidFill>
                  <a:srgbClr val="FF0000"/>
                </a:solidFill>
              </a:rPr>
              <a:t>https://www.carnet.hr/</a:t>
            </a:r>
            <a:r>
              <a:rPr lang="hr-HR" dirty="0"/>
              <a:t>.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/>
              <a:t>(</a:t>
            </a:r>
            <a:r>
              <a:rPr lang="hr-HR" dirty="0" err="1"/>
              <a:t>pristupljeno</a:t>
            </a:r>
            <a:r>
              <a:rPr lang="hr-HR" dirty="0"/>
              <a:t> 10. svibnja 2017.)</a:t>
            </a:r>
          </a:p>
          <a:p>
            <a:pPr marL="0" indent="0">
              <a:buNone/>
            </a:pPr>
            <a:endParaRPr lang="hr-HR" b="1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825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G:\Luka Nastavni sat\JKRowling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625740"/>
            <a:ext cx="2641600" cy="3513138"/>
          </a:xfrm>
          <a:prstGeom prst="rect">
            <a:avLst/>
          </a:prstGeom>
          <a:noFill/>
        </p:spPr>
      </p:pic>
      <p:sp>
        <p:nvSpPr>
          <p:cNvPr id="6" name="Right Arrow 5"/>
          <p:cNvSpPr/>
          <p:nvPr/>
        </p:nvSpPr>
        <p:spPr>
          <a:xfrm rot="10800000">
            <a:off x="4539408" y="3239433"/>
            <a:ext cx="64294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098" name="Picture 2" descr="G:\Luka Nastavni sat\HarryPot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003" y="1844824"/>
            <a:ext cx="3502245" cy="3074970"/>
          </a:xfrm>
          <a:prstGeom prst="rect">
            <a:avLst/>
          </a:prstGeom>
          <a:noFill/>
        </p:spPr>
      </p:pic>
      <p:sp>
        <p:nvSpPr>
          <p:cNvPr id="3" name="TekstniOkvir 2"/>
          <p:cNvSpPr txBox="1"/>
          <p:nvPr/>
        </p:nvSpPr>
        <p:spPr>
          <a:xfrm>
            <a:off x="5940152" y="5229200"/>
            <a:ext cx="1402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/>
              <a:t>J.K. Rowling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1769370" y="4719739"/>
            <a:ext cx="1531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/>
              <a:t>Harry Potter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Zadatak 2 - rješenja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b="1" dirty="0"/>
              <a:t>JEDINICA GRAĐE:</a:t>
            </a:r>
          </a:p>
          <a:p>
            <a:pPr marL="0" indent="0">
              <a:buNone/>
            </a:pPr>
            <a:r>
              <a:rPr lang="hr-HR" dirty="0"/>
              <a:t>Sanja, Polak. 2003. Drugi dnevnik Pauline P. Mozaik knjiga. Zagreb.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b="1" dirty="0"/>
              <a:t>POGREŠKA U OPISU:</a:t>
            </a:r>
          </a:p>
          <a:p>
            <a:pPr marL="0" indent="0">
              <a:buNone/>
            </a:pPr>
            <a:r>
              <a:rPr lang="hr-HR" b="1" dirty="0">
                <a:solidFill>
                  <a:srgbClr val="FF0000"/>
                </a:solidFill>
              </a:rPr>
              <a:t>Sanja, Polak</a:t>
            </a:r>
            <a:r>
              <a:rPr lang="hr-HR" dirty="0"/>
              <a:t>. 2003. </a:t>
            </a:r>
            <a:r>
              <a:rPr lang="hr-HR" i="1" dirty="0"/>
              <a:t>Drugi dnevnik Pauline P</a:t>
            </a:r>
            <a:r>
              <a:rPr lang="hr-HR" dirty="0"/>
              <a:t>. Mozaik knjiga. Zagreb.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b="1" dirty="0"/>
              <a:t>ISPRAVAN OPIS:</a:t>
            </a:r>
          </a:p>
          <a:p>
            <a:pPr marL="0" indent="0">
              <a:buNone/>
            </a:pPr>
            <a:r>
              <a:rPr lang="hr-HR" b="1" dirty="0">
                <a:solidFill>
                  <a:srgbClr val="FF0000"/>
                </a:solidFill>
              </a:rPr>
              <a:t>Polak, Sanja</a:t>
            </a:r>
            <a:r>
              <a:rPr lang="hr-HR" dirty="0"/>
              <a:t>. 2003. </a:t>
            </a:r>
            <a:r>
              <a:rPr lang="hr-HR" i="1" dirty="0"/>
              <a:t>Drugi dnevnik Pauline P</a:t>
            </a:r>
            <a:r>
              <a:rPr lang="hr-HR" dirty="0"/>
              <a:t>. Mozaik knjiga. Zagreb.</a:t>
            </a:r>
          </a:p>
          <a:p>
            <a:pPr marL="0" indent="0">
              <a:buNone/>
            </a:pPr>
            <a:endParaRPr lang="hr-HR" b="1" dirty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9706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KVIZ</a:t>
            </a:r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64" y="2193925"/>
            <a:ext cx="7815072" cy="4070350"/>
          </a:xfrm>
        </p:spPr>
      </p:pic>
    </p:spTree>
    <p:extLst>
      <p:ext uri="{BB962C8B-B14F-4D97-AF65-F5344CB8AC3E}">
        <p14:creationId xmlns:p14="http://schemas.microsoft.com/office/powerpoint/2010/main" val="190130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KVIZ – PROVJERA ZNANJA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sz="3600" b="1" dirty="0"/>
              <a:t>Autorsko pravo </a:t>
            </a:r>
            <a:r>
              <a:rPr lang="hr-HR" sz="3600" dirty="0"/>
              <a:t>vrijedi isključivo za vrijeme autorovog života.</a:t>
            </a:r>
          </a:p>
          <a:p>
            <a:pPr algn="ctr"/>
            <a:endParaRPr lang="hr-HR" dirty="0"/>
          </a:p>
          <a:p>
            <a:pPr marL="0" indent="0" algn="ctr">
              <a:buNone/>
            </a:pPr>
            <a:r>
              <a:rPr lang="hr-HR" sz="3600" b="1" dirty="0">
                <a:solidFill>
                  <a:srgbClr val="002060"/>
                </a:solidFill>
                <a:hlinkClick r:id="rId2" action="ppaction://hlinksldjump"/>
              </a:rPr>
              <a:t>DA</a:t>
            </a:r>
            <a:endParaRPr lang="hr-HR" sz="36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hr-HR" sz="3600" b="1" dirty="0">
                <a:solidFill>
                  <a:srgbClr val="C00000"/>
                </a:solidFill>
                <a:hlinkClick r:id="rId3" action="ppaction://hlinksldjump"/>
              </a:rPr>
              <a:t>NE</a:t>
            </a:r>
            <a:endParaRPr lang="hr-HR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99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hr-HR" sz="6000" dirty="0"/>
          </a:p>
          <a:p>
            <a:pPr marL="0" indent="0" algn="ctr">
              <a:buNone/>
            </a:pPr>
            <a:r>
              <a:rPr lang="hr-HR" sz="6000" dirty="0"/>
              <a:t>Odgovor nažalost </a:t>
            </a:r>
          </a:p>
          <a:p>
            <a:pPr marL="0" indent="0" algn="ctr">
              <a:buNone/>
            </a:pPr>
            <a:r>
              <a:rPr lang="hr-HR" sz="6000" dirty="0">
                <a:solidFill>
                  <a:srgbClr val="FF0000"/>
                </a:solidFill>
              </a:rPr>
              <a:t>nije točan</a:t>
            </a:r>
            <a:r>
              <a:rPr lang="hr-HR" sz="6000" dirty="0"/>
              <a:t>!</a:t>
            </a:r>
          </a:p>
          <a:p>
            <a:pPr marL="0" indent="0" algn="ctr">
              <a:buNone/>
            </a:pPr>
            <a:r>
              <a:rPr lang="hr-HR" sz="2800" dirty="0">
                <a:hlinkClick r:id="rId2" action="ppaction://hlinksldjump"/>
              </a:rPr>
              <a:t>Povratak na pitanje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251295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hr-HR" sz="6000" dirty="0"/>
          </a:p>
          <a:p>
            <a:pPr marL="0" indent="0" algn="ctr">
              <a:buNone/>
            </a:pPr>
            <a:r>
              <a:rPr lang="hr-HR" sz="6000" dirty="0"/>
              <a:t>Bravo, </a:t>
            </a:r>
          </a:p>
          <a:p>
            <a:pPr marL="0" indent="0" algn="ctr">
              <a:buNone/>
            </a:pPr>
            <a:r>
              <a:rPr lang="hr-HR" sz="6000" dirty="0"/>
              <a:t>odgovor je </a:t>
            </a:r>
            <a:r>
              <a:rPr lang="hr-HR" sz="6000" dirty="0">
                <a:solidFill>
                  <a:srgbClr val="0070C0"/>
                </a:solidFill>
              </a:rPr>
              <a:t>točan</a:t>
            </a:r>
            <a:r>
              <a:rPr lang="hr-HR" sz="60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1593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KVIZ – PROVJERA ZNANJA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sz="3600" b="1" dirty="0"/>
              <a:t>Copyright</a:t>
            </a:r>
            <a:r>
              <a:rPr lang="hr-HR" sz="3600" dirty="0"/>
              <a:t>, odnosno </a:t>
            </a:r>
            <a:r>
              <a:rPr lang="hr-HR" sz="3600" b="1" dirty="0"/>
              <a:t>autorsko pravo </a:t>
            </a:r>
            <a:r>
              <a:rPr lang="hr-HR" sz="3600" dirty="0"/>
              <a:t>povezujemo sa sljedećim simbolom:</a:t>
            </a:r>
          </a:p>
          <a:p>
            <a:pPr algn="ctr"/>
            <a:endParaRPr lang="hr-HR" dirty="0"/>
          </a:p>
          <a:p>
            <a:pPr marL="742950" indent="-742950" algn="ctr">
              <a:buFont typeface="+mj-lt"/>
              <a:buAutoNum type="alphaLcParenR"/>
            </a:pPr>
            <a:r>
              <a:rPr lang="hr-HR" sz="3600" dirty="0">
                <a:hlinkClick r:id="rId2" action="ppaction://hlinksldjump"/>
              </a:rPr>
              <a:t>©</a:t>
            </a:r>
            <a:endParaRPr lang="hr-HR" sz="3600" dirty="0"/>
          </a:p>
          <a:p>
            <a:pPr marL="742950" indent="-742950" algn="ctr">
              <a:buFont typeface="+mj-lt"/>
              <a:buAutoNum type="alphaLcParenR"/>
            </a:pPr>
            <a:r>
              <a:rPr lang="el-GR" sz="3600" dirty="0">
                <a:hlinkClick r:id="rId3" action="ppaction://hlinksldjump"/>
              </a:rPr>
              <a:t>Ω</a:t>
            </a:r>
            <a:endParaRPr lang="hr-HR" sz="3600" dirty="0"/>
          </a:p>
          <a:p>
            <a:pPr marL="742950" indent="-742950" algn="ctr">
              <a:buFont typeface="+mj-lt"/>
              <a:buAutoNum type="alphaLcParenR"/>
            </a:pPr>
            <a:r>
              <a:rPr lang="hr-HR" sz="3600" dirty="0">
                <a:hlinkClick r:id="rId3" action="ppaction://hlinksldjump"/>
              </a:rPr>
              <a:t>®</a:t>
            </a:r>
            <a:endParaRPr lang="hr-HR" sz="3600" dirty="0"/>
          </a:p>
          <a:p>
            <a:pPr marL="742950" indent="-742950" algn="ctr">
              <a:buFont typeface="+mj-lt"/>
              <a:buAutoNum type="alphaLcParenR"/>
            </a:pPr>
            <a:r>
              <a:rPr lang="hr-HR" sz="3600" dirty="0">
                <a:hlinkClick r:id="rId3" action="ppaction://hlinksldjump"/>
              </a:rPr>
              <a:t>™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224109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hr-HR" sz="6000" dirty="0"/>
          </a:p>
          <a:p>
            <a:pPr marL="0" indent="0" algn="ctr">
              <a:buNone/>
            </a:pPr>
            <a:r>
              <a:rPr lang="hr-HR" sz="6000" dirty="0"/>
              <a:t>Odgovor nažalost </a:t>
            </a:r>
          </a:p>
          <a:p>
            <a:pPr marL="0" indent="0" algn="ctr">
              <a:buNone/>
            </a:pPr>
            <a:r>
              <a:rPr lang="hr-HR" sz="6000" dirty="0">
                <a:solidFill>
                  <a:srgbClr val="FF0000"/>
                </a:solidFill>
              </a:rPr>
              <a:t>nije točan</a:t>
            </a:r>
            <a:r>
              <a:rPr lang="hr-HR" sz="6000" dirty="0"/>
              <a:t>!</a:t>
            </a:r>
          </a:p>
          <a:p>
            <a:pPr marL="0" indent="0" algn="ctr">
              <a:buNone/>
            </a:pPr>
            <a:r>
              <a:rPr lang="hr-HR" sz="2800" dirty="0">
                <a:hlinkClick r:id="rId2" action="ppaction://hlinksldjump"/>
              </a:rPr>
              <a:t>Povratak na pitanje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263870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hr-HR" sz="6000" dirty="0"/>
          </a:p>
          <a:p>
            <a:pPr marL="0" indent="0" algn="ctr">
              <a:buNone/>
            </a:pPr>
            <a:r>
              <a:rPr lang="hr-HR" sz="6000" dirty="0"/>
              <a:t>Bravo, </a:t>
            </a:r>
          </a:p>
          <a:p>
            <a:pPr marL="0" indent="0" algn="ctr">
              <a:buNone/>
            </a:pPr>
            <a:r>
              <a:rPr lang="hr-HR" sz="6000" dirty="0"/>
              <a:t>odgovor je </a:t>
            </a:r>
            <a:r>
              <a:rPr lang="hr-HR" sz="6000" dirty="0">
                <a:solidFill>
                  <a:srgbClr val="0070C0"/>
                </a:solidFill>
              </a:rPr>
              <a:t>točan</a:t>
            </a:r>
            <a:r>
              <a:rPr lang="hr-HR" sz="60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6500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KVIZ – PROVJERA ZNANJA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sz="3600" b="1" dirty="0"/>
              <a:t>Plagiranjem</a:t>
            </a:r>
            <a:r>
              <a:rPr lang="hr-HR" sz="3600" dirty="0"/>
              <a:t> poštujemo prava autora.</a:t>
            </a:r>
          </a:p>
          <a:p>
            <a:pPr algn="ctr"/>
            <a:endParaRPr lang="hr-HR" dirty="0"/>
          </a:p>
          <a:p>
            <a:pPr marL="0" indent="0" algn="ctr">
              <a:buNone/>
            </a:pPr>
            <a:r>
              <a:rPr lang="hr-HR" sz="3600" b="1" dirty="0">
                <a:solidFill>
                  <a:srgbClr val="002060"/>
                </a:solidFill>
                <a:hlinkClick r:id="rId2" action="ppaction://hlinksldjump"/>
              </a:rPr>
              <a:t>DA</a:t>
            </a:r>
            <a:endParaRPr lang="hr-HR" sz="36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hr-HR" sz="3600" b="1" dirty="0">
                <a:solidFill>
                  <a:srgbClr val="C00000"/>
                </a:solidFill>
                <a:hlinkClick r:id="rId3" action="ppaction://hlinksldjump"/>
              </a:rPr>
              <a:t>NE</a:t>
            </a:r>
            <a:endParaRPr lang="hr-HR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98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hr-HR" sz="6000" dirty="0"/>
          </a:p>
          <a:p>
            <a:pPr marL="0" indent="0" algn="ctr">
              <a:buNone/>
            </a:pPr>
            <a:r>
              <a:rPr lang="hr-HR" sz="6000" dirty="0"/>
              <a:t>Odgovor nažalost </a:t>
            </a:r>
          </a:p>
          <a:p>
            <a:pPr marL="0" indent="0" algn="ctr">
              <a:buNone/>
            </a:pPr>
            <a:r>
              <a:rPr lang="hr-HR" sz="6000" dirty="0">
                <a:solidFill>
                  <a:srgbClr val="FF0000"/>
                </a:solidFill>
              </a:rPr>
              <a:t>nije točan</a:t>
            </a:r>
            <a:r>
              <a:rPr lang="hr-HR" sz="6000" dirty="0"/>
              <a:t>!</a:t>
            </a:r>
          </a:p>
          <a:p>
            <a:pPr marL="0" indent="0" algn="ctr">
              <a:buNone/>
            </a:pPr>
            <a:r>
              <a:rPr lang="hr-HR" sz="2800" dirty="0">
                <a:hlinkClick r:id="rId2" action="ppaction://hlinksldjump"/>
              </a:rPr>
              <a:t>Povratak na pitanje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93916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Luka Nastavni sat\LijepaNasa.pn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261" y="1231573"/>
            <a:ext cx="3230563" cy="4572000"/>
          </a:xfrm>
          <a:prstGeom prst="rect">
            <a:avLst/>
          </a:prstGeom>
          <a:noFill/>
        </p:spPr>
      </p:pic>
      <p:sp>
        <p:nvSpPr>
          <p:cNvPr id="6" name="Right Arrow 5"/>
          <p:cNvSpPr/>
          <p:nvPr/>
        </p:nvSpPr>
        <p:spPr>
          <a:xfrm rot="10800000">
            <a:off x="4201025" y="3396240"/>
            <a:ext cx="64294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7" name="Picture 5" descr="G:\Luka Nastavni sat\Josip_Runjan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836456"/>
            <a:ext cx="2664296" cy="3405320"/>
          </a:xfrm>
          <a:prstGeom prst="rect">
            <a:avLst/>
          </a:prstGeom>
          <a:noFill/>
        </p:spPr>
      </p:pic>
      <p:sp>
        <p:nvSpPr>
          <p:cNvPr id="3" name="TekstniOkvir 2"/>
          <p:cNvSpPr txBox="1"/>
          <p:nvPr/>
        </p:nvSpPr>
        <p:spPr>
          <a:xfrm>
            <a:off x="5806990" y="5265070"/>
            <a:ext cx="1628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/>
              <a:t>Josip Runjanin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666338" y="5625061"/>
            <a:ext cx="2743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/>
              <a:t>Uglazbio hrvatsku himnu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hr-HR" sz="6000" dirty="0"/>
          </a:p>
          <a:p>
            <a:pPr marL="0" indent="0" algn="ctr">
              <a:buNone/>
            </a:pPr>
            <a:r>
              <a:rPr lang="hr-HR" sz="6000" dirty="0"/>
              <a:t>Bravo, </a:t>
            </a:r>
          </a:p>
          <a:p>
            <a:pPr marL="0" indent="0" algn="ctr">
              <a:buNone/>
            </a:pPr>
            <a:r>
              <a:rPr lang="hr-HR" sz="6000" dirty="0"/>
              <a:t>odgovor je </a:t>
            </a:r>
            <a:r>
              <a:rPr lang="hr-HR" sz="6000" dirty="0">
                <a:solidFill>
                  <a:srgbClr val="0070C0"/>
                </a:solidFill>
              </a:rPr>
              <a:t>točan</a:t>
            </a:r>
            <a:r>
              <a:rPr lang="hr-HR" sz="60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4336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KVIZ – PROVJERA ZNANJA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sz="3600" b="1" dirty="0"/>
              <a:t>Citiranjem</a:t>
            </a:r>
            <a:r>
              <a:rPr lang="hr-HR" sz="3600" dirty="0"/>
              <a:t> poštujemo prava autora i izbjegavamo </a:t>
            </a:r>
            <a:r>
              <a:rPr lang="hr-HR" sz="3600" b="1" dirty="0"/>
              <a:t>plagiranje</a:t>
            </a:r>
            <a:r>
              <a:rPr lang="hr-HR" sz="3600" dirty="0"/>
              <a:t>.</a:t>
            </a:r>
          </a:p>
          <a:p>
            <a:pPr algn="ctr"/>
            <a:endParaRPr lang="hr-HR" dirty="0"/>
          </a:p>
          <a:p>
            <a:pPr marL="0" indent="0" algn="ctr">
              <a:buNone/>
            </a:pPr>
            <a:r>
              <a:rPr lang="hr-HR" sz="3600" b="1" dirty="0">
                <a:solidFill>
                  <a:srgbClr val="002060"/>
                </a:solidFill>
                <a:hlinkClick r:id="rId2" action="ppaction://hlinksldjump"/>
              </a:rPr>
              <a:t>DA</a:t>
            </a:r>
            <a:endParaRPr lang="hr-HR" sz="36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hr-HR" sz="3600" b="1" dirty="0">
                <a:solidFill>
                  <a:srgbClr val="C00000"/>
                </a:solidFill>
                <a:hlinkClick r:id="rId3" action="ppaction://hlinksldjump"/>
              </a:rPr>
              <a:t>NE</a:t>
            </a:r>
            <a:endParaRPr lang="hr-HR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91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hr-HR" sz="6000" dirty="0"/>
          </a:p>
          <a:p>
            <a:pPr marL="0" indent="0" algn="ctr">
              <a:buNone/>
            </a:pPr>
            <a:r>
              <a:rPr lang="hr-HR" sz="6000" dirty="0"/>
              <a:t>Odgovor nažalost </a:t>
            </a:r>
          </a:p>
          <a:p>
            <a:pPr marL="0" indent="0" algn="ctr">
              <a:buNone/>
            </a:pPr>
            <a:r>
              <a:rPr lang="hr-HR" sz="6000" dirty="0">
                <a:solidFill>
                  <a:srgbClr val="FF0000"/>
                </a:solidFill>
              </a:rPr>
              <a:t>nije točan</a:t>
            </a:r>
            <a:r>
              <a:rPr lang="hr-HR" sz="6000" dirty="0"/>
              <a:t>!</a:t>
            </a:r>
          </a:p>
          <a:p>
            <a:pPr marL="0" indent="0" algn="ctr">
              <a:buNone/>
            </a:pPr>
            <a:r>
              <a:rPr lang="hr-HR" sz="2800" dirty="0">
                <a:hlinkClick r:id="rId2" action="ppaction://hlinksldjump"/>
              </a:rPr>
              <a:t>Povratak na pitanje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58640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hr-HR" sz="6000" dirty="0"/>
          </a:p>
          <a:p>
            <a:pPr marL="0" indent="0" algn="ctr">
              <a:buNone/>
            </a:pPr>
            <a:r>
              <a:rPr lang="hr-HR" sz="6000" dirty="0"/>
              <a:t>Bravo, </a:t>
            </a:r>
          </a:p>
          <a:p>
            <a:pPr marL="0" indent="0" algn="ctr">
              <a:buNone/>
            </a:pPr>
            <a:r>
              <a:rPr lang="hr-HR" sz="6000" dirty="0"/>
              <a:t>odgovor je </a:t>
            </a:r>
            <a:r>
              <a:rPr lang="hr-HR" sz="6000" dirty="0">
                <a:solidFill>
                  <a:srgbClr val="0070C0"/>
                </a:solidFill>
              </a:rPr>
              <a:t>točan</a:t>
            </a:r>
            <a:r>
              <a:rPr lang="hr-HR" sz="60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0533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KVIZ – PROVJERA ZNANJA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sz="3600" b="1" dirty="0"/>
              <a:t>Parafraziranje</a:t>
            </a:r>
            <a:r>
              <a:rPr lang="hr-HR" sz="3600" dirty="0"/>
              <a:t> je dopušteno ukoliko u tekstu ili popisu literature navedemo autora.</a:t>
            </a:r>
          </a:p>
          <a:p>
            <a:pPr algn="ctr"/>
            <a:endParaRPr lang="hr-HR" dirty="0"/>
          </a:p>
          <a:p>
            <a:pPr marL="0" indent="0" algn="ctr">
              <a:buNone/>
            </a:pPr>
            <a:r>
              <a:rPr lang="hr-HR" sz="3600" b="1" dirty="0">
                <a:solidFill>
                  <a:srgbClr val="002060"/>
                </a:solidFill>
                <a:hlinkClick r:id="rId2" action="ppaction://hlinksldjump"/>
              </a:rPr>
              <a:t>DA</a:t>
            </a:r>
            <a:endParaRPr lang="hr-HR" sz="36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hr-HR" sz="3600" b="1" dirty="0">
                <a:solidFill>
                  <a:srgbClr val="C00000"/>
                </a:solidFill>
                <a:hlinkClick r:id="rId3" action="ppaction://hlinksldjump"/>
              </a:rPr>
              <a:t>NE</a:t>
            </a:r>
            <a:endParaRPr lang="hr-HR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40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hr-HR" sz="6000" dirty="0"/>
          </a:p>
          <a:p>
            <a:pPr marL="0" indent="0" algn="ctr">
              <a:buNone/>
            </a:pPr>
            <a:r>
              <a:rPr lang="hr-HR" sz="6000" dirty="0"/>
              <a:t>Odgovor nažalost </a:t>
            </a:r>
          </a:p>
          <a:p>
            <a:pPr marL="0" indent="0" algn="ctr">
              <a:buNone/>
            </a:pPr>
            <a:r>
              <a:rPr lang="hr-HR" sz="6000" dirty="0">
                <a:solidFill>
                  <a:srgbClr val="FF0000"/>
                </a:solidFill>
              </a:rPr>
              <a:t>nije točan</a:t>
            </a:r>
            <a:r>
              <a:rPr lang="hr-HR" sz="6000" dirty="0"/>
              <a:t>!</a:t>
            </a:r>
          </a:p>
          <a:p>
            <a:pPr marL="0" indent="0" algn="ctr">
              <a:buNone/>
            </a:pPr>
            <a:r>
              <a:rPr lang="hr-HR" sz="2800" dirty="0">
                <a:hlinkClick r:id="rId2" action="ppaction://hlinksldjump"/>
              </a:rPr>
              <a:t>Povratak na pitanje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59848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hr-HR" sz="6000" dirty="0"/>
          </a:p>
          <a:p>
            <a:pPr marL="0" indent="0" algn="ctr">
              <a:buNone/>
            </a:pPr>
            <a:r>
              <a:rPr lang="hr-HR" sz="6000" dirty="0"/>
              <a:t>Bravo, </a:t>
            </a:r>
          </a:p>
          <a:p>
            <a:pPr marL="0" indent="0" algn="ctr">
              <a:buNone/>
            </a:pPr>
            <a:r>
              <a:rPr lang="hr-HR" sz="6000" dirty="0"/>
              <a:t>odgovor je </a:t>
            </a:r>
            <a:r>
              <a:rPr lang="hr-HR" sz="6000" dirty="0">
                <a:solidFill>
                  <a:srgbClr val="0070C0"/>
                </a:solidFill>
              </a:rPr>
              <a:t>točan</a:t>
            </a:r>
            <a:r>
              <a:rPr lang="hr-HR" sz="60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854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ZAKLJUČAK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b="1" dirty="0"/>
              <a:t>Autor</a:t>
            </a:r>
            <a:r>
              <a:rPr lang="hr-HR" dirty="0"/>
              <a:t> - tvorac znanstvenog, umjetničkog ili bilo kojeg drugog djela</a:t>
            </a:r>
          </a:p>
          <a:p>
            <a:r>
              <a:rPr lang="hr-HR" b="1" dirty="0"/>
              <a:t>Autorsko djelo </a:t>
            </a:r>
            <a:r>
              <a:rPr lang="hr-HR" dirty="0"/>
              <a:t>- originalno, duhovno (intelektualno) ostvarenje iz književnog, umjetničkog i znanstvenog područja, koje ima individualni karakter i koje je na neki način izraženo</a:t>
            </a:r>
          </a:p>
          <a:p>
            <a:r>
              <a:rPr lang="hr-HR" b="1" dirty="0"/>
              <a:t>Autorsko pravo </a:t>
            </a:r>
            <a:r>
              <a:rPr lang="hr-HR" dirty="0"/>
              <a:t>- skup pravnih propisa koji uređuju pitanja objavljivanja i umnožavanja književnih, umjetničkih i znanstvenih djela te ostalih duhovnih tvorevina</a:t>
            </a:r>
          </a:p>
          <a:p>
            <a:endParaRPr lang="hr-HR" dirty="0"/>
          </a:p>
          <a:p>
            <a:pPr algn="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5758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Zaključak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b="1" dirty="0"/>
              <a:t>Citat</a:t>
            </a:r>
            <a:r>
              <a:rPr lang="hr-HR" dirty="0"/>
              <a:t> - navod iz nekoga teksta</a:t>
            </a:r>
          </a:p>
          <a:p>
            <a:r>
              <a:rPr lang="hr-HR" b="1" dirty="0"/>
              <a:t>Parafraza</a:t>
            </a:r>
            <a:r>
              <a:rPr lang="hr-HR" dirty="0"/>
              <a:t> - prepričavanje, slobodna obradba tuđega teksta, misli, kompozicije</a:t>
            </a:r>
          </a:p>
          <a:p>
            <a:r>
              <a:rPr lang="hr-HR" b="1" dirty="0"/>
              <a:t>Plagijat</a:t>
            </a:r>
            <a:r>
              <a:rPr lang="hr-HR" dirty="0"/>
              <a:t> - oponašanje ili prisvajanje tuđega umjetničkog ili znanstvenoga djela</a:t>
            </a:r>
          </a:p>
          <a:p>
            <a:pPr marL="0" indent="0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sz="3200" b="1" dirty="0">
                <a:solidFill>
                  <a:srgbClr val="FF0000"/>
                </a:solidFill>
              </a:rPr>
              <a:t>VRLO JE VAŽNO POŠTOVATI PRAVA AUTORA!</a:t>
            </a:r>
          </a:p>
        </p:txBody>
      </p:sp>
    </p:spTree>
    <p:extLst>
      <p:ext uri="{BB962C8B-B14F-4D97-AF65-F5344CB8AC3E}">
        <p14:creationId xmlns:p14="http://schemas.microsoft.com/office/powerpoint/2010/main" val="193235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hr-HR" sz="6600" dirty="0"/>
          </a:p>
          <a:p>
            <a:pPr marL="0" indent="0" algn="ctr">
              <a:buNone/>
            </a:pPr>
            <a:r>
              <a:rPr lang="hr-HR" sz="6600" b="1" dirty="0">
                <a:solidFill>
                  <a:srgbClr val="002060"/>
                </a:solidFill>
              </a:rPr>
              <a:t>HVALA</a:t>
            </a:r>
            <a:r>
              <a:rPr lang="hr-HR" sz="6600" dirty="0">
                <a:solidFill>
                  <a:srgbClr val="002060"/>
                </a:solidFill>
              </a:rPr>
              <a:t>! </a:t>
            </a:r>
          </a:p>
          <a:p>
            <a:pPr marL="0" indent="0" algn="ctr">
              <a:buNone/>
            </a:pPr>
            <a:r>
              <a:rPr lang="hr-HR" sz="6600" dirty="0">
                <a:solidFill>
                  <a:srgbClr val="FF0000"/>
                </a:solidFill>
                <a:sym typeface="Wingdings" pitchFamily="2" charset="2"/>
              </a:rPr>
              <a:t></a:t>
            </a:r>
            <a:endParaRPr lang="hr-HR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39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/>
          <p:cNvSpPr/>
          <p:nvPr/>
        </p:nvSpPr>
        <p:spPr>
          <a:xfrm rot="10800000">
            <a:off x="4427984" y="3301614"/>
            <a:ext cx="64294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9" name="Picture 3" descr="G:\Luka Nastavni sat\AntunMihanov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17" y="1670038"/>
            <a:ext cx="2484138" cy="3548905"/>
          </a:xfrm>
          <a:prstGeom prst="rect">
            <a:avLst/>
          </a:prstGeom>
          <a:noFill/>
        </p:spPr>
      </p:pic>
      <p:pic>
        <p:nvPicPr>
          <p:cNvPr id="6146" name="Picture 2" descr="G:\Luka Nastavni sat\Himna_teks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64271"/>
            <a:ext cx="3749068" cy="3960440"/>
          </a:xfrm>
          <a:prstGeom prst="rect">
            <a:avLst/>
          </a:prstGeom>
          <a:noFill/>
        </p:spPr>
      </p:pic>
      <p:sp>
        <p:nvSpPr>
          <p:cNvPr id="3" name="TekstniOkvir 2"/>
          <p:cNvSpPr txBox="1"/>
          <p:nvPr/>
        </p:nvSpPr>
        <p:spPr>
          <a:xfrm>
            <a:off x="5796136" y="5245092"/>
            <a:ext cx="1937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/>
              <a:t>Antun Mihanović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728451" y="5424711"/>
            <a:ext cx="23887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/>
              <a:t>Tekst hrvatske himne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LITERATURA – izvori za nastavu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Anić, Vladimir. 1994. </a:t>
            </a:r>
            <a:r>
              <a:rPr lang="hr-HR" i="1" dirty="0"/>
              <a:t>Rječnik hrvatskoga jezika</a:t>
            </a:r>
            <a:r>
              <a:rPr lang="hr-HR" dirty="0"/>
              <a:t>. Novi </a:t>
            </a:r>
            <a:r>
              <a:rPr lang="hr-HR" dirty="0" err="1"/>
              <a:t>liber</a:t>
            </a:r>
            <a:r>
              <a:rPr lang="hr-HR" dirty="0"/>
              <a:t>. Zagreb.</a:t>
            </a:r>
          </a:p>
          <a:p>
            <a:r>
              <a:rPr lang="hr-HR" dirty="0" smtClean="0"/>
              <a:t>Horvat</a:t>
            </a:r>
            <a:r>
              <a:rPr lang="hr-HR" dirty="0"/>
              <a:t>, Aleksandra; Živković, Danijela. 2009. </a:t>
            </a:r>
            <a:r>
              <a:rPr lang="hr-HR" i="1" dirty="0"/>
              <a:t>Knjižnice i autorsko pravo</a:t>
            </a:r>
            <a:r>
              <a:rPr lang="hr-HR" dirty="0"/>
              <a:t>. Hrvatska sveučilišna naklada. Zagreb.</a:t>
            </a:r>
          </a:p>
          <a:p>
            <a:r>
              <a:rPr lang="hr-HR" i="1" dirty="0"/>
              <a:t>Hrvatski jezični portal</a:t>
            </a:r>
            <a:r>
              <a:rPr lang="hr-HR" dirty="0"/>
              <a:t>. http://hjp.znanje.hr/(pristupljeno 10. travnja 2017.)</a:t>
            </a:r>
          </a:p>
          <a:p>
            <a:r>
              <a:rPr lang="hr-HR" i="1" dirty="0"/>
              <a:t>Hrvatski leksikon</a:t>
            </a:r>
            <a:r>
              <a:rPr lang="hr-HR" dirty="0"/>
              <a:t>. http://www.hrleksikon.info/ (pristupljeno 10. travnja 2017.)</a:t>
            </a:r>
          </a:p>
          <a:p>
            <a:r>
              <a:rPr lang="hr-HR" i="1" dirty="0"/>
              <a:t>Hrvatski pravopis</a:t>
            </a:r>
            <a:r>
              <a:rPr lang="hr-HR" dirty="0"/>
              <a:t>. http://pravopis.hr/ (pristupljeno 11. travnja 2017.)</a:t>
            </a:r>
          </a:p>
        </p:txBody>
      </p:sp>
    </p:spTree>
    <p:extLst>
      <p:ext uri="{BB962C8B-B14F-4D97-AF65-F5344CB8AC3E}">
        <p14:creationId xmlns:p14="http://schemas.microsoft.com/office/powerpoint/2010/main" val="312742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LITERATURA – izvori za nastavu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Stručna </a:t>
            </a:r>
            <a:r>
              <a:rPr lang="hr-HR" dirty="0"/>
              <a:t>Služba zaštite autorskih muzičkih prava (ZAMP) Hrvatskog društva skladatelja (HDS). </a:t>
            </a:r>
            <a:r>
              <a:rPr lang="hr-HR" i="1" dirty="0"/>
              <a:t>Što je autor?</a:t>
            </a:r>
            <a:r>
              <a:rPr lang="hr-HR" dirty="0"/>
              <a:t>. https://www.youtube.com/watch?v=ICxggnhuWqo (pristupljeno 10. travnja 2017.)</a:t>
            </a:r>
          </a:p>
          <a:p>
            <a:r>
              <a:rPr lang="hr-HR" dirty="0"/>
              <a:t>Stručna Služba zaštite autorskih muzičkih prava (ZAMP) Hrvatskog društva skladatelja (HDS). </a:t>
            </a:r>
            <a:r>
              <a:rPr lang="hr-HR" i="1" dirty="0"/>
              <a:t>Što je autorsko djelo?</a:t>
            </a:r>
            <a:r>
              <a:rPr lang="hr-HR" dirty="0"/>
              <a:t>. https://www.youtube.com/watch?v=GQOAyrL0axY (pristupljeno 10. travnja 2017.)</a:t>
            </a:r>
          </a:p>
          <a:p>
            <a:r>
              <a:rPr lang="hr-HR" i="1" dirty="0" smtClean="0"/>
              <a:t>Zakon </a:t>
            </a:r>
            <a:r>
              <a:rPr lang="hr-HR" i="1" dirty="0"/>
              <a:t>o autorskim i srodnim pravima: pročišćeni tekst</a:t>
            </a:r>
            <a:r>
              <a:rPr lang="hr-HR" dirty="0"/>
              <a:t>. http://www.zakon.hr/z/106/Zakon-o-autorskom-pravu-i-srodnim-pravima  (pristupljeno 9. travnja 2017.)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2190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LITERATURA – izvori za učenike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err="1"/>
              <a:t>Dečak</a:t>
            </a:r>
            <a:r>
              <a:rPr lang="hr-HR" dirty="0"/>
              <a:t>, Hrvoje. 2014. Šuma pretvorena u čačkalice. </a:t>
            </a:r>
            <a:r>
              <a:rPr lang="hr-HR" i="1" dirty="0"/>
              <a:t>Meridijani</a:t>
            </a:r>
            <a:r>
              <a:rPr lang="hr-HR" dirty="0"/>
              <a:t> 181. 24-33. </a:t>
            </a:r>
          </a:p>
          <a:p>
            <a:r>
              <a:rPr lang="hr-HR" dirty="0"/>
              <a:t>Hitrec, Hrvoje. 1996</a:t>
            </a:r>
            <a:r>
              <a:rPr lang="hr-HR" i="1" dirty="0"/>
              <a:t>. </a:t>
            </a:r>
            <a:r>
              <a:rPr lang="hr-HR" i="1" dirty="0" err="1"/>
              <a:t>Smogovci</a:t>
            </a:r>
            <a:r>
              <a:rPr lang="hr-HR" i="1" dirty="0"/>
              <a:t>: </a:t>
            </a:r>
            <a:r>
              <a:rPr lang="hr-HR" i="1" dirty="0" err="1"/>
              <a:t>romančić</a:t>
            </a:r>
            <a:r>
              <a:rPr lang="hr-HR" i="1" dirty="0"/>
              <a:t> za nešto stariju djecu i približno mladu omladinu</a:t>
            </a:r>
            <a:r>
              <a:rPr lang="hr-HR" dirty="0"/>
              <a:t>. Mosta. Zagreb.</a:t>
            </a:r>
          </a:p>
          <a:p>
            <a:r>
              <a:rPr lang="hr-HR" i="1" dirty="0"/>
              <a:t>Hrvatski jezični portal</a:t>
            </a:r>
            <a:r>
              <a:rPr lang="hr-HR" dirty="0"/>
              <a:t>. http://hjp.znanje.hr/(pristupljeno 10. travnja 2017.)</a:t>
            </a:r>
          </a:p>
          <a:p>
            <a:r>
              <a:rPr lang="hr-HR" i="1" dirty="0"/>
              <a:t>Hrvatski leksikon</a:t>
            </a:r>
            <a:r>
              <a:rPr lang="hr-HR" dirty="0"/>
              <a:t>. http://www.hrleksikon.info/ (pristupljeno 10. travnja 2017.)</a:t>
            </a:r>
          </a:p>
          <a:p>
            <a:r>
              <a:rPr lang="hr-HR" dirty="0"/>
              <a:t>Novak, Vjenceslav. 2002. </a:t>
            </a:r>
            <a:r>
              <a:rPr lang="hr-HR" i="1" dirty="0"/>
              <a:t>Iz velegradskog podzemlja</a:t>
            </a:r>
            <a:r>
              <a:rPr lang="hr-HR" dirty="0"/>
              <a:t>. </a:t>
            </a:r>
            <a:r>
              <a:rPr lang="hr-HR" dirty="0" err="1"/>
              <a:t>SysPrint</a:t>
            </a:r>
            <a:r>
              <a:rPr lang="hr-HR" dirty="0"/>
              <a:t>. Zagreb.</a:t>
            </a:r>
          </a:p>
          <a:p>
            <a:r>
              <a:rPr lang="hr-HR" dirty="0" err="1"/>
              <a:t>Prosenjak</a:t>
            </a:r>
            <a:r>
              <a:rPr lang="hr-HR" dirty="0"/>
              <a:t>, Božidar. 2007. </a:t>
            </a:r>
            <a:r>
              <a:rPr lang="hr-HR" i="1" dirty="0"/>
              <a:t>Divlji konj</a:t>
            </a:r>
            <a:r>
              <a:rPr lang="hr-HR" dirty="0"/>
              <a:t>. Mozaik knjiga. Zagreb</a:t>
            </a:r>
          </a:p>
          <a:p>
            <a:r>
              <a:rPr lang="hr-HR" dirty="0" err="1"/>
              <a:t>Stipković</a:t>
            </a:r>
            <a:r>
              <a:rPr lang="hr-HR" dirty="0"/>
              <a:t>, Franko. 2012. Ribe nazvane po dugi. </a:t>
            </a:r>
            <a:r>
              <a:rPr lang="hr-HR" i="1" dirty="0"/>
              <a:t>Priroda</a:t>
            </a:r>
            <a:r>
              <a:rPr lang="hr-HR" dirty="0"/>
              <a:t> 102/1098. 28-30.</a:t>
            </a:r>
          </a:p>
        </p:txBody>
      </p:sp>
    </p:spTree>
    <p:extLst>
      <p:ext uri="{BB962C8B-B14F-4D97-AF65-F5344CB8AC3E}">
        <p14:creationId xmlns:p14="http://schemas.microsoft.com/office/powerpoint/2010/main" val="28815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hr-HR" sz="4400" dirty="0"/>
          </a:p>
          <a:p>
            <a:pPr marL="0" indent="0" algn="ctr">
              <a:buNone/>
            </a:pPr>
            <a:r>
              <a:rPr lang="hr-HR" sz="4000" dirty="0"/>
              <a:t>Što povezuje ljude na prethodim stranicama prezentacije?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3128962"/>
          </a:xfrm>
        </p:spPr>
        <p:txBody>
          <a:bodyPr>
            <a:normAutofit/>
          </a:bodyPr>
          <a:lstStyle/>
          <a:p>
            <a:pPr algn="ctr"/>
            <a:r>
              <a:rPr lang="hr-HR" sz="5400" b="1" dirty="0">
                <a:solidFill>
                  <a:srgbClr val="002060"/>
                </a:solidFill>
              </a:rPr>
              <a:t>AUTORSKO PRAVO </a:t>
            </a:r>
            <a:r>
              <a:rPr lang="hr-HR" sz="4400" b="1" dirty="0">
                <a:solidFill>
                  <a:srgbClr val="002060"/>
                </a:solidFill>
              </a:rPr>
              <a:t/>
            </a:r>
            <a:br>
              <a:rPr lang="hr-HR" sz="4400" b="1" dirty="0">
                <a:solidFill>
                  <a:srgbClr val="002060"/>
                </a:solidFill>
              </a:rPr>
            </a:br>
            <a:r>
              <a:rPr lang="hr-HR" sz="4400" b="1" dirty="0"/>
              <a:t>I </a:t>
            </a:r>
            <a:br>
              <a:rPr lang="hr-HR" sz="4400" b="1" dirty="0"/>
            </a:br>
            <a:r>
              <a:rPr lang="hr-HR" sz="5400" b="1" dirty="0">
                <a:solidFill>
                  <a:srgbClr val="FF0000"/>
                </a:solidFill>
              </a:rPr>
              <a:t>CITIRANJE IZVORA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AUTOR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>
                <a:latin typeface="+mj-lt"/>
              </a:rPr>
              <a:t>Što je autor?</a:t>
            </a:r>
          </a:p>
          <a:p>
            <a:endParaRPr lang="hr-HR" dirty="0">
              <a:latin typeface="+mj-lt"/>
            </a:endParaRPr>
          </a:p>
          <a:p>
            <a:endParaRPr lang="hr-HR" dirty="0">
              <a:latin typeface="+mj-lt"/>
            </a:endParaRPr>
          </a:p>
          <a:p>
            <a:endParaRPr lang="hr-HR" dirty="0">
              <a:latin typeface="+mj-lt"/>
            </a:endParaRPr>
          </a:p>
          <a:p>
            <a:endParaRPr lang="hr-HR" dirty="0">
              <a:latin typeface="+mj-lt"/>
            </a:endParaRPr>
          </a:p>
          <a:p>
            <a:pPr marL="0" indent="0">
              <a:buNone/>
            </a:pPr>
            <a:endParaRPr lang="hr-HR" dirty="0">
              <a:latin typeface="+mj-lt"/>
            </a:endParaRPr>
          </a:p>
          <a:p>
            <a:pPr marL="0" indent="0">
              <a:buNone/>
            </a:pPr>
            <a:r>
              <a:rPr lang="hr-HR" sz="1600" dirty="0"/>
              <a:t>Stručna Služba zaštite autorskih muzičkih prava (ZAMP) Hrvatskog društva skladatelja (HDS). </a:t>
            </a:r>
            <a:r>
              <a:rPr lang="hr-HR" sz="1600" i="1" dirty="0"/>
              <a:t>Što je autor?</a:t>
            </a:r>
            <a:r>
              <a:rPr lang="hr-HR" sz="1600" dirty="0"/>
              <a:t>. https://www.youtube.com/watch?v=ICxggnhuWqo (pristupljeno 10. travnja 2017.)</a:t>
            </a:r>
            <a:endParaRPr lang="hr-HR" sz="1400" dirty="0">
              <a:latin typeface="+mj-lt"/>
            </a:endParaRPr>
          </a:p>
        </p:txBody>
      </p:sp>
      <p:pic>
        <p:nvPicPr>
          <p:cNvPr id="5" name="Slika 4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36912"/>
            <a:ext cx="2542725" cy="19861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Isparavanje">
  <a:themeElements>
    <a:clrScheme name="Isparavanj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Isparavanje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sparavanje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TM02900688[[fn=Faseta]]</Template>
  <TotalTime>889</TotalTime>
  <Words>1818</Words>
  <Application>Microsoft Office PowerPoint</Application>
  <PresentationFormat>Prikaz na zaslonu (4:3)</PresentationFormat>
  <Paragraphs>337</Paragraphs>
  <Slides>62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Naslovi slajdova</vt:lpstr>
      </vt:variant>
      <vt:variant>
        <vt:i4>62</vt:i4>
      </vt:variant>
    </vt:vector>
  </HeadingPairs>
  <TitlesOfParts>
    <vt:vector size="66" baseType="lpstr">
      <vt:lpstr>HDOfficeLightV0</vt:lpstr>
      <vt:lpstr>1_HDOfficeLightV0</vt:lpstr>
      <vt:lpstr>2_HDOfficeLightV0</vt:lpstr>
      <vt:lpstr>Isparavanje</vt:lpstr>
      <vt:lpstr>NASTAVNI SAT U ŠKOLSKOJ KNJIŽNICI     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AUTORSKO PRAVO  I  CITIRANJE IZVORA</vt:lpstr>
      <vt:lpstr>AUTOR</vt:lpstr>
      <vt:lpstr>AUTOR</vt:lpstr>
      <vt:lpstr>AUTORSKO DJELO</vt:lpstr>
      <vt:lpstr>AUTORSKO DJELO</vt:lpstr>
      <vt:lpstr>PowerPointova prezentacija</vt:lpstr>
      <vt:lpstr>AUTORSKO PRAVO</vt:lpstr>
      <vt:lpstr>AUTORSKO PRAVO</vt:lpstr>
      <vt:lpstr>POVREDA AUTORSKOG PRAVA</vt:lpstr>
      <vt:lpstr>PLAGIJAT</vt:lpstr>
      <vt:lpstr>PowerPointova prezentacija</vt:lpstr>
      <vt:lpstr>CITIRANJE</vt:lpstr>
      <vt:lpstr>CITIRANJE</vt:lpstr>
      <vt:lpstr>CITIRANJE</vt:lpstr>
      <vt:lpstr>PARAFRAZIRANJE</vt:lpstr>
      <vt:lpstr>PRIMJER CITIRANJA - Knjiga</vt:lpstr>
      <vt:lpstr>PRIMJER CITIRANJA – ČLANAK U ČASOPISu</vt:lpstr>
      <vt:lpstr>PRIMJER CITIRANJA – MREŽNi izvori</vt:lpstr>
      <vt:lpstr>Pravila citiranja i primjeri</vt:lpstr>
      <vt:lpstr>ZADATAK 1</vt:lpstr>
      <vt:lpstr>Primjer 1</vt:lpstr>
      <vt:lpstr>Primjer 1 - rješenje</vt:lpstr>
      <vt:lpstr>Primjer 2</vt:lpstr>
      <vt:lpstr>Primjer 2 - rješenje</vt:lpstr>
      <vt:lpstr>Primjer 3</vt:lpstr>
      <vt:lpstr>Primjer 3 - rješenje</vt:lpstr>
      <vt:lpstr>Primjer 4</vt:lpstr>
      <vt:lpstr>Primjer 4 - rješenje</vt:lpstr>
      <vt:lpstr>Zadatak 2</vt:lpstr>
      <vt:lpstr>Zadatak 2 - rješenja</vt:lpstr>
      <vt:lpstr>Zadatak 2 - rješenja</vt:lpstr>
      <vt:lpstr>Zadatak 2 - rješenja</vt:lpstr>
      <vt:lpstr>Zadatak 2 - rješenja</vt:lpstr>
      <vt:lpstr>KVIZ</vt:lpstr>
      <vt:lpstr>KVIZ – PROVJERA ZNANJA</vt:lpstr>
      <vt:lpstr>PowerPointova prezentacija</vt:lpstr>
      <vt:lpstr>PowerPointova prezentacija</vt:lpstr>
      <vt:lpstr>KVIZ – PROVJERA ZNANJA</vt:lpstr>
      <vt:lpstr>PowerPointova prezentacija</vt:lpstr>
      <vt:lpstr>PowerPointova prezentacija</vt:lpstr>
      <vt:lpstr>KVIZ – PROVJERA ZNANJA</vt:lpstr>
      <vt:lpstr>PowerPointova prezentacija</vt:lpstr>
      <vt:lpstr>PowerPointova prezentacija</vt:lpstr>
      <vt:lpstr>KVIZ – PROVJERA ZNANJA</vt:lpstr>
      <vt:lpstr>PowerPointova prezentacija</vt:lpstr>
      <vt:lpstr>PowerPointova prezentacija</vt:lpstr>
      <vt:lpstr>KVIZ – PROVJERA ZNANJA</vt:lpstr>
      <vt:lpstr>PowerPointova prezentacija</vt:lpstr>
      <vt:lpstr>PowerPointova prezentacija</vt:lpstr>
      <vt:lpstr>ZAKLJUČAK</vt:lpstr>
      <vt:lpstr>Zaključak</vt:lpstr>
      <vt:lpstr>PowerPointova prezentacija</vt:lpstr>
      <vt:lpstr>LITERATURA – izvori za nastavu</vt:lpstr>
      <vt:lpstr>LITERATURA – izvori za nastavu</vt:lpstr>
      <vt:lpstr>LITERATURA – izvori za učenike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Luka</dc:creator>
  <cp:lastModifiedBy>EVICA</cp:lastModifiedBy>
  <cp:revision>132</cp:revision>
  <dcterms:created xsi:type="dcterms:W3CDTF">2017-04-02T14:46:47Z</dcterms:created>
  <dcterms:modified xsi:type="dcterms:W3CDTF">2017-08-30T14:19:48Z</dcterms:modified>
</cp:coreProperties>
</file>