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6"/>
  </p:notesMasterIdLst>
  <p:sldIdLst>
    <p:sldId id="256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62" r:id="rId16"/>
    <p:sldId id="265" r:id="rId17"/>
    <p:sldId id="264" r:id="rId18"/>
    <p:sldId id="288" r:id="rId19"/>
    <p:sldId id="289" r:id="rId20"/>
    <p:sldId id="290" r:id="rId21"/>
    <p:sldId id="278" r:id="rId22"/>
    <p:sldId id="279" r:id="rId23"/>
    <p:sldId id="266" r:id="rId24"/>
    <p:sldId id="282" r:id="rId25"/>
    <p:sldId id="286" r:id="rId26"/>
    <p:sldId id="283" r:id="rId27"/>
    <p:sldId id="285" r:id="rId28"/>
    <p:sldId id="284" r:id="rId29"/>
    <p:sldId id="280" r:id="rId30"/>
    <p:sldId id="287" r:id="rId31"/>
    <p:sldId id="258" r:id="rId32"/>
    <p:sldId id="259" r:id="rId33"/>
    <p:sldId id="261" r:id="rId34"/>
    <p:sldId id="26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7C5D1-7315-434F-911C-9682F7FC34C1}" type="datetimeFigureOut">
              <a:rPr lang="hr-HR" smtClean="0"/>
              <a:t>4.9.2017.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0BEE3-94C1-40C7-BC33-3D4F529503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380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r-HR" dirty="0" smtClean="0"/>
              <a:t>Poznavati individualne sposobnosti svakog učenika i omogućiti im razvoj vlastitih</a:t>
            </a:r>
            <a:r>
              <a:rPr lang="hr-HR" baseline="0" dirty="0" smtClean="0"/>
              <a:t> planova učenja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Definirati nastavu na način da podržava svakog učenika kroz kontinuirano pomicanje granica svakog učenika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Kreirati više fleksibilno okruženje za učenje i stvoriti mogućnosti za učenje koje se proteže i izvan učionice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Omogućavanje originalnih/ autentičnih mogućnosti učenja kroz povezivanje učenika s lokalnim i globalnim zajednicama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Korištenje višestrukih podataka za revidiranje nastavnog programa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0BEE3-94C1-40C7-BC33-3D4F52950345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4270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 ovom grafičkom prikazu može se vidjeti koje</a:t>
            </a:r>
            <a:r>
              <a:rPr lang="hr-HR" baseline="0" dirty="0" smtClean="0"/>
              <a:t> sve aktivnosti bi „</a:t>
            </a:r>
            <a:r>
              <a:rPr lang="hr-HR" dirty="0" smtClean="0"/>
              <a:t>Knjižničari spremni za budućnost”, kroz svoj rad</a:t>
            </a:r>
            <a:r>
              <a:rPr lang="hr-HR" baseline="0" dirty="0" smtClean="0"/>
              <a:t> trebali objediniti, kako bi ostvarili osnovnu svrhu Future Ready programa: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Kreiranje kolaborativnih prostora za učenje u cilju efikasnijeg korištenja i vremena i prostora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odabir, organizacija i implementacija digitalnih resursa i alata u cilju kreiranja kvalitetnog kurikuluma, a samim time i nastave kroz koju se osposobljava učenike kao kreatore te stvara mentorski odnos s učenicima 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Personalizirano profesionalno obrazovanje učitečja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Stvaranje kvalitetne i snažne digitalne infrastrukture koja je podloga za cjeloživotno učenje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Strateški investirati u razvoj digitalnih resursa 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Stvarati partnerstva u zajednici na lokalnoj i globalnoj razini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U cilju bolje podrške, Future ready školama, knjižničari mogu i trebali bi zagovarati učenička prava kroz omogućen pristup podacima i kreiranja njihove privatnosti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Kolaborativno vodstvo je komponenta ovog programa koja ima znanstveno uporište, a cilj joj je kreirati mlade koji su budući vođe u svojim lokalnim zajednicama</a:t>
            </a:r>
          </a:p>
          <a:p>
            <a:pPr marL="0" indent="0">
              <a:buFontTx/>
              <a:buNone/>
            </a:pPr>
            <a:endParaRPr lang="hr-HR" baseline="0" dirty="0" smtClean="0"/>
          </a:p>
          <a:p>
            <a:pPr marL="0" indent="0">
              <a:buFontTx/>
              <a:buNone/>
            </a:pPr>
            <a:r>
              <a:rPr lang="hr-HR" dirty="0" smtClean="0"/>
              <a:t>Kroz sve navedene komponente ostvaruje</a:t>
            </a:r>
            <a:r>
              <a:rPr lang="hr-HR" baseline="0" dirty="0" smtClean="0"/>
              <a:t> se osnova Future Ready programa, a to je personalizirani pristup učenju svakom učeniku.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0BEE3-94C1-40C7-BC33-3D4F52950345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096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8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5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59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C08F-0111-441B-8BF3-B603A53DA2D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4.9.2017.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2BF4-FE48-4361-9447-18870739BDC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8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C08F-0111-441B-8BF3-B603A53DA2D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4.9.2017.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2BF4-FE48-4361-9447-18870739BDC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12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C08F-0111-441B-8BF3-B603A53DA2D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4.9.2017.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2BF4-FE48-4361-9447-18870739BDC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56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C08F-0111-441B-8BF3-B603A53DA2D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4.9.2017.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2BF4-FE48-4361-9447-18870739BDC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73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C08F-0111-441B-8BF3-B603A53DA2D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4.9.2017.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2BF4-FE48-4361-9447-18870739BDC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22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C08F-0111-441B-8BF3-B603A53DA2D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4.9.2017.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2BF4-FE48-4361-9447-18870739BDC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62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C08F-0111-441B-8BF3-B603A53DA2D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4.9.2017.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2BF4-FE48-4361-9447-18870739BDC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1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C08F-0111-441B-8BF3-B603A53DA2D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4.9.2017.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2BF4-FE48-4361-9447-18870739BDC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2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14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C08F-0111-441B-8BF3-B603A53DA2D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4.9.2017.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2BF4-FE48-4361-9447-18870739BDC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09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C08F-0111-441B-8BF3-B603A53DA2D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4.9.2017.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2BF4-FE48-4361-9447-18870739BDC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86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C08F-0111-441B-8BF3-B603A53DA2D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4.9.2017.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2BF4-FE48-4361-9447-18870739BDC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5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3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9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2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5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4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6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5C08F-0111-441B-8BF3-B603A53DA2D3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4.9.2017.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A2BF4-FE48-4361-9447-18870739BDC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0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>
            <a:noAutofit/>
          </a:bodyPr>
          <a:lstStyle/>
          <a:p>
            <a:r>
              <a:rPr lang="hr-HR" sz="7200" i="1" dirty="0" smtClean="0"/>
              <a:t>Online </a:t>
            </a:r>
            <a:r>
              <a:rPr lang="hr-HR" sz="7200" dirty="0" smtClean="0"/>
              <a:t>učenje- naša iskustva</a:t>
            </a:r>
            <a:endParaRPr lang="hr-HR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105400"/>
            <a:ext cx="6400800" cy="685800"/>
          </a:xfrm>
        </p:spPr>
        <p:txBody>
          <a:bodyPr/>
          <a:lstStyle/>
          <a:p>
            <a:r>
              <a:rPr lang="hr-HR" i="1" dirty="0" smtClean="0"/>
              <a:t>Darija Jurič i Ružica Rebrović-Habek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23210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u="sng" dirty="0" err="1"/>
              <a:t>Coggle</a:t>
            </a:r>
            <a:r>
              <a:rPr lang="hr-HR" b="1" i="1" u="sng" dirty="0"/>
              <a:t> mentalne mape</a:t>
            </a:r>
            <a:endParaRPr lang="hr-HR" i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/>
              <a:t>Jednostavno minimalističko sučelje</a:t>
            </a:r>
          </a:p>
          <a:p>
            <a:r>
              <a:rPr lang="hr-HR" dirty="0"/>
              <a:t>Pozivanje suradnika elektroničkom poštom ili uvozom iz abecednog popisa adresa Google računa</a:t>
            </a:r>
          </a:p>
          <a:p>
            <a:r>
              <a:rPr lang="hr-HR" dirty="0"/>
              <a:t>Jednostavno izravno dodavanje novih mapa u direktorij kao i stvaranja direktorija za kategoriziranje kreiranih mapa</a:t>
            </a:r>
          </a:p>
          <a:p>
            <a:r>
              <a:rPr lang="hr-HR" dirty="0"/>
              <a:t>Kod svake mape postoje kratke upute za osnovne kontrole, kratice za tipkovnicu i korisne informacije</a:t>
            </a:r>
          </a:p>
          <a:p>
            <a:r>
              <a:rPr lang="hr-HR" dirty="0" smtClean="0"/>
              <a:t>Omogućena </a:t>
            </a:r>
            <a:r>
              <a:rPr lang="hr-HR" dirty="0"/>
              <a:t>je suradnja u realnom vremenu</a:t>
            </a:r>
          </a:p>
          <a:p>
            <a:r>
              <a:rPr lang="hr-HR" i="1" dirty="0"/>
              <a:t>Spremanje mape u PNG, PDF, </a:t>
            </a:r>
            <a:r>
              <a:rPr lang="hr-HR" i="1" dirty="0" err="1"/>
              <a:t>txt</a:t>
            </a:r>
            <a:r>
              <a:rPr lang="hr-HR" i="1" dirty="0"/>
              <a:t> i mm formatu</a:t>
            </a:r>
          </a:p>
          <a:p>
            <a:r>
              <a:rPr lang="hr-HR" dirty="0"/>
              <a:t>Pregled promjena kako bi se jednostavnije uočilo kada i koje su se promjene dogodile u mapi</a:t>
            </a:r>
          </a:p>
          <a:p>
            <a:r>
              <a:rPr lang="hr-HR" dirty="0"/>
              <a:t>Postojeći dodatak za Google </a:t>
            </a:r>
            <a:r>
              <a:rPr lang="hr-HR" dirty="0" err="1"/>
              <a:t>Chrome</a:t>
            </a:r>
            <a:r>
              <a:rPr lang="hr-HR" dirty="0"/>
              <a:t> preglednik</a:t>
            </a:r>
          </a:p>
          <a:p>
            <a:r>
              <a:rPr lang="hr-HR" dirty="0"/>
              <a:t>Moguće je i javno podijeliti mentalnu mapu tako da se može naći uz pomoć Internet tražilica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93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56" y="541954"/>
            <a:ext cx="5221398" cy="4765675"/>
          </a:xfrm>
        </p:spPr>
      </p:pic>
    </p:spTree>
    <p:extLst>
      <p:ext uri="{BB962C8B-B14F-4D97-AF65-F5344CB8AC3E}">
        <p14:creationId xmlns:p14="http://schemas.microsoft.com/office/powerpoint/2010/main" val="26850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58" y="609600"/>
            <a:ext cx="784404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7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Primjer ISE scenarija učenja</a:t>
            </a:r>
          </a:p>
          <a:p>
            <a:r>
              <a:rPr lang="hr-HR" dirty="0" smtClean="0"/>
              <a:t>Tema: Poštivanje intelektualnog vlasništva u uporabi i kreiranju informacije /Ružica</a:t>
            </a:r>
          </a:p>
          <a:p>
            <a:r>
              <a:rPr lang="hr-HR" dirty="0" smtClean="0"/>
              <a:t>Tema: Rijetka bolest –</a:t>
            </a:r>
            <a:r>
              <a:rPr lang="hr-HR" dirty="0" err="1" smtClean="0"/>
              <a:t>Fenilketonurija</a:t>
            </a:r>
            <a:r>
              <a:rPr lang="hr-HR" dirty="0" smtClean="0"/>
              <a:t> (PKU)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61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e</a:t>
            </a:r>
            <a:r>
              <a:rPr lang="hr-HR" dirty="0" err="1" smtClean="0"/>
              <a:t>d</a:t>
            </a:r>
            <a:r>
              <a:rPr lang="hr-HR" dirty="0" smtClean="0"/>
              <a:t> </a:t>
            </a:r>
            <a:r>
              <a:rPr lang="hr-HR" dirty="0" err="1" smtClean="0"/>
              <a:t>Web.net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hr-HR" dirty="0"/>
              <a:t>j</a:t>
            </a:r>
            <a:r>
              <a:rPr lang="hr-HR" dirty="0" smtClean="0"/>
              <a:t>e  </a:t>
            </a:r>
            <a:r>
              <a:rPr lang="hr-HR" i="1" dirty="0" err="1" smtClean="0"/>
              <a:t>online</a:t>
            </a:r>
            <a:r>
              <a:rPr lang="hr-HR" i="1" dirty="0" smtClean="0"/>
              <a:t> </a:t>
            </a:r>
            <a:r>
              <a:rPr lang="hr-HR" dirty="0" smtClean="0"/>
              <a:t>zajednica koja nudi besplatno stručno  usavršavanje – BILO GDJE I BILO KADA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1" b="22366"/>
          <a:stretch/>
        </p:blipFill>
        <p:spPr bwMode="auto">
          <a:xfrm>
            <a:off x="1541418" y="2669178"/>
            <a:ext cx="606567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914401" y="5715000"/>
            <a:ext cx="667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175       ZEMALJA                     </a:t>
            </a:r>
            <a:r>
              <a:rPr lang="hr-HR" dirty="0" smtClean="0"/>
              <a:t>–                  </a:t>
            </a:r>
            <a:r>
              <a:rPr lang="hr-HR" b="1" dirty="0" smtClean="0"/>
              <a:t>200.000    LJUDI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989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1000" y="381002"/>
            <a:ext cx="8229600" cy="5745163"/>
          </a:xfrm>
        </p:spPr>
        <p:txBody>
          <a:bodyPr/>
          <a:lstStyle/>
          <a:p>
            <a:r>
              <a:rPr lang="hr-HR" sz="3600" dirty="0" smtClean="0"/>
              <a:t>godišnje -  oko 300 </a:t>
            </a:r>
            <a:r>
              <a:rPr lang="hr-HR" sz="3600" dirty="0" err="1" smtClean="0"/>
              <a:t>webinara</a:t>
            </a:r>
            <a:endParaRPr lang="hr-HR" sz="3600" dirty="0" smtClean="0"/>
          </a:p>
          <a:p>
            <a:r>
              <a:rPr lang="hr-HR" sz="3600" dirty="0"/>
              <a:t>o</a:t>
            </a:r>
            <a:r>
              <a:rPr lang="hr-HR" sz="3600" dirty="0" smtClean="0"/>
              <a:t>ko 800 programa koji se mogu pogledati na zahtjev</a:t>
            </a:r>
          </a:p>
          <a:p>
            <a:r>
              <a:rPr lang="hr-HR" sz="3600" dirty="0"/>
              <a:t>v</a:t>
            </a:r>
            <a:r>
              <a:rPr lang="hr-HR" sz="3600" dirty="0" smtClean="0"/>
              <a:t>iše od 600 edukatora sa različitih područja- jako zastupljeni knjižničari </a:t>
            </a:r>
          </a:p>
          <a:p>
            <a:r>
              <a:rPr lang="hr-HR" sz="3600" dirty="0" smtClean="0"/>
              <a:t>Nakon sudjelovanja na </a:t>
            </a:r>
            <a:r>
              <a:rPr lang="hr-HR" sz="3600" dirty="0" err="1" smtClean="0"/>
              <a:t>Webinaru</a:t>
            </a:r>
            <a:r>
              <a:rPr lang="hr-HR" sz="3600" dirty="0" smtClean="0"/>
              <a:t> dobije se certifikat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3200400" cy="24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7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2"/>
            <a:ext cx="7848600" cy="627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9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73066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"/>
            <a:ext cx="8165444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58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9033934" cy="68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2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CILJEVI 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NAŠEG IZLAGANJA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sz="4000" dirty="0" smtClean="0"/>
              <a:t>izrada i korištenje  digitalnih materijala  u  ŠK</a:t>
            </a:r>
          </a:p>
          <a:p>
            <a:r>
              <a:rPr lang="hr-HR" sz="4000" dirty="0"/>
              <a:t>u</a:t>
            </a:r>
            <a:r>
              <a:rPr lang="hr-HR" sz="4000" dirty="0" smtClean="0"/>
              <a:t>čenje i dijeljenje informacija  pomoću </a:t>
            </a:r>
            <a:r>
              <a:rPr lang="hr-HR" sz="4000" dirty="0" err="1" smtClean="0"/>
              <a:t>Webinara</a:t>
            </a:r>
            <a:endParaRPr lang="hr-HR" sz="4000" dirty="0" smtClean="0"/>
          </a:p>
          <a:p>
            <a:r>
              <a:rPr lang="hr-HR" sz="4000" dirty="0" err="1" smtClean="0"/>
              <a:t>Carnetov</a:t>
            </a:r>
            <a:r>
              <a:rPr lang="hr-HR" sz="4000" dirty="0" smtClean="0"/>
              <a:t> e -</a:t>
            </a:r>
            <a:r>
              <a:rPr lang="hr-HR" sz="4000" dirty="0" err="1" smtClean="0"/>
              <a:t>labaratorij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9703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11963400" cy="95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9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1" y="0"/>
            <a:ext cx="885825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0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782"/>
            <a:ext cx="8458200" cy="676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uk 2"/>
          <p:cNvSpPr/>
          <p:nvPr/>
        </p:nvSpPr>
        <p:spPr>
          <a:xfrm>
            <a:off x="5486400" y="3962400"/>
            <a:ext cx="45719" cy="762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60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“Future </a:t>
            </a:r>
            <a:r>
              <a:rPr lang="hr-HR" dirty="0" err="1"/>
              <a:t>Ready</a:t>
            </a:r>
            <a:r>
              <a:rPr lang="hr-HR" dirty="0"/>
              <a:t>”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Projekt inicirao Obama 2013.</a:t>
            </a:r>
          </a:p>
          <a:p>
            <a:r>
              <a:rPr lang="hr-HR" dirty="0" smtClean="0"/>
              <a:t>potreba za individualziranim pristupom cjeloživotnom obrazovanju</a:t>
            </a:r>
          </a:p>
          <a:p>
            <a:r>
              <a:rPr lang="hr-HR" dirty="0" smtClean="0"/>
              <a:t>Stvaraju se uvjeti </a:t>
            </a:r>
            <a:r>
              <a:rPr lang="hr-HR" dirty="0"/>
              <a:t>koji </a:t>
            </a:r>
            <a:r>
              <a:rPr lang="hr-HR" dirty="0" smtClean="0"/>
              <a:t>će to  </a:t>
            </a:r>
            <a:r>
              <a:rPr lang="hr-HR" dirty="0"/>
              <a:t>omogućiti, ali </a:t>
            </a:r>
            <a:r>
              <a:rPr lang="hr-HR" i="1" dirty="0" smtClean="0"/>
              <a:t>„...ne može se </a:t>
            </a:r>
            <a:r>
              <a:rPr lang="hr-HR" i="1" dirty="0"/>
              <a:t>uzeti </a:t>
            </a:r>
            <a:r>
              <a:rPr lang="hr-HR" i="1" dirty="0" smtClean="0"/>
              <a:t>tableta </a:t>
            </a:r>
            <a:r>
              <a:rPr lang="hr-HR" i="1" dirty="0"/>
              <a:t>i postati </a:t>
            </a:r>
            <a:r>
              <a:rPr lang="hr-HR" i="1" dirty="0" smtClean="0"/>
              <a:t>spreman za budućnost...„</a:t>
            </a:r>
          </a:p>
          <a:p>
            <a:r>
              <a:rPr lang="hr-HR" dirty="0"/>
              <a:t> Digitalni sadržaj i otvoreni obrazovni resursi i dalje zahtijevaju posredovanje i </a:t>
            </a:r>
            <a:r>
              <a:rPr lang="hr-HR" dirty="0" smtClean="0"/>
              <a:t>planiranje</a:t>
            </a:r>
          </a:p>
          <a:p>
            <a:r>
              <a:rPr lang="hr-HR" dirty="0" smtClean="0"/>
              <a:t> </a:t>
            </a:r>
            <a:r>
              <a:rPr lang="hr-HR" dirty="0"/>
              <a:t>Izazov je shvatiti kako iskoristiti tehnologiju kako bi zaista dobiti individualizirani ishode učenja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2977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52401"/>
            <a:ext cx="6781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38862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hr-HR" dirty="0"/>
              <a:t>Poznavati individualne sposobnosti svakog učenika i omogućiti im razvoj vlastitih planova učenja</a:t>
            </a:r>
          </a:p>
          <a:p>
            <a:pPr marL="171450" indent="-171450">
              <a:buFontTx/>
              <a:buChar char="-"/>
            </a:pPr>
            <a:r>
              <a:rPr lang="hr-HR" dirty="0"/>
              <a:t>Definirati nastavu na način da podržava svakog učenika kroz kontinuirano pomicanje granica svakog učenika</a:t>
            </a:r>
          </a:p>
          <a:p>
            <a:pPr marL="171450" indent="-171450">
              <a:buFontTx/>
              <a:buChar char="-"/>
            </a:pPr>
            <a:r>
              <a:rPr lang="hr-HR" dirty="0"/>
              <a:t>Kreirati više fleksibilno okruženje za učenje i stvoriti mogućnosti za učenje koje se proteže i izvan učionice</a:t>
            </a:r>
          </a:p>
          <a:p>
            <a:pPr marL="171450" indent="-171450">
              <a:buFontTx/>
              <a:buChar char="-"/>
            </a:pPr>
            <a:r>
              <a:rPr lang="hr-HR" dirty="0"/>
              <a:t>Omogućavanje originalnih/ autentičnih mogućnosti učenja kroz povezivanje učenika s lokalnim i globalnim zajednicama</a:t>
            </a:r>
          </a:p>
          <a:p>
            <a:pPr marL="171450" indent="-171450">
              <a:buFontTx/>
              <a:buChar char="-"/>
            </a:pPr>
            <a:r>
              <a:rPr lang="hr-HR" dirty="0"/>
              <a:t>Korištenje višestrukih podataka za revidiranje nastavnog programa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38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raste svijest </a:t>
            </a:r>
            <a:r>
              <a:rPr lang="hr-HR" dirty="0" smtClean="0"/>
              <a:t>da su  </a:t>
            </a:r>
            <a:r>
              <a:rPr lang="hr-HR" dirty="0"/>
              <a:t>knjižničari </a:t>
            </a:r>
            <a:r>
              <a:rPr lang="hr-HR" dirty="0" smtClean="0"/>
              <a:t>neophodni </a:t>
            </a:r>
            <a:r>
              <a:rPr lang="hr-HR" dirty="0"/>
              <a:t>za </a:t>
            </a:r>
            <a:r>
              <a:rPr lang="hr-HR" dirty="0" smtClean="0"/>
              <a:t>taj proces</a:t>
            </a:r>
          </a:p>
          <a:p>
            <a:r>
              <a:rPr lang="hr-HR" dirty="0"/>
              <a:t>Uloga</a:t>
            </a:r>
            <a:r>
              <a:rPr lang="hr-HR" dirty="0" smtClean="0"/>
              <a:t>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- odabir, organizacija i implementacija digitalnih resursa </a:t>
            </a:r>
            <a:r>
              <a:rPr lang="hr-HR" dirty="0"/>
              <a:t>i </a:t>
            </a:r>
            <a:r>
              <a:rPr lang="hr-HR" dirty="0" smtClean="0"/>
              <a:t>alata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- osposobljavanje učenika </a:t>
            </a:r>
            <a:r>
              <a:rPr lang="hr-HR" dirty="0"/>
              <a:t>kao </a:t>
            </a:r>
            <a:r>
              <a:rPr lang="hr-HR" dirty="0" smtClean="0"/>
              <a:t>stvaratelja</a:t>
            </a:r>
          </a:p>
          <a:p>
            <a:pPr marL="0" indent="0">
              <a:buNone/>
            </a:pPr>
            <a:r>
              <a:rPr lang="hr-HR" dirty="0"/>
              <a:t>             </a:t>
            </a:r>
            <a:r>
              <a:rPr lang="hr-HR" dirty="0" smtClean="0"/>
              <a:t>- osmišljavati  </a:t>
            </a:r>
            <a:r>
              <a:rPr lang="hr-HR" dirty="0"/>
              <a:t>suradničke </a:t>
            </a:r>
            <a:r>
              <a:rPr lang="hr-HR" dirty="0" smtClean="0"/>
              <a:t>prostore</a:t>
            </a:r>
          </a:p>
          <a:p>
            <a:pPr marL="0" indent="0">
              <a:buNone/>
            </a:pPr>
            <a:r>
              <a:rPr lang="hr-HR" dirty="0"/>
              <a:t>knjižničari </a:t>
            </a:r>
            <a:r>
              <a:rPr lang="hr-HR" dirty="0" smtClean="0"/>
              <a:t>su </a:t>
            </a:r>
            <a:r>
              <a:rPr lang="hr-HR" dirty="0"/>
              <a:t>ključni </a:t>
            </a:r>
            <a:r>
              <a:rPr lang="hr-HR" dirty="0" smtClean="0"/>
              <a:t> za </a:t>
            </a:r>
            <a:r>
              <a:rPr lang="hr-HR" dirty="0"/>
              <a:t>uspješnu provedbu </a:t>
            </a:r>
            <a:r>
              <a:rPr lang="hr-HR" dirty="0" smtClean="0"/>
              <a:t>digitalne tehnologije </a:t>
            </a:r>
            <a:r>
              <a:rPr lang="hr-HR" dirty="0"/>
              <a:t>i iskorištavanju te tehnologije za </a:t>
            </a:r>
            <a:r>
              <a:rPr lang="hr-HR" dirty="0" smtClean="0"/>
              <a:t>personalizirano </a:t>
            </a:r>
            <a:r>
              <a:rPr lang="hr-HR" dirty="0"/>
              <a:t>učenje - i spremni </a:t>
            </a:r>
            <a:r>
              <a:rPr lang="hr-HR" dirty="0" smtClean="0"/>
              <a:t>za budućnost </a:t>
            </a:r>
            <a:r>
              <a:rPr lang="hr-HR" dirty="0"/>
              <a:t>.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6896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uture ready benefit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-121360"/>
            <a:ext cx="8382000" cy="57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0999" y="2667000"/>
            <a:ext cx="25668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Stvoriti zajedničke kolaborativne prostore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Kvalitetno korištenje prostora i vremena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Omogućiti fleksibilne prostore koji će poticati istraživanje, kreativnost, suradnju i zajedništvo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3733800"/>
            <a:ext cx="3124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Stvoriti mentorska partnerstva 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baziraju se na curriculumu, mentorstvu i valuaciji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 partneri zajedno s edukatorima/ učiteljima kreiraju i implementiraju kurikulum baziran na stvarnim dokazima i valuaciji koji povezuju elemente dubinskog učenja, kritičkog razmišljanja, informacijske pismenosti, digitalizacije građana, kreativnosti, inovacija i aktivnog korištenja tehnologija.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5943601" y="3750163"/>
            <a:ext cx="32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Osposobljavanje učenika kao stvaratelja</a:t>
            </a:r>
          </a:p>
          <a:p>
            <a:pPr marL="285750" indent="-285750">
              <a:buFontTx/>
              <a:buChar char="-"/>
            </a:pPr>
            <a:r>
              <a:rPr lang="hr-HR" dirty="0"/>
              <a:t>baziraju se na curriculumu, mentorstvu i valuaciji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Ohrabrivati i olakšati učenicima da postanu sve više samoinicijativni s obzirom da kreiraju digitalne proizvode vlastitog učenja koji ih ukčjučuju i potiču na kritičko razmišljanje, suradnju i rješavanje stvarnih globalnih problema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75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uture Ready Librari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4558"/>
            <a:ext cx="8305800" cy="624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3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"/>
            <a:ext cx="8305800" cy="664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"/>
            <a:ext cx="839893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5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469907"/>
            <a:ext cx="5553074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CARNETOV e- laboratorij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/>
              <a:t>e-Laboratorij je portal gdje korisnici mogu saznati sve informacije o alatima, sustavima te aplikacijama za uporabu na </a:t>
            </a:r>
            <a:r>
              <a:rPr lang="hr-HR" b="1" dirty="0" smtClean="0"/>
              <a:t>području </a:t>
            </a:r>
            <a:r>
              <a:rPr lang="hr-HR" b="1" dirty="0"/>
              <a:t>e-učenja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hr-HR" b="1" dirty="0" smtClean="0"/>
              <a:t>olakšava </a:t>
            </a:r>
            <a:r>
              <a:rPr lang="hr-HR" b="1" dirty="0"/>
              <a:t>nastavnicima i ostalim korisnicima koji se bave područjem e-učenja </a:t>
            </a:r>
            <a:r>
              <a:rPr lang="hr-HR" b="1" dirty="0" smtClean="0"/>
              <a:t> pravi odabir </a:t>
            </a:r>
            <a:r>
              <a:rPr lang="hr-HR" b="1" dirty="0"/>
              <a:t>alata za svoj rad kao i mogućnost korištenja alata za kojih možda nemaju </a:t>
            </a:r>
            <a:r>
              <a:rPr lang="hr-HR" b="1" dirty="0" smtClean="0"/>
              <a:t>resursa</a:t>
            </a:r>
          </a:p>
          <a:p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7369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2"/>
            <a:ext cx="7543800" cy="603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63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81002"/>
            <a:ext cx="7276703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4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8" name="Picture 4" descr="C:\Users\Knjiznica\AppData\Local\Microsoft\Windows\Temporary Internet Files\Content.IE5\9V8A36UL\rast-smal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58786"/>
            <a:ext cx="6324600" cy="42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8000" i="1" dirty="0" smtClean="0"/>
              <a:t>HVALA NA PAŽNJI!</a:t>
            </a:r>
            <a:endParaRPr lang="hr-HR" sz="8000" i="1" dirty="0"/>
          </a:p>
        </p:txBody>
      </p:sp>
    </p:spTree>
    <p:extLst>
      <p:ext uri="{BB962C8B-B14F-4D97-AF65-F5344CB8AC3E}">
        <p14:creationId xmlns:p14="http://schemas.microsoft.com/office/powerpoint/2010/main" val="33860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-  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DIGITALNI ALATI U NASTAVI</a:t>
            </a:r>
            <a:r>
              <a:rPr lang="hr-HR" i="1" u="sng" dirty="0" smtClean="0"/>
              <a:t> </a:t>
            </a:r>
            <a:br>
              <a:rPr lang="hr-HR" i="1" u="sng" dirty="0" smtClean="0"/>
            </a:br>
            <a:r>
              <a:rPr lang="hr-HR" i="1" u="sng" dirty="0" smtClean="0"/>
              <a:t/>
            </a:r>
            <a:br>
              <a:rPr lang="hr-HR" i="1" u="sng" dirty="0" smtClean="0"/>
            </a:br>
            <a:r>
              <a:rPr lang="hr-HR" i="1" u="sng" dirty="0" smtClean="0"/>
              <a:t>BRAIN POP</a:t>
            </a:r>
            <a:br>
              <a:rPr lang="hr-HR" i="1" u="sng" dirty="0" smtClean="0"/>
            </a:br>
            <a:endParaRPr lang="hr-HR" sz="3200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5558" y="1778733"/>
            <a:ext cx="7886700" cy="4351338"/>
          </a:xfrm>
        </p:spPr>
        <p:txBody>
          <a:bodyPr>
            <a:normAutofit/>
          </a:bodyPr>
          <a:lstStyle/>
          <a:p>
            <a:endParaRPr lang="hr-HR" sz="1400" b="1" dirty="0" smtClean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hr-HR" sz="1800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r>
              <a:rPr lang="hr-HR" sz="1800" b="1" dirty="0" smtClean="0">
                <a:solidFill>
                  <a:srgbClr val="444444"/>
                </a:solidFill>
                <a:effectLst/>
                <a:latin typeface="+mj-lt"/>
              </a:rPr>
              <a:t>edukativan portal namijenjen djeci osnovnoškolskog i srednjoškolskog uzrasta</a:t>
            </a:r>
          </a:p>
          <a:p>
            <a:r>
              <a:rPr lang="hr-HR" sz="1800" b="1" dirty="0" smtClean="0">
                <a:solidFill>
                  <a:srgbClr val="444444"/>
                </a:solidFill>
                <a:effectLst/>
                <a:latin typeface="+mj-lt"/>
              </a:rPr>
              <a:t> omogućava sadržaj temeljen na kurikulumu. </a:t>
            </a:r>
          </a:p>
          <a:p>
            <a:r>
              <a:rPr lang="hr-HR" sz="1800" b="1" dirty="0" smtClean="0">
                <a:solidFill>
                  <a:srgbClr val="444444"/>
                </a:solidFill>
                <a:effectLst/>
                <a:latin typeface="+mj-lt"/>
              </a:rPr>
              <a:t>Uključuje različite animacije, videe i interaktivne igre koje se temelje na STEM predmetima, engleskom jeziku, glazbi, umjetnosti i društvenim temama. </a:t>
            </a:r>
          </a:p>
          <a:p>
            <a:endParaRPr lang="hr-HR" sz="1800" b="1" dirty="0">
              <a:solidFill>
                <a:srgbClr val="444444"/>
              </a:solidFill>
              <a:latin typeface="+mj-lt"/>
            </a:endParaRPr>
          </a:p>
          <a:p>
            <a:r>
              <a:rPr lang="hr-HR" sz="1800" b="1" dirty="0" smtClean="0">
                <a:solidFill>
                  <a:srgbClr val="444444"/>
                </a:solidFill>
                <a:effectLst/>
                <a:latin typeface="+mj-lt"/>
              </a:rPr>
              <a:t>Nastavnici mogu koristiti portal kao popratni sadržaj nekoj od tema koju obrađuju u nastavnoj jedinici. Portal može biti izvor ideja kako nastavnici svoju nastavu mogu učiniti zanimljivijom</a:t>
            </a:r>
            <a:r>
              <a:rPr lang="hr-HR" b="1" dirty="0" smtClean="0">
                <a:solidFill>
                  <a:srgbClr val="444444"/>
                </a:solidFill>
                <a:effectLst/>
                <a:latin typeface="+mj-lt"/>
              </a:rPr>
              <a:t>. </a:t>
            </a:r>
            <a:endParaRPr lang="hr-HR" b="1" dirty="0">
              <a:latin typeface="+mj-lt"/>
            </a:endParaRPr>
          </a:p>
        </p:txBody>
      </p:sp>
      <p:pic>
        <p:nvPicPr>
          <p:cNvPr id="4" name="Picture 2" descr="http://i2.wp.com/e-laboratorij.carnet.hr/wp-content/uploads/2015/09/Besplatni-sadrzaj-za-korisnike-koji-nemaju-pretplatu1.jpg?fit=671%2C8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38" y="1002325"/>
            <a:ext cx="1044820" cy="178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- </a:t>
            </a:r>
            <a:r>
              <a:rPr lang="hr-HR" b="1" i="1" u="sng" dirty="0" smtClean="0"/>
              <a:t>Piktochart</a:t>
            </a:r>
            <a:endParaRPr lang="hr-HR" b="1" i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1800" b="1" i="1" dirty="0" err="1"/>
              <a:t>Piktochart</a:t>
            </a:r>
            <a:r>
              <a:rPr lang="hr-HR" sz="1800" b="1" i="1" dirty="0"/>
              <a:t> </a:t>
            </a:r>
            <a:r>
              <a:rPr lang="hr-HR" sz="1800" dirty="0"/>
              <a:t>je online alat za izradu infografike, izvještaja, postera i prezentacija. </a:t>
            </a:r>
            <a:endParaRPr lang="hr-HR" sz="1800" dirty="0" smtClean="0"/>
          </a:p>
          <a:p>
            <a:r>
              <a:rPr lang="hr-HR" sz="1800" dirty="0" smtClean="0"/>
              <a:t> </a:t>
            </a:r>
            <a:r>
              <a:rPr lang="hr-HR" sz="1800" dirty="0"/>
              <a:t>jednostavno prikazuje različite podatke koji inače djeluju zamarajuće na korisnika. </a:t>
            </a:r>
            <a:endParaRPr lang="hr-HR" sz="1800" dirty="0" smtClean="0"/>
          </a:p>
          <a:p>
            <a:pPr marL="0" indent="0">
              <a:buNone/>
            </a:pPr>
            <a:r>
              <a:rPr lang="hr-HR" sz="1800" b="1" dirty="0" smtClean="0"/>
              <a:t>Glavne </a:t>
            </a:r>
            <a:r>
              <a:rPr lang="hr-HR" sz="1800" b="1" dirty="0"/>
              <a:t>značajke alata:</a:t>
            </a:r>
          </a:p>
          <a:p>
            <a:r>
              <a:rPr lang="hr-HR" sz="1800" dirty="0" err="1"/>
              <a:t>infografika</a:t>
            </a:r>
            <a:r>
              <a:rPr lang="hr-HR" sz="1800" dirty="0"/>
              <a:t>, izvještaji, </a:t>
            </a:r>
            <a:r>
              <a:rPr lang="hr-HR" sz="1800" dirty="0" err="1"/>
              <a:t>posteri</a:t>
            </a:r>
            <a:r>
              <a:rPr lang="hr-HR" sz="1800" dirty="0"/>
              <a:t> i prezentacije</a:t>
            </a:r>
          </a:p>
          <a:p>
            <a:r>
              <a:rPr lang="hr-HR" sz="1800" dirty="0"/>
              <a:t>dostupno nekoliko besplatnih predložaka (free template)</a:t>
            </a:r>
          </a:p>
          <a:p>
            <a:r>
              <a:rPr lang="hr-HR" sz="1800" dirty="0"/>
              <a:t>kod prvog se korištenja pokreće priručnik</a:t>
            </a:r>
          </a:p>
          <a:p>
            <a:r>
              <a:rPr lang="hr-HR" sz="1800" dirty="0"/>
              <a:t>proračunske tablice za prikaz izvještajnih grafikona</a:t>
            </a:r>
          </a:p>
          <a:p>
            <a:r>
              <a:rPr lang="hr-HR" sz="1800" dirty="0"/>
              <a:t>dodavanje vlastitih datoteka do maksimalno 40 MB</a:t>
            </a:r>
          </a:p>
          <a:p>
            <a:r>
              <a:rPr lang="hr-HR" sz="1800" dirty="0" smtClean="0"/>
              <a:t>u </a:t>
            </a:r>
            <a:r>
              <a:rPr lang="hr-HR" sz="1800" dirty="0"/>
              <a:t>besplatnoj je varijanti moguće jedino javno objaviti izrađeni dokument</a:t>
            </a:r>
          </a:p>
          <a:p>
            <a:r>
              <a:rPr lang="hr-HR" sz="1800" dirty="0"/>
              <a:t>kod pohrane infografike u besplatnoj varijanti, prikazuje se vodeni žig alata</a:t>
            </a:r>
          </a:p>
          <a:p>
            <a:endParaRPr lang="hr-HR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5" y="365125"/>
            <a:ext cx="914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u="sng" dirty="0" err="1" smtClean="0"/>
              <a:t>Phet</a:t>
            </a:r>
            <a:r>
              <a:rPr lang="hr-HR" b="1" i="1" u="sng" dirty="0" smtClean="0"/>
              <a:t> simulacije</a:t>
            </a:r>
            <a:endParaRPr lang="hr-HR" b="1" i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PhET interaktivne </a:t>
            </a:r>
            <a:r>
              <a:rPr lang="hr-HR" dirty="0" smtClean="0"/>
              <a:t>simulacije, </a:t>
            </a:r>
            <a:r>
              <a:rPr lang="hr-HR" dirty="0"/>
              <a:t>dodatak su nastavi u pojašnjavanju procesa fizike, biologije, kemije, </a:t>
            </a:r>
            <a:r>
              <a:rPr lang="hr-HR" dirty="0" smtClean="0"/>
              <a:t>matematike </a:t>
            </a:r>
            <a:r>
              <a:rPr lang="hr-HR" dirty="0"/>
              <a:t>i geografije i za samostalnu edukaciju djece u području “Želim znati više”. </a:t>
            </a:r>
            <a:endParaRPr lang="hr-HR" dirty="0" smtClean="0"/>
          </a:p>
          <a:p>
            <a:r>
              <a:rPr lang="hr-HR" dirty="0" smtClean="0"/>
              <a:t>Potpuno </a:t>
            </a:r>
            <a:r>
              <a:rPr lang="hr-HR" dirty="0"/>
              <a:t>besplatne za korištenje u akademske svrhe, dostupne su na hrvatskom jeziku što uvelike olakšava snalaženje za mlađe uzraste.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4127500"/>
            <a:ext cx="9144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u="sng" dirty="0"/>
              <a:t>Science Kids </a:t>
            </a:r>
            <a:r>
              <a:rPr lang="pl-PL" b="1" i="1" dirty="0"/>
              <a:t>– znanost i tehnologija za djecu na zabavan način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Science Kids je portal koji služi kao središnje mjesto zanimljivih informacija i interaktivnih materijala koji obuhvaćaju znanost i tehnologiju. </a:t>
            </a:r>
            <a:endParaRPr lang="hr-HR" dirty="0" smtClean="0"/>
          </a:p>
          <a:p>
            <a:r>
              <a:rPr lang="hr-HR" dirty="0" smtClean="0"/>
              <a:t>Djeca </a:t>
            </a:r>
            <a:r>
              <a:rPr lang="hr-HR" dirty="0"/>
              <a:t>imaju priliku proučiti upute za različite eksperimente, pronaći činjenice vezane uz željenu temu i pristupiti kvizovima kako bi provjerili svoje znanje. </a:t>
            </a:r>
            <a:endParaRPr lang="hr-HR" dirty="0" smtClean="0"/>
          </a:p>
          <a:p>
            <a:r>
              <a:rPr lang="hr-HR" dirty="0" smtClean="0"/>
              <a:t>Imaju </a:t>
            </a:r>
            <a:r>
              <a:rPr lang="hr-HR" dirty="0"/>
              <a:t>priliku istražiti bazu lekcija i projekata koje mogu provesti. Ponuđene su im različite igre koje imaju komponentu tehnologije ili određene STEM predmete, zanimljive slike i poučne video materijale. Igre su zamišljene kao svojevrsni eksperiment u kojem se dijete potiče na razmišljanje različitim pitanjima: „Što će se dogoditi ako neki element zamijenimo s drugim?“ ili „Kakav će utjecaj ovaj element imati ako ga zagrijemo?“.</a:t>
            </a:r>
          </a:p>
        </p:txBody>
      </p:sp>
    </p:spTree>
    <p:extLst>
      <p:ext uri="{BB962C8B-B14F-4D97-AF65-F5344CB8AC3E}">
        <p14:creationId xmlns:p14="http://schemas.microsoft.com/office/powerpoint/2010/main" val="30152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u="sng" dirty="0"/>
              <a:t>The </a:t>
            </a:r>
            <a:r>
              <a:rPr lang="hr-HR" b="1" i="1" u="sng" dirty="0" err="1"/>
              <a:t>BioDigital</a:t>
            </a:r>
            <a:r>
              <a:rPr lang="hr-HR" b="1" i="1" u="sng" dirty="0"/>
              <a:t> Human</a:t>
            </a:r>
            <a:endParaRPr lang="hr-HR" i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The BioDigital Human je web alat koji na 3D modelima prikazuje pojedine dijelove ljudskog tijela i stanja unutar tijela. </a:t>
            </a:r>
            <a:endParaRPr lang="hr-HR" dirty="0" smtClean="0"/>
          </a:p>
          <a:p>
            <a:r>
              <a:rPr lang="hr-HR" dirty="0" smtClean="0"/>
              <a:t>Alat </a:t>
            </a:r>
            <a:r>
              <a:rPr lang="hr-HR" dirty="0"/>
              <a:t>je nastao s ciljem da se pomoću digitalne tehnologije svima omogući prilika istražiti i saznati informacije vezane uz ljudsko tijelo.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8" y="3786195"/>
            <a:ext cx="21431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u="sng" dirty="0" err="1"/>
              <a:t>Kahoot</a:t>
            </a:r>
            <a:r>
              <a:rPr lang="hr-HR" b="1" i="1" u="sng" dirty="0"/>
              <a:t> – “game-</a:t>
            </a:r>
            <a:r>
              <a:rPr lang="hr-HR" b="1" i="1" u="sng" dirty="0" err="1"/>
              <a:t>based</a:t>
            </a:r>
            <a:r>
              <a:rPr lang="hr-HR" b="1" i="1" u="sng" dirty="0"/>
              <a:t>” sustav za odgovaranje i kvizove</a:t>
            </a:r>
            <a:endParaRPr lang="hr-HR" i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Jednostavan </a:t>
            </a:r>
            <a:r>
              <a:rPr lang="hr-HR" dirty="0"/>
              <a:t>i intuitivan</a:t>
            </a:r>
          </a:p>
          <a:p>
            <a:r>
              <a:rPr lang="hr-HR" dirty="0"/>
              <a:t>Ne zahtijeva kreiranje korisničkog računa za prisustvovanje kvizu</a:t>
            </a:r>
          </a:p>
          <a:p>
            <a:r>
              <a:rPr lang="hr-HR" dirty="0"/>
              <a:t>Koristi elemente igre za bolju motivaciju učenika</a:t>
            </a:r>
          </a:p>
          <a:p>
            <a:r>
              <a:rPr lang="hr-HR" dirty="0"/>
              <a:t>Potiče natjecateljski duh</a:t>
            </a:r>
          </a:p>
          <a:p>
            <a:r>
              <a:rPr lang="hr-HR" dirty="0"/>
              <a:t>Pruža povratne informacije u realnom vremenu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73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1229</Words>
  <Application>Microsoft Office PowerPoint</Application>
  <PresentationFormat>Prikaz na zaslonu (4:3)</PresentationFormat>
  <Paragraphs>112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33</vt:i4>
      </vt:variant>
    </vt:vector>
  </HeadingPairs>
  <TitlesOfParts>
    <vt:vector size="35" baseType="lpstr">
      <vt:lpstr>Tema sustava Office</vt:lpstr>
      <vt:lpstr>1_Tema sustava Office</vt:lpstr>
      <vt:lpstr>Online učenje- naša iskustva</vt:lpstr>
      <vt:lpstr>CILJEVI NAŠEG IZLAGANJA</vt:lpstr>
      <vt:lpstr>PowerPointova prezentacija</vt:lpstr>
      <vt:lpstr>-    DIGITALNI ALATI U NASTAVI   BRAIN POP </vt:lpstr>
      <vt:lpstr>- Piktochart</vt:lpstr>
      <vt:lpstr>Phet simulacije</vt:lpstr>
      <vt:lpstr>Science Kids – znanost i tehnologija za djecu na zabavan način</vt:lpstr>
      <vt:lpstr>The BioDigital Human</vt:lpstr>
      <vt:lpstr>Kahoot – “game-based” sustav za odgovaranje i kvizove</vt:lpstr>
      <vt:lpstr>Coggle mentalne mape</vt:lpstr>
      <vt:lpstr>PowerPointova prezentacija</vt:lpstr>
      <vt:lpstr>PowerPointova prezentacija</vt:lpstr>
      <vt:lpstr>PowerPointova prezentacija</vt:lpstr>
      <vt:lpstr>ed Web.net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“Future Ready”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CARNETOV e- laboratorij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učenje- naša iskustva</dc:title>
  <dc:creator>Habek</dc:creator>
  <cp:lastModifiedBy>Knjiznica</cp:lastModifiedBy>
  <cp:revision>34</cp:revision>
  <dcterms:created xsi:type="dcterms:W3CDTF">2006-08-16T00:00:00Z</dcterms:created>
  <dcterms:modified xsi:type="dcterms:W3CDTF">2017-09-04T12:06:08Z</dcterms:modified>
</cp:coreProperties>
</file>