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9" r:id="rId6"/>
    <p:sldId id="259" r:id="rId7"/>
    <p:sldId id="270" r:id="rId8"/>
    <p:sldId id="261" r:id="rId9"/>
    <p:sldId id="271" r:id="rId10"/>
    <p:sldId id="260" r:id="rId11"/>
    <p:sldId id="272" r:id="rId12"/>
    <p:sldId id="268" r:id="rId13"/>
    <p:sldId id="262" r:id="rId14"/>
    <p:sldId id="263" r:id="rId15"/>
    <p:sldId id="273" r:id="rId16"/>
    <p:sldId id="264" r:id="rId17"/>
    <p:sldId id="274" r:id="rId18"/>
    <p:sldId id="265" r:id="rId19"/>
    <p:sldId id="275" r:id="rId20"/>
    <p:sldId id="266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924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26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83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473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314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18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55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00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90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470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9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8BB5-C132-4A26-BAFE-E80B1874DFC0}" type="datetimeFigureOut">
              <a:rPr lang="hr-HR" smtClean="0"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3B7A-5077-4EB1-A414-44D6E7E5A3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94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Upitnik o stilovima učenja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(</a:t>
            </a:r>
            <a:r>
              <a:rPr lang="hr-HR" dirty="0" err="1" smtClean="0"/>
              <a:t>Kolb</a:t>
            </a:r>
            <a:r>
              <a:rPr lang="hr-HR" dirty="0"/>
              <a:t>; </a:t>
            </a:r>
            <a:r>
              <a:rPr lang="hr-HR" dirty="0" err="1"/>
              <a:t>Honey</a:t>
            </a:r>
            <a:r>
              <a:rPr lang="hr-HR" dirty="0"/>
              <a:t> &amp; </a:t>
            </a:r>
            <a:r>
              <a:rPr lang="hr-HR" dirty="0" err="1"/>
              <a:t>Mumford</a:t>
            </a:r>
            <a:r>
              <a:rPr lang="hr-H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2967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80841"/>
              </p:ext>
            </p:extLst>
          </p:nvPr>
        </p:nvGraphicFramePr>
        <p:xfrm>
          <a:off x="432000" y="533082"/>
          <a:ext cx="8280000" cy="57918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8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103826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31.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Ne volim neobične ideje. Nisu praktične.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24126851"/>
                  </a:ext>
                </a:extLst>
              </a:tr>
              <a:tr h="115993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32.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Treba promisliti prije djelovanja.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56468215"/>
                  </a:ext>
                </a:extLst>
              </a:tr>
              <a:tr h="86173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33.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Radije slušam nego što govorim.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448905053"/>
                  </a:ext>
                </a:extLst>
              </a:tr>
              <a:tr h="114450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34.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Nije važno kako nešto radiš, dok god to funkcionira.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93473269"/>
                  </a:ext>
                </a:extLst>
              </a:tr>
              <a:tr h="158740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35.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volim pravila i planove, oduzimaju draž.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14113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10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63606"/>
              </p:ext>
            </p:extLst>
          </p:nvPr>
        </p:nvGraphicFramePr>
        <p:xfrm>
          <a:off x="432000" y="567798"/>
          <a:ext cx="8280000" cy="57224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8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103597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36.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zabavama sam obično u centru</a:t>
                      </a:r>
                      <a:r>
                        <a:rPr lang="hr-H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pozornosti.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17002331"/>
                  </a:ext>
                </a:extLst>
              </a:tr>
              <a:tr h="101041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37.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Učinit ću sve kako bih obavio posao.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99547044"/>
                  </a:ext>
                </a:extLst>
              </a:tr>
              <a:tr h="10201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38.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Volim otkrivati kako stvari funkcioniraju.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81308740"/>
                  </a:ext>
                </a:extLst>
              </a:tr>
              <a:tr h="177402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39.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Volim kada se sastanci ili rasprave održavaju na sistematičan način prema postavljenom obrascu i vremenskom rasporedu.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46421110"/>
                  </a:ext>
                </a:extLst>
              </a:tr>
              <a:tr h="88181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40.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Ne smeta mi kada stvari malo izmaknu kontroli.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2216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7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hr-HR" altLang="sr-Latn-RS" sz="2400" b="1" dirty="0">
                <a:latin typeface="+mn-lt"/>
                <a:ea typeface="Calibri" panose="020F0502020204030204" pitchFamily="34" charset="0"/>
                <a:cs typeface="Tahoma" panose="020B0604030504040204" pitchFamily="34" charset="0"/>
              </a:rPr>
              <a:t>UPITNIK STILOVA UČENJA – REZULTATI</a:t>
            </a:r>
            <a:r>
              <a:rPr lang="hr-HR" altLang="sr-Latn-RS" sz="2400" dirty="0">
                <a:latin typeface="+mn-lt"/>
              </a:rPr>
              <a:t/>
            </a:r>
            <a:br>
              <a:rPr lang="hr-HR" altLang="sr-Latn-RS" sz="2400" dirty="0">
                <a:latin typeface="+mn-lt"/>
              </a:rPr>
            </a:br>
            <a:r>
              <a:rPr lang="hr-HR" altLang="sr-Latn-RS" sz="2400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 PREFERIRANI PRISTUP UČENJU</a:t>
            </a:r>
            <a:endParaRPr lang="hr-HR" sz="2400" dirty="0">
              <a:latin typeface="+mn-lt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80572"/>
              </p:ext>
            </p:extLst>
          </p:nvPr>
        </p:nvGraphicFramePr>
        <p:xfrm>
          <a:off x="2285999" y="2375809"/>
          <a:ext cx="4465866" cy="2935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4725">
                  <a:extLst>
                    <a:ext uri="{9D8B030D-6E8A-4147-A177-3AD203B41FA5}">
                      <a16:colId xmlns:a16="http://schemas.microsoft.com/office/drawing/2014/main" xmlns="" val="528515899"/>
                    </a:ext>
                  </a:extLst>
                </a:gridCol>
                <a:gridCol w="1297237">
                  <a:extLst>
                    <a:ext uri="{9D8B030D-6E8A-4147-A177-3AD203B41FA5}">
                      <a16:colId xmlns:a16="http://schemas.microsoft.com/office/drawing/2014/main" xmlns="" val="3906259894"/>
                    </a:ext>
                  </a:extLst>
                </a:gridCol>
                <a:gridCol w="992216">
                  <a:extLst>
                    <a:ext uri="{9D8B030D-6E8A-4147-A177-3AD203B41FA5}">
                      <a16:colId xmlns:a16="http://schemas.microsoft.com/office/drawing/2014/main" xmlns="" val="1581129592"/>
                    </a:ext>
                  </a:extLst>
                </a:gridCol>
                <a:gridCol w="1031688">
                  <a:extLst>
                    <a:ext uri="{9D8B030D-6E8A-4147-A177-3AD203B41FA5}">
                      <a16:colId xmlns:a16="http://schemas.microsoft.com/office/drawing/2014/main" xmlns="" val="2209456878"/>
                    </a:ext>
                  </a:extLst>
                </a:gridCol>
              </a:tblGrid>
              <a:tr h="2446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1.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915641427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12.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55854058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01037076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741793587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061441756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507917168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50940794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5622608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0679461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39.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40.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45061020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 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26279482"/>
                  </a:ext>
                </a:extLst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01628"/>
              </p:ext>
            </p:extLst>
          </p:nvPr>
        </p:nvGraphicFramePr>
        <p:xfrm>
          <a:off x="2285997" y="5311033"/>
          <a:ext cx="4465867" cy="52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68">
                  <a:extLst>
                    <a:ext uri="{9D8B030D-6E8A-4147-A177-3AD203B41FA5}">
                      <a16:colId xmlns:a16="http://schemas.microsoft.com/office/drawing/2014/main" xmlns="" val="856760830"/>
                    </a:ext>
                  </a:extLst>
                </a:gridCol>
                <a:gridCol w="1281793">
                  <a:extLst>
                    <a:ext uri="{9D8B030D-6E8A-4147-A177-3AD203B41FA5}">
                      <a16:colId xmlns:a16="http://schemas.microsoft.com/office/drawing/2014/main" xmlns="" val="131146583"/>
                    </a:ext>
                  </a:extLst>
                </a:gridCol>
                <a:gridCol w="1004207">
                  <a:extLst>
                    <a:ext uri="{9D8B030D-6E8A-4147-A177-3AD203B41FA5}">
                      <a16:colId xmlns:a16="http://schemas.microsoft.com/office/drawing/2014/main" xmlns="" val="3074745451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xmlns="" val="347499777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hr-HR" sz="1500" dirty="0" smtClean="0">
                          <a:solidFill>
                            <a:schemeClr val="tx1"/>
                          </a:solidFill>
                        </a:rPr>
                        <a:t>Teoretičar</a:t>
                      </a:r>
                      <a:endParaRPr lang="hr-HR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 smtClean="0">
                          <a:solidFill>
                            <a:schemeClr val="tx1"/>
                          </a:solidFill>
                        </a:rPr>
                        <a:t>Pragmatičar</a:t>
                      </a:r>
                      <a:endParaRPr lang="hr-HR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 smtClean="0">
                          <a:solidFill>
                            <a:schemeClr val="tx1"/>
                          </a:solidFill>
                        </a:rPr>
                        <a:t>Aktivist</a:t>
                      </a:r>
                      <a:endParaRPr lang="hr-HR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 err="1" smtClean="0">
                          <a:solidFill>
                            <a:schemeClr val="tx1"/>
                          </a:solidFill>
                        </a:rPr>
                        <a:t>Refleksičar</a:t>
                      </a:r>
                      <a:r>
                        <a:rPr lang="hr-HR" sz="15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r-HR" sz="1500" dirty="0" smtClean="0">
                          <a:solidFill>
                            <a:schemeClr val="tx1"/>
                          </a:solidFill>
                        </a:rPr>
                        <a:t>(mislilac)</a:t>
                      </a:r>
                      <a:endParaRPr lang="hr-HR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77302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5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Ciklus iskustvenog učenja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3960123" y="3286983"/>
            <a:ext cx="1162878" cy="111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5" name="Pravokutnik 4"/>
          <p:cNvSpPr/>
          <p:nvPr/>
        </p:nvSpPr>
        <p:spPr>
          <a:xfrm>
            <a:off x="3565663" y="2333599"/>
            <a:ext cx="2012674" cy="81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Konkretno</a:t>
            </a:r>
          </a:p>
          <a:p>
            <a:pPr algn="ctr"/>
            <a:r>
              <a:rPr lang="hr-HR" sz="1350" dirty="0"/>
              <a:t>Iskustvo / percepcija</a:t>
            </a:r>
          </a:p>
          <a:p>
            <a:pPr algn="ctr"/>
            <a:r>
              <a:rPr lang="hr-HR" sz="1350" dirty="0"/>
              <a:t>AKTIVIST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565663" y="4554604"/>
            <a:ext cx="2012674" cy="81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Apstraktno</a:t>
            </a:r>
          </a:p>
          <a:p>
            <a:pPr algn="ctr"/>
            <a:r>
              <a:rPr lang="hr-HR" sz="1350" dirty="0"/>
              <a:t>Rezoniranje / prosudba</a:t>
            </a:r>
          </a:p>
          <a:p>
            <a:pPr algn="ctr"/>
            <a:r>
              <a:rPr lang="hr-HR" sz="1350" dirty="0"/>
              <a:t>TEORETIČAR</a:t>
            </a:r>
          </a:p>
        </p:txBody>
      </p:sp>
      <p:sp>
        <p:nvSpPr>
          <p:cNvPr id="7" name="Pravokutnik 6"/>
          <p:cNvSpPr/>
          <p:nvPr/>
        </p:nvSpPr>
        <p:spPr>
          <a:xfrm>
            <a:off x="5578337" y="3414670"/>
            <a:ext cx="2012674" cy="81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Refleksivno promatranje</a:t>
            </a:r>
          </a:p>
          <a:p>
            <a:pPr algn="ctr"/>
            <a:endParaRPr lang="hr-HR" sz="1350" dirty="0"/>
          </a:p>
          <a:p>
            <a:pPr algn="ctr"/>
            <a:r>
              <a:rPr lang="hr-HR" sz="1350" dirty="0"/>
              <a:t>INTERPRETATOR</a:t>
            </a:r>
          </a:p>
        </p:txBody>
      </p:sp>
      <p:sp>
        <p:nvSpPr>
          <p:cNvPr id="8" name="Pravokutnik 7"/>
          <p:cNvSpPr/>
          <p:nvPr/>
        </p:nvSpPr>
        <p:spPr>
          <a:xfrm>
            <a:off x="1533112" y="3361910"/>
            <a:ext cx="2012674" cy="81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Aktivno </a:t>
            </a:r>
          </a:p>
          <a:p>
            <a:pPr algn="ctr"/>
            <a:r>
              <a:rPr lang="hr-HR" sz="1350" dirty="0"/>
              <a:t>eksperimentiranje / primjena</a:t>
            </a:r>
          </a:p>
          <a:p>
            <a:pPr algn="ctr"/>
            <a:r>
              <a:rPr lang="hr-HR" sz="1350" dirty="0"/>
              <a:t>PRAGMATIČAR</a:t>
            </a:r>
          </a:p>
        </p:txBody>
      </p:sp>
      <p:sp>
        <p:nvSpPr>
          <p:cNvPr id="9" name="Elipsa 8"/>
          <p:cNvSpPr/>
          <p:nvPr/>
        </p:nvSpPr>
        <p:spPr>
          <a:xfrm>
            <a:off x="5646668" y="2370487"/>
            <a:ext cx="1876011" cy="9694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Divergentni  stil</a:t>
            </a:r>
          </a:p>
        </p:txBody>
      </p:sp>
      <p:sp>
        <p:nvSpPr>
          <p:cNvPr id="10" name="Elipsa 9"/>
          <p:cNvSpPr/>
          <p:nvPr/>
        </p:nvSpPr>
        <p:spPr>
          <a:xfrm>
            <a:off x="5687666" y="4405134"/>
            <a:ext cx="1876011" cy="9694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Asimilirajući  stil</a:t>
            </a:r>
          </a:p>
        </p:txBody>
      </p:sp>
      <p:sp>
        <p:nvSpPr>
          <p:cNvPr id="11" name="Elipsa 10"/>
          <p:cNvSpPr/>
          <p:nvPr/>
        </p:nvSpPr>
        <p:spPr>
          <a:xfrm>
            <a:off x="1601443" y="2333599"/>
            <a:ext cx="1876011" cy="9694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Akomodirajući   stil</a:t>
            </a:r>
          </a:p>
        </p:txBody>
      </p:sp>
      <p:sp>
        <p:nvSpPr>
          <p:cNvPr id="12" name="Elipsa 11"/>
          <p:cNvSpPr/>
          <p:nvPr/>
        </p:nvSpPr>
        <p:spPr>
          <a:xfrm>
            <a:off x="1601443" y="4391768"/>
            <a:ext cx="1876011" cy="9694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 dirty="0"/>
              <a:t>Konvergentni   stil</a:t>
            </a:r>
          </a:p>
        </p:txBody>
      </p:sp>
    </p:spTree>
    <p:extLst>
      <p:ext uri="{BB962C8B-B14F-4D97-AF65-F5344CB8AC3E}">
        <p14:creationId xmlns:p14="http://schemas.microsoft.com/office/powerpoint/2010/main" val="2391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87850"/>
              </p:ext>
            </p:extLst>
          </p:nvPr>
        </p:nvGraphicFramePr>
        <p:xfrm>
          <a:off x="126000" y="45000"/>
          <a:ext cx="8892000" cy="67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000">
                  <a:extLst>
                    <a:ext uri="{9D8B030D-6E8A-4147-A177-3AD203B41FA5}">
                      <a16:colId xmlns:a16="http://schemas.microsoft.com/office/drawing/2014/main" xmlns="" val="165073375"/>
                    </a:ext>
                  </a:extLst>
                </a:gridCol>
                <a:gridCol w="4446000">
                  <a:extLst>
                    <a:ext uri="{9D8B030D-6E8A-4147-A177-3AD203B41FA5}">
                      <a16:colId xmlns:a16="http://schemas.microsoft.com/office/drawing/2014/main" xmlns="" val="408732166"/>
                    </a:ext>
                  </a:extLst>
                </a:gridCol>
              </a:tblGrid>
              <a:tr h="471927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AKTIVIST</a:t>
                      </a:r>
                      <a:endParaRPr lang="hr-HR" sz="1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086008"/>
                  </a:ext>
                </a:extLst>
              </a:tr>
              <a:tr h="155879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uzeti stvari u svoje ruke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"misliti u hodu"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učiti u kraćim intervalima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mnogo ponuđenih opcija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imati priliku započeti neku </a:t>
                      </a:r>
                      <a:r>
                        <a:rPr lang="hr-H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aktivnost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"/>
                        <a:tabLst/>
                        <a:defRPr/>
                      </a:pPr>
                      <a:r>
                        <a:rPr lang="hr-H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sudjelovati i zabavljati se</a:t>
                      </a:r>
                      <a:endParaRPr lang="hr-H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r-HR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 </a:t>
                      </a: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izazove i nova iskustva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ono što se događa sada i ovdje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iznova pokušavati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provjeravati različite stvari/ideje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biti u središtu pozornosti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extLst>
                  <a:ext uri="{0D108BD9-81ED-4DB2-BD59-A6C34878D82A}">
                    <a16:rowId xmlns:a16="http://schemas.microsoft.com/office/drawing/2014/main" xmlns="" val="513372985"/>
                  </a:ext>
                </a:extLst>
              </a:tr>
              <a:tr h="410459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Uspješno uči kroz aktivnosti koje: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Teže uči kroz aktivnosti koje: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30023399"/>
                  </a:ext>
                </a:extLst>
              </a:tr>
              <a:tr h="26343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nude nova neposredna poučna iskustva / prilike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 kratke, "sada i ovdje"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zaokupljaju pažnju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uključuju smišljanje ideja, </a:t>
                      </a:r>
                      <a:r>
                        <a:rPr lang="hr-HR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brainstorming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 raznovrsne i u kojima se stvari neprestano mijenjaju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uključuju teške/zahtjevne zadatke/ probleme koje mora sam riješiti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grupni rad, timski rad, projektni rad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nude mogućnost uključenja u simulacije, igranje uloga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dopuštaju isprobavanje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zahtijevaju zauzimanje pasivne uloge, npr. slušanje predavanja, </a:t>
                      </a:r>
                      <a:r>
                        <a:rPr lang="hr-H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r>
                        <a:rPr lang="hr-H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monologa, objašnjenja, čitanje, gledanje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zahtijevaju samostalan rad, tj. samostalno čitanje, pisanje ili 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promišljanje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ponavljanje iste ili vrlo slične aktivnosti bez prekida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daju vrlo precizne upute s vrlo malom mogućnošću izmjene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traže temeljitost, brigu o detaljima, završavanje započetoga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599580448"/>
                  </a:ext>
                </a:extLst>
              </a:tr>
              <a:tr h="410459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Aktivistu je važno znati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hr-H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95982455"/>
                  </a:ext>
                </a:extLst>
              </a:tr>
              <a:tr h="1281983">
                <a:tc gridSpan="2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Hoću li moći naučiti nešto novo?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Hoće li mi biti dostupno mnogo različitih aktivnosti?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Hoću li naići na teške probleme i izazove?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Hoću li upoznati druge ljude slične meni za druženje / zabavu?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Hoće li biti mnogo posla / mnogo prilika za sudjelovanje?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92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7051"/>
              </p:ext>
            </p:extLst>
          </p:nvPr>
        </p:nvGraphicFramePr>
        <p:xfrm>
          <a:off x="345058" y="715991"/>
          <a:ext cx="8471138" cy="561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569">
                  <a:extLst>
                    <a:ext uri="{9D8B030D-6E8A-4147-A177-3AD203B41FA5}">
                      <a16:colId xmlns:a16="http://schemas.microsoft.com/office/drawing/2014/main" xmlns="" val="60677929"/>
                    </a:ext>
                  </a:extLst>
                </a:gridCol>
                <a:gridCol w="4235569">
                  <a:extLst>
                    <a:ext uri="{9D8B030D-6E8A-4147-A177-3AD203B41FA5}">
                      <a16:colId xmlns:a16="http://schemas.microsoft.com/office/drawing/2014/main" xmlns="" val="4247307064"/>
                    </a:ext>
                  </a:extLst>
                </a:gridCol>
              </a:tblGrid>
              <a:tr h="536681">
                <a:tc gridSpan="2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U situacijama učenja aktivisti 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943041"/>
                  </a:ext>
                </a:extLst>
              </a:tr>
              <a:tr h="536681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preferiraju</a:t>
                      </a:r>
                      <a:r>
                        <a:rPr lang="hr-HR" sz="2400" dirty="0" smtClean="0"/>
                        <a:t> …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imaju poteškoća</a:t>
                      </a:r>
                      <a:r>
                        <a:rPr lang="hr-HR" sz="2400" b="1" baseline="0" dirty="0" smtClean="0"/>
                        <a:t> i ne vole …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638379"/>
                  </a:ext>
                </a:extLst>
              </a:tr>
              <a:tr h="4499303"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timski rad, igre i simulacije, igranje uloga;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hr-HR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Brainstorming</a:t>
                      </a:r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nestrukturirane rasprave;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niz različitih aktivnosti;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projektni rad;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kreativne situacije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učenje temeljeno na problemima;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ekstrovertne aktivnosti npr. održavanje prezentacija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pasivno učenje, npr. slušanje predavanja;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samostalne djelatnosti;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ponavljanje;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koncepti koji nisu usidreni u praksi;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detaljima;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ispravno slijedite upute.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4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82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72591"/>
              </p:ext>
            </p:extLst>
          </p:nvPr>
        </p:nvGraphicFramePr>
        <p:xfrm>
          <a:off x="126000" y="45000"/>
          <a:ext cx="8892000" cy="67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000">
                  <a:extLst>
                    <a:ext uri="{9D8B030D-6E8A-4147-A177-3AD203B41FA5}">
                      <a16:colId xmlns:a16="http://schemas.microsoft.com/office/drawing/2014/main" xmlns="" val="165073375"/>
                    </a:ext>
                  </a:extLst>
                </a:gridCol>
                <a:gridCol w="4446000">
                  <a:extLst>
                    <a:ext uri="{9D8B030D-6E8A-4147-A177-3AD203B41FA5}">
                      <a16:colId xmlns:a16="http://schemas.microsoft.com/office/drawing/2014/main" xmlns="" val="408732166"/>
                    </a:ext>
                  </a:extLst>
                </a:gridCol>
              </a:tblGrid>
              <a:tr h="498054">
                <a:tc gridSpan="2"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REFLEKSIČAR (mislilac, interpretator)</a:t>
                      </a:r>
                      <a:endParaRPr lang="hr-HR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086008"/>
                  </a:ext>
                </a:extLst>
              </a:tr>
              <a:tr h="127013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slušati i promatrati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dobro promisliti prije nego nešto učini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temeljitu pripremu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istraživati i procjenjivati</a:t>
                      </a: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donositi odluke kada to njemu odgovara (bez vanjskog pritiska)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slušati, biti po strani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mogućnost ponavljanja onoga što je naučio</a:t>
                      </a:r>
                      <a:endParaRPr lang="hr-H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extLst>
                  <a:ext uri="{0D108BD9-81ED-4DB2-BD59-A6C34878D82A}">
                    <a16:rowId xmlns:a16="http://schemas.microsoft.com/office/drawing/2014/main" xmlns="" val="513372985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Uspješno uči kroz aktivnosti koje: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Teže uči kroz aktivnosti koje: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30023399"/>
                  </a:ext>
                </a:extLst>
              </a:tr>
              <a:tr h="2780487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hr-HR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slušanje (promatranje, opažanje)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potiču na razmišljanje, promišljanje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dovoljno vremena za pripremu i promišljanje prije odlučivanja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pomno istraživanje i prikupljanje informacija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evaluaciju prethodnih događaja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zahtijevaju pomno obrađene analize i izvješća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autonomno odlučivanje bez strogo definiranih rokova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endParaRPr lang="hr-HR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tjeraju" u središte pozornosti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zahtijevaju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djelovanje bez planiranja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stvore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novu situaciju bez upozorenja (npr. situacija u kojoj je </a:t>
                      </a: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None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potrebno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odmah reagirati, smisliti neku ideju)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daju dovoljno informacija na kojima bi se zasnovao zaključak / </a:t>
                      </a: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None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odluka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daju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fiksne upute kako bi se nešto trebalo raditi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vremenski ograničene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ts val="1400"/>
                        </a:lnSpc>
                        <a:spcAft>
                          <a:spcPts val="0"/>
                        </a:spcAft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hr-HR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 </a:t>
                      </a:r>
                      <a:r>
                        <a:rPr lang="hr-H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daju dovoljno vremena da se temeljito posveti nekom zadatku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extLst>
                  <a:ext uri="{0D108BD9-81ED-4DB2-BD59-A6C34878D82A}">
                    <a16:rowId xmlns:a16="http://schemas.microsoft.com/office/drawing/2014/main" xmlns="" val="1599580448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Primjeri pitanja za reflektora: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95982455"/>
                  </a:ext>
                </a:extLst>
              </a:tr>
              <a:tr h="1352956">
                <a:tc gridSpan="2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biti dovoljno vremena za prilagodbu i razmišljanje?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biti dovoljno mogućnosti za prikupljanje relevantnih</a:t>
                      </a:r>
                      <a:r>
                        <a:rPr lang="hr-H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informacija?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Hoću li imati priliku za slušanje mišljenja drugih ljudi?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imati dovoljno vremena za pripremu?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Hoću li moći promatrati kako to drugi ljudi rade?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92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8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248594"/>
              </p:ext>
            </p:extLst>
          </p:nvPr>
        </p:nvGraphicFramePr>
        <p:xfrm>
          <a:off x="345058" y="715991"/>
          <a:ext cx="8471138" cy="561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569">
                  <a:extLst>
                    <a:ext uri="{9D8B030D-6E8A-4147-A177-3AD203B41FA5}">
                      <a16:colId xmlns:a16="http://schemas.microsoft.com/office/drawing/2014/main" xmlns="" val="60677929"/>
                    </a:ext>
                  </a:extLst>
                </a:gridCol>
                <a:gridCol w="4235569">
                  <a:extLst>
                    <a:ext uri="{9D8B030D-6E8A-4147-A177-3AD203B41FA5}">
                      <a16:colId xmlns:a16="http://schemas.microsoft.com/office/drawing/2014/main" xmlns="" val="4247307064"/>
                    </a:ext>
                  </a:extLst>
                </a:gridCol>
              </a:tblGrid>
              <a:tr h="536681">
                <a:tc gridSpan="2">
                  <a:txBody>
                    <a:bodyPr/>
                    <a:lstStyle/>
                    <a:p>
                      <a:pPr algn="ctr"/>
                      <a:r>
                        <a:rPr lang="hr-HR" sz="3200" smtClean="0"/>
                        <a:t>U situacijama učenja refleksičari 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943041"/>
                  </a:ext>
                </a:extLst>
              </a:tr>
              <a:tr h="536681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preferiraju</a:t>
                      </a:r>
                      <a:r>
                        <a:rPr lang="hr-HR" sz="2400" dirty="0" smtClean="0"/>
                        <a:t> …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imaju poteškoća</a:t>
                      </a:r>
                      <a:r>
                        <a:rPr lang="hr-HR" sz="2400" b="1" baseline="0" dirty="0" smtClean="0"/>
                        <a:t> s i ne vole …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638379"/>
                  </a:ext>
                </a:extLst>
              </a:tr>
              <a:tr h="4499303"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cerebralne aktivnosti;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pasivne situacije npr. gledanje videa;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dobar brifing prije participativne aktivnosti;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vrijeme za pripremu;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iscrpljujuća istraživanja;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nedostatak pritiska ili rokova;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strukturirane situacije učenja.</a:t>
                      </a:r>
                      <a:endParaRPr lang="hr-H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neadekvatne informacije;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vrijeme pod pritiskom aktivnosti;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ekstrovert aktivnosti, npr. igranje uloga;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razmišljanje u hodu;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'</a:t>
                      </a:r>
                      <a:r>
                        <a:rPr lang="hr-HR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</a:t>
                      </a:r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dried</a:t>
                      </a:r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upute (ako je odluka konačna i ne može se mijenjati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4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099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79845"/>
              </p:ext>
            </p:extLst>
          </p:nvPr>
        </p:nvGraphicFramePr>
        <p:xfrm>
          <a:off x="126000" y="-42002"/>
          <a:ext cx="8892000" cy="692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000">
                  <a:extLst>
                    <a:ext uri="{9D8B030D-6E8A-4147-A177-3AD203B41FA5}">
                      <a16:colId xmlns:a16="http://schemas.microsoft.com/office/drawing/2014/main" xmlns="" val="165073375"/>
                    </a:ext>
                  </a:extLst>
                </a:gridCol>
                <a:gridCol w="4446000">
                  <a:extLst>
                    <a:ext uri="{9D8B030D-6E8A-4147-A177-3AD203B41FA5}">
                      <a16:colId xmlns:a16="http://schemas.microsoft.com/office/drawing/2014/main" xmlns="" val="408732166"/>
                    </a:ext>
                  </a:extLst>
                </a:gridCol>
              </a:tblGrid>
              <a:tr h="53392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TEORETIČAR</a:t>
                      </a:r>
                      <a:endParaRPr lang="hr-HR" sz="1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086008"/>
                  </a:ext>
                </a:extLst>
              </a:tr>
              <a:tr h="130828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hr-H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endParaRPr lang="hr-HR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koncepte i modele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osjećati intelektualni izazov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strukturu i jasne ciljeve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logičnu prezentaciju ideja</a:t>
                      </a: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analizirati</a:t>
                      </a:r>
                      <a:endParaRPr lang="hr-H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vidjeti kako se stvari slažu u cjelini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pronaći uzročno-posljedičan odnos među konceptima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pridavati pozornost detaljima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extLst>
                  <a:ext uri="{0D108BD9-81ED-4DB2-BD59-A6C34878D82A}">
                    <a16:rowId xmlns:a16="http://schemas.microsoft.com/office/drawing/2014/main" xmlns="" val="513372985"/>
                  </a:ext>
                </a:extLst>
              </a:tr>
              <a:tr h="464379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Uspješno uči kroz aktivnosti koje: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Teže uči kroz aktivnosti koje: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30023399"/>
                  </a:ext>
                </a:extLst>
              </a:tr>
              <a:tr h="2465820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istraživanje odnosa između ideja, događaja i situacija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preispitivanje načela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omogućuju intelektualni razvoj kroz analize složenih situacija, postavljanje pitanja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prikazuju strukturiranu situaciju s jasnom namjenom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slušanje ili čitanje o idejama i konceptima koji su utemeljeni i naglašavaju racionalnost ili logiku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zanimljive ideje i koncepte, iako možda nisu od iznimne trenutne važnosti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sudjelovanje u složenim situacijama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pretpostavljaju snalaženje u neočekivanim situacijama bez dovoljno informacija ili očite svrhe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zahtijevaju sudjelovanje u situacijama u kojima je naglasak na emocijama i osjećajima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nisu jasno strukturirane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traže djelovanje ili odlučivanje bez smjernica</a:t>
                      </a: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dodir s nizom alternativnih ili kontradiktornih tehnika / metoda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odaju dojam banalnosti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599580448"/>
                  </a:ext>
                </a:extLst>
              </a:tr>
              <a:tr h="443966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Primjeri pitanja za teoretičara: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hr-H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95982455"/>
                  </a:ext>
                </a:extLst>
              </a:tr>
              <a:tr h="1531212">
                <a:tc gridSpan="2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biti dovoljno prilika za postavljanje pitanja?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ciljevi biti jasno definirani?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postojati plan / struktura za postizanje ciljeva?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Hoću li naići na složene ideje i koncepte koji će mi biti intelektualno izazovni?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korišteni pristupi i istraženi koncepti biti razboriti i provjereni?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Hoće li mi ovo iskustvo pružiti priliku za razvijanje općeg modela?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92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0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28180"/>
              </p:ext>
            </p:extLst>
          </p:nvPr>
        </p:nvGraphicFramePr>
        <p:xfrm>
          <a:off x="345058" y="265060"/>
          <a:ext cx="8471138" cy="6327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569">
                  <a:extLst>
                    <a:ext uri="{9D8B030D-6E8A-4147-A177-3AD203B41FA5}">
                      <a16:colId xmlns:a16="http://schemas.microsoft.com/office/drawing/2014/main" xmlns="" val="60677929"/>
                    </a:ext>
                  </a:extLst>
                </a:gridCol>
                <a:gridCol w="4235569">
                  <a:extLst>
                    <a:ext uri="{9D8B030D-6E8A-4147-A177-3AD203B41FA5}">
                      <a16:colId xmlns:a16="http://schemas.microsoft.com/office/drawing/2014/main" xmlns="" val="4247307064"/>
                    </a:ext>
                  </a:extLst>
                </a:gridCol>
              </a:tblGrid>
              <a:tr h="536681">
                <a:tc gridSpan="2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U situacijama učenja teoretičari 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943041"/>
                  </a:ext>
                </a:extLst>
              </a:tr>
              <a:tr h="536681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preferiraju</a:t>
                      </a:r>
                      <a:r>
                        <a:rPr lang="hr-HR" sz="2400" dirty="0" smtClean="0"/>
                        <a:t> …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imaju poteškoća</a:t>
                      </a:r>
                      <a:r>
                        <a:rPr lang="hr-HR" sz="2400" b="1" baseline="0" dirty="0" smtClean="0"/>
                        <a:t> s i ne vole …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638379"/>
                  </a:ext>
                </a:extLst>
              </a:tr>
              <a:tr h="4499303"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učenje postavljeno u konceptualnom okviru;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strukturirane situacije s jasnom svrhom;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slušanje ili čitanje s dobro argumentiranim logičkim idejama;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biti intelektualno rastegnut;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zanimljive pojmove čak i ako nisu odmah relevantni;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razumijevanje i sudjelovanje u vrlo složenim situacijama;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ispitati i ispitivati pretpostavke, modele i logiku.</a:t>
                      </a:r>
                      <a:endParaRPr lang="hr-H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situacijama učenja koje naglašavaju emocije i osjećaje;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člancima bez ikakvog dubinskog smisla;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situacije bez vidljivog konteksta ili dvosmislene situacije;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ideje koje nisu podvrgnute iscrpnom pregledu;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miješanje s drugim osobama koje imaju različite </a:t>
                      </a:r>
                      <a:r>
                        <a:rPr lang="hr-HR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stilovea</a:t>
                      </a:r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učenja;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otvorenim problemi i nesigurnim situacijama.</a:t>
                      </a:r>
                      <a:endParaRPr lang="hr-H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4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0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707366"/>
            <a:ext cx="7886700" cy="5796951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Većina ljudi ima ideju o tome da iz nekih aktivnosti i situacija uče uspješnije </a:t>
            </a:r>
            <a:r>
              <a:rPr lang="hr-HR" dirty="0" smtClean="0"/>
              <a:t>nego </a:t>
            </a:r>
            <a:r>
              <a:rPr lang="hr-HR" dirty="0"/>
              <a:t>iz drugih, no nisu svjesni koji im stil učenja najviše odgovara. </a:t>
            </a:r>
          </a:p>
          <a:p>
            <a:r>
              <a:rPr lang="hr-HR" dirty="0" smtClean="0"/>
              <a:t>Ovaj </a:t>
            </a:r>
            <a:r>
              <a:rPr lang="hr-HR" dirty="0"/>
              <a:t>će vam upitnik pomoći da precizno utvrdite svoje sklonosti tijekom </a:t>
            </a:r>
            <a:r>
              <a:rPr lang="hr-HR" dirty="0" smtClean="0"/>
              <a:t>procesa </a:t>
            </a:r>
            <a:r>
              <a:rPr lang="hr-HR" dirty="0"/>
              <a:t>učenja i tako lakše odaberete iskustva učenja koja odgovaraju vašem preferiranom stilu. </a:t>
            </a:r>
          </a:p>
          <a:p>
            <a:r>
              <a:rPr lang="hr-HR" dirty="0" smtClean="0"/>
              <a:t>Upitnik </a:t>
            </a:r>
            <a:r>
              <a:rPr lang="hr-HR" dirty="0"/>
              <a:t>je napravljen prema teoriji iskustvenog učenja Davida </a:t>
            </a:r>
            <a:r>
              <a:rPr lang="hr-HR" dirty="0" err="1"/>
              <a:t>Kolba</a:t>
            </a:r>
            <a:r>
              <a:rPr lang="hr-HR" dirty="0"/>
              <a:t>. </a:t>
            </a:r>
          </a:p>
          <a:p>
            <a:r>
              <a:rPr lang="hr-HR" dirty="0" smtClean="0"/>
              <a:t>Nema </a:t>
            </a:r>
            <a:r>
              <a:rPr lang="hr-HR" dirty="0"/>
              <a:t>ispravnih ili pogrešnih odgovora, a preciznost rezultata ovisi o tome </a:t>
            </a:r>
            <a:r>
              <a:rPr lang="hr-HR" dirty="0" smtClean="0"/>
              <a:t>koliko </a:t>
            </a:r>
            <a:r>
              <a:rPr lang="hr-HR" dirty="0"/>
              <a:t>ćete biti iskreni.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 smtClean="0"/>
              <a:t>ZADATAK</a:t>
            </a:r>
            <a:r>
              <a:rPr lang="hr-HR" dirty="0"/>
              <a:t>: Procijeniti slažete li se s pojedinom izjavom. </a:t>
            </a:r>
          </a:p>
          <a:p>
            <a:r>
              <a:rPr lang="hr-HR" dirty="0" smtClean="0"/>
              <a:t>Staviti</a:t>
            </a:r>
            <a:r>
              <a:rPr lang="hr-HR" b="1" dirty="0" smtClean="0"/>
              <a:t> </a:t>
            </a:r>
            <a:r>
              <a:rPr lang="hr-HR" b="1" dirty="0"/>
              <a:t>+</a:t>
            </a:r>
            <a:r>
              <a:rPr lang="hr-HR" dirty="0"/>
              <a:t> uz redni broj izjave ako se s njom više slažete nego ne slažete </a:t>
            </a:r>
          </a:p>
          <a:p>
            <a:r>
              <a:rPr lang="hr-HR" dirty="0" smtClean="0"/>
              <a:t>Staviti</a:t>
            </a:r>
            <a:r>
              <a:rPr lang="hr-HR" b="1" dirty="0" smtClean="0"/>
              <a:t> </a:t>
            </a:r>
            <a:r>
              <a:rPr lang="hr-HR" b="1" dirty="0"/>
              <a:t>-</a:t>
            </a:r>
            <a:r>
              <a:rPr lang="hr-HR" dirty="0"/>
              <a:t> uz redni broj izjave ako se s njom više NE slažete, no što se </a:t>
            </a:r>
            <a:r>
              <a:rPr lang="hr-HR" dirty="0" smtClean="0"/>
              <a:t>slažete </a:t>
            </a:r>
            <a:endParaRPr lang="hr-HR" dirty="0"/>
          </a:p>
          <a:p>
            <a:r>
              <a:rPr lang="hr-HR" dirty="0" smtClean="0"/>
              <a:t>REZULTAT</a:t>
            </a:r>
            <a:r>
              <a:rPr lang="hr-HR" dirty="0"/>
              <a:t>:</a:t>
            </a:r>
            <a:r>
              <a:rPr lang="hr-HR" b="1" dirty="0"/>
              <a:t> ZBROJ +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stil s najviše</a:t>
            </a:r>
            <a:r>
              <a:rPr lang="hr-HR" b="1" dirty="0"/>
              <a:t> +</a:t>
            </a:r>
            <a:r>
              <a:rPr lang="hr-HR" dirty="0"/>
              <a:t> vaš je preferirani stil učenja </a:t>
            </a:r>
          </a:p>
        </p:txBody>
      </p:sp>
    </p:spTree>
    <p:extLst>
      <p:ext uri="{BB962C8B-B14F-4D97-AF65-F5344CB8AC3E}">
        <p14:creationId xmlns:p14="http://schemas.microsoft.com/office/powerpoint/2010/main" val="270227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375568"/>
              </p:ext>
            </p:extLst>
          </p:nvPr>
        </p:nvGraphicFramePr>
        <p:xfrm>
          <a:off x="126000" y="45000"/>
          <a:ext cx="8892000" cy="67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000">
                  <a:extLst>
                    <a:ext uri="{9D8B030D-6E8A-4147-A177-3AD203B41FA5}">
                      <a16:colId xmlns:a16="http://schemas.microsoft.com/office/drawing/2014/main" xmlns="" val="165073375"/>
                    </a:ext>
                  </a:extLst>
                </a:gridCol>
                <a:gridCol w="4446000">
                  <a:extLst>
                    <a:ext uri="{9D8B030D-6E8A-4147-A177-3AD203B41FA5}">
                      <a16:colId xmlns:a16="http://schemas.microsoft.com/office/drawing/2014/main" xmlns="" val="408732166"/>
                    </a:ext>
                  </a:extLst>
                </a:gridCol>
              </a:tblGrid>
              <a:tr h="55503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PRAGMATIČAR</a:t>
                      </a:r>
                      <a:endParaRPr lang="hr-HR" sz="18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086008"/>
                  </a:ext>
                </a:extLst>
              </a:tr>
              <a:tr h="1321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vidjeti kako stvari funkcioniraju u praksi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eksperimentirati s novim idejama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realistično sagledavati poslove, probleme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rješavati probleme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Voli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primijeniti ono što je naučio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vidjeti važnost, korist svojega rada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imati vjerodostojne uzore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dobiti uvid u provjerene tehnike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extLst>
                  <a:ext uri="{0D108BD9-81ED-4DB2-BD59-A6C34878D82A}">
                    <a16:rowId xmlns:a16="http://schemas.microsoft.com/office/drawing/2014/main" xmlns="" val="513372985"/>
                  </a:ext>
                </a:extLst>
              </a:tr>
              <a:tr h="4827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Uspješno uči kroz aktivnosti koje: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Teže uči kroz aktivnosti koje: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30023399"/>
                  </a:ext>
                </a:extLst>
              </a:tr>
              <a:tr h="2418243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osiguravaju jasnu vezu između teorije i prakse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demonstriraju vještine / tehnike s jasnom praktičnom koristi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priliku za rad sa supervizorom / mentorom / osobom koja je uspješna u svome radu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mogućnost za učenje gledajući demonstraciju, simulaciju nekoga tko zna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daju neposrednu priliku za primjenu naučenoga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mogućnost usmjeravanja na praktične probleme, npr. osmisliti akcijski plan s jasnim ishodom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nemaju neposrednu važnost, primjenu u praksi, praktičnu svrhu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nude nejasne smjernice kako što učiniti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odaju dojam da se ljudi vrte u krug i da ništa ne postižu dovoljno brzo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odaju dojam na postojanje zapreka za primjenu onoga o čemu se uči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 nude dovoljno poticaja tijekom procesa učenja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uključuju koncepte koji se neće moći primijeniti</a:t>
                      </a: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599580448"/>
                  </a:ext>
                </a:extLst>
              </a:tr>
              <a:tr h="4827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Pragmatičar želi</a:t>
                      </a:r>
                      <a:r>
                        <a:rPr lang="hr-HR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znati:</a:t>
                      </a:r>
                      <a:endParaRPr lang="hr-H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95982455"/>
                  </a:ext>
                </a:extLst>
              </a:tr>
              <a:tr h="1507732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Hoće li biti dovoljno prilika za vježbanje i eksperimentiranje?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Hoće li biti dovoljno praktičnih savjeta i tehnika?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Hoću li se baviti stvarnim problemima i hoće li to rezultirati akcijskim planovima za njihovo rješavanje? 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Hoću li imati priliku raditi sa stručnjacima koji znaju kako / mogu to sami učiniti?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Hoće li ovo zaista poboljšati moju efikasnost?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481" marR="40481" marT="13335" marB="40481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792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3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0091"/>
              </p:ext>
            </p:extLst>
          </p:nvPr>
        </p:nvGraphicFramePr>
        <p:xfrm>
          <a:off x="345058" y="265060"/>
          <a:ext cx="8471138" cy="6327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569">
                  <a:extLst>
                    <a:ext uri="{9D8B030D-6E8A-4147-A177-3AD203B41FA5}">
                      <a16:colId xmlns:a16="http://schemas.microsoft.com/office/drawing/2014/main" xmlns="" val="60677929"/>
                    </a:ext>
                  </a:extLst>
                </a:gridCol>
                <a:gridCol w="4235569">
                  <a:extLst>
                    <a:ext uri="{9D8B030D-6E8A-4147-A177-3AD203B41FA5}">
                      <a16:colId xmlns:a16="http://schemas.microsoft.com/office/drawing/2014/main" xmlns="" val="4247307064"/>
                    </a:ext>
                  </a:extLst>
                </a:gridCol>
              </a:tblGrid>
              <a:tr h="536681">
                <a:tc gridSpan="2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U situacijama učenja pragmatičar 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943041"/>
                  </a:ext>
                </a:extLst>
              </a:tr>
              <a:tr h="536681"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preferiraju</a:t>
                      </a:r>
                      <a:r>
                        <a:rPr lang="hr-HR" sz="2400" dirty="0" smtClean="0"/>
                        <a:t> …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imaju poteškoća</a:t>
                      </a:r>
                      <a:r>
                        <a:rPr lang="hr-HR" sz="2400" b="1" baseline="0" dirty="0" smtClean="0"/>
                        <a:t> s i ne vole …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638379"/>
                  </a:ext>
                </a:extLst>
              </a:tr>
              <a:tr h="4499303"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očite veze između teorije i prakse;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vještine i tehnike s očitim praktičnim prednostima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rad s vjerodostojnim stručnjakom;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demonstracije, simulacije, filmovi itd. s praktičnom utjecajem;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rad s realnim problemima, realistične studije slučaja;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znanje s neposrednom i očiglednom primjenom;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akcijske planove.</a:t>
                      </a:r>
                      <a:endParaRPr lang="hr-H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formalne metode poučavanja (kreda, ploča, učitelj)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nedostatak smjernica ili jasne prakse;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rasprava bez jasne završne točke;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ideje koje se čine udaljene od stvarnosti i svakodnevnog života;</a:t>
                      </a:r>
                    </a:p>
                    <a:p>
                      <a:r>
                        <a:rPr lang="hr-H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koncepti koji neće moći prakticirati.</a:t>
                      </a:r>
                      <a:endParaRPr lang="hr-H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4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62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hr-HR" altLang="sr-Latn-RS" sz="2400" b="1" dirty="0">
                <a:latin typeface="+mn-lt"/>
                <a:ea typeface="Calibri" panose="020F0502020204030204" pitchFamily="34" charset="0"/>
                <a:cs typeface="Tahoma" panose="020B0604030504040204" pitchFamily="34" charset="0"/>
              </a:rPr>
              <a:t>UPITNIK STILOVA UČENJA – REZULTATI</a:t>
            </a:r>
            <a:r>
              <a:rPr lang="hr-HR" altLang="sr-Latn-RS" sz="2400" dirty="0">
                <a:latin typeface="+mn-lt"/>
              </a:rPr>
              <a:t/>
            </a:r>
            <a:br>
              <a:rPr lang="hr-HR" altLang="sr-Latn-RS" sz="2400" dirty="0">
                <a:latin typeface="+mn-lt"/>
              </a:rPr>
            </a:br>
            <a:r>
              <a:rPr lang="hr-HR" altLang="sr-Latn-RS" sz="2400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    MOJ PREFERIRANI PRISTUP UČENJU</a:t>
            </a:r>
            <a:endParaRPr lang="hr-HR" sz="2400" dirty="0">
              <a:latin typeface="+mn-lt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58971"/>
              </p:ext>
            </p:extLst>
          </p:nvPr>
        </p:nvGraphicFramePr>
        <p:xfrm>
          <a:off x="2285999" y="2375809"/>
          <a:ext cx="4465866" cy="2935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4725">
                  <a:extLst>
                    <a:ext uri="{9D8B030D-6E8A-4147-A177-3AD203B41FA5}">
                      <a16:colId xmlns:a16="http://schemas.microsoft.com/office/drawing/2014/main" xmlns="" val="528515899"/>
                    </a:ext>
                  </a:extLst>
                </a:gridCol>
                <a:gridCol w="1297237">
                  <a:extLst>
                    <a:ext uri="{9D8B030D-6E8A-4147-A177-3AD203B41FA5}">
                      <a16:colId xmlns:a16="http://schemas.microsoft.com/office/drawing/2014/main" xmlns="" val="3906259894"/>
                    </a:ext>
                  </a:extLst>
                </a:gridCol>
                <a:gridCol w="992216">
                  <a:extLst>
                    <a:ext uri="{9D8B030D-6E8A-4147-A177-3AD203B41FA5}">
                      <a16:colId xmlns:a16="http://schemas.microsoft.com/office/drawing/2014/main" xmlns="" val="1581129592"/>
                    </a:ext>
                  </a:extLst>
                </a:gridCol>
                <a:gridCol w="1031688">
                  <a:extLst>
                    <a:ext uri="{9D8B030D-6E8A-4147-A177-3AD203B41FA5}">
                      <a16:colId xmlns:a16="http://schemas.microsoft.com/office/drawing/2014/main" xmlns="" val="2209456878"/>
                    </a:ext>
                  </a:extLst>
                </a:gridCol>
              </a:tblGrid>
              <a:tr h="2446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1.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915641427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12.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55854058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01037076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741793587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061441756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17.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507917168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50940794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28.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31.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35.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5622608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38.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34.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36.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32.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0679461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39.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37.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40.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33.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45061020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>
                          <a:effectLst/>
                        </a:rPr>
                        <a:t> </a:t>
                      </a:r>
                      <a:endParaRPr lang="hr-H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 </a:t>
                      </a: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2627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4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44295"/>
              </p:ext>
            </p:extLst>
          </p:nvPr>
        </p:nvGraphicFramePr>
        <p:xfrm>
          <a:off x="432000" y="560717"/>
          <a:ext cx="8280000" cy="57599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0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200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76531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Volim precizno</a:t>
                      </a:r>
                      <a:r>
                        <a:rPr lang="hr-HR" sz="2400" b="1" baseline="0" dirty="0" smtClean="0"/>
                        <a:t> obavljati poslove.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24126851"/>
                  </a:ext>
                </a:extLst>
              </a:tr>
              <a:tr h="76531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Volim riskirati.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56468215"/>
                  </a:ext>
                </a:extLst>
              </a:tr>
              <a:tr h="140979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Više volim rješavati probleme koristeći pristup </a:t>
                      </a:r>
                    </a:p>
                    <a:p>
                      <a:r>
                        <a:rPr lang="hr-HR" sz="2400" b="1" dirty="0" smtClean="0"/>
                        <a:t>„korak-po-korak”, nego nagađati.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448905053"/>
                  </a:ext>
                </a:extLst>
              </a:tr>
              <a:tr h="140979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4.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Preferiram jasne, usmjerene zadatke, a ne nešto komplicirano.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93473269"/>
                  </a:ext>
                </a:extLst>
              </a:tr>
              <a:tr h="140979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5.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effectLst/>
                        </a:rPr>
                        <a:t>Često se ponašam u skladu s onim što osjećam obavljajući poslove prema intuiciji, bez da najprije promislim. 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14113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3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555407"/>
              </p:ext>
            </p:extLst>
          </p:nvPr>
        </p:nvGraphicFramePr>
        <p:xfrm>
          <a:off x="432000" y="548999"/>
          <a:ext cx="8280000" cy="57600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8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6.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effectLst/>
                        </a:rPr>
                        <a:t>Rijetko doživljavam stvari olako. Volim najprije osobno provjeriti informacije. 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17002331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7.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kern="1200" dirty="0" smtClean="0">
                          <a:effectLst/>
                        </a:rPr>
                        <a:t>Najvažnije je kako stvari funkcioniraju u praksi, tj. jesu li primjenjive.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99547044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8.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effectLst/>
                        </a:rPr>
                        <a:t>Aktivno pronalazim nove aktivnosti / iskustva koje bih mogao/la raditi. 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81308740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9.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effectLst/>
                        </a:rPr>
                        <a:t>Kada čujem za novu ideju, odmah razmišljam o tome kako ju mogu primijeniti u praksi. 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46421110"/>
                  </a:ext>
                </a:extLst>
              </a:tr>
              <a:tr h="6883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10.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kern="1200" dirty="0" smtClean="0">
                          <a:effectLst/>
                        </a:rPr>
                        <a:t>Radije biram postojeće rutine, rasporede, itd. 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2216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37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69633"/>
              </p:ext>
            </p:extLst>
          </p:nvPr>
        </p:nvGraphicFramePr>
        <p:xfrm>
          <a:off x="432000" y="549000"/>
          <a:ext cx="8280000" cy="5760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8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11.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Posebnu pažnju posvećujem temeljitom donošenju zaključaka, prije nego prenaglom zaključivanju.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24126851"/>
                  </a:ext>
                </a:extLst>
              </a:tr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12.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Volim pažljivo donositi odluke, a posebno nakon preispitivanja mnogih mogućnosti.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56468215"/>
                  </a:ext>
                </a:extLst>
              </a:tr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13.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Ne ostavljam stvari nedovršene</a:t>
                      </a:r>
                      <a:r>
                        <a:rPr lang="hr-HR" sz="2400" b="1" baseline="0" dirty="0" smtClean="0"/>
                        <a:t> / nepovezane. </a:t>
                      </a:r>
                    </a:p>
                    <a:p>
                      <a:r>
                        <a:rPr lang="hr-HR" sz="2400" b="1" baseline="0" dirty="0" smtClean="0"/>
                        <a:t>Više ih volim svrstati u suvisle obrasce.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448905053"/>
                  </a:ext>
                </a:extLst>
              </a:tr>
              <a:tr h="7653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14.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U raspravama volim odmah</a:t>
                      </a:r>
                      <a:r>
                        <a:rPr lang="hr-HR" sz="2400" b="1" baseline="0" dirty="0" smtClean="0"/>
                        <a:t> prijeći na stvar.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93473269"/>
                  </a:ext>
                </a:extLst>
              </a:tr>
              <a:tr h="7653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15.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Volim izazove, isprobavanje novog i drugačijeg.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14113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1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70576"/>
              </p:ext>
            </p:extLst>
          </p:nvPr>
        </p:nvGraphicFramePr>
        <p:xfrm>
          <a:off x="432000" y="548999"/>
          <a:ext cx="8280000" cy="57600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3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7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68830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16.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Uvijek promislim prije donošenja zaključka.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17002331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17.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Teško mi je dosjetiti se kreativnih,</a:t>
                      </a:r>
                      <a:r>
                        <a:rPr lang="hr-HR" sz="2400" b="1" baseline="0" dirty="0" smtClean="0"/>
                        <a:t> neobičnih ideja „na licu mjesta”.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99547044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18.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Više volim imati detaljne informacije o nekoj  temi – što više,</a:t>
                      </a:r>
                      <a:r>
                        <a:rPr lang="hr-H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bolje.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81308740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19.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Sklon/a sam spontano reagirati</a:t>
                      </a:r>
                      <a:r>
                        <a:rPr lang="hr-H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fleksibilno obrađivati zadatke kako slijede, a ne unaprijed planirati.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46421110"/>
                  </a:ext>
                </a:extLst>
              </a:tr>
              <a:tr h="126792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20.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Sklon/a sam procjenjivati ideje ovisno o tome kako funkcioniraju u praksi.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2216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60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5069"/>
              </p:ext>
            </p:extLst>
          </p:nvPr>
        </p:nvGraphicFramePr>
        <p:xfrm>
          <a:off x="432000" y="549000"/>
          <a:ext cx="8280000" cy="57600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3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7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119568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21.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Mislim da se odluke ne mogu donijeti samo zato što dobro</a:t>
                      </a:r>
                      <a:r>
                        <a:rPr lang="hr-HR" sz="2400" b="1" baseline="0" dirty="0" smtClean="0"/>
                        <a:t> zvuče. Potrebno je razmisliti o svim činjenicama. 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24126851"/>
                  </a:ext>
                </a:extLst>
              </a:tr>
              <a:tr h="97725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22.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Sklon/a sam </a:t>
                      </a:r>
                      <a:r>
                        <a:rPr lang="hr-HR" sz="2400" b="1" dirty="0" err="1" smtClean="0"/>
                        <a:t>perfekcionizmu</a:t>
                      </a:r>
                      <a:r>
                        <a:rPr lang="hr-HR" sz="2400" b="1" dirty="0" smtClean="0"/>
                        <a:t> prilikom obavljana zadataka.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56468215"/>
                  </a:ext>
                </a:extLst>
              </a:tr>
              <a:tr h="119568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23.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U raspravama obično pridonosim mnogobrojnim idejama koje su mi upravo „pale na pamet”.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448905053"/>
                  </a:ext>
                </a:extLst>
              </a:tr>
              <a:tr h="119568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24.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U</a:t>
                      </a:r>
                      <a:r>
                        <a:rPr lang="hr-HR" sz="2400" b="1" baseline="0" dirty="0" smtClean="0"/>
                        <a:t> raspravama iznosim praktične i realistične ideje za koje znam da će funkcionirati. 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093473269"/>
                  </a:ext>
                </a:extLst>
              </a:tr>
              <a:tr h="119568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25.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Sklon/a sam sagledati problem iz svih mogućih </a:t>
                      </a:r>
                      <a:r>
                        <a:rPr lang="hr-HR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kuteva</a:t>
                      </a: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prije nego što ga započnem rješavati.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14113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6574"/>
              </p:ext>
            </p:extLst>
          </p:nvPr>
        </p:nvGraphicFramePr>
        <p:xfrm>
          <a:off x="432000" y="549000"/>
          <a:ext cx="8280000" cy="5760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xmlns="" val="2859677508"/>
                    </a:ext>
                  </a:extLst>
                </a:gridCol>
                <a:gridCol w="7531198">
                  <a:extLst>
                    <a:ext uri="{9D8B030D-6E8A-4147-A177-3AD203B41FA5}">
                      <a16:colId xmlns:a16="http://schemas.microsoft.com/office/drawing/2014/main" xmlns="" val="1263074705"/>
                    </a:ext>
                  </a:extLst>
                </a:gridCol>
              </a:tblGrid>
              <a:tr h="7653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26.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Obično više govorim nego što slušam.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617002331"/>
                  </a:ext>
                </a:extLst>
              </a:tr>
              <a:tr h="7653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27.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Često se dosjetim praktičnih načina</a:t>
                      </a:r>
                      <a:r>
                        <a:rPr lang="hr-HR" sz="2400" b="1" baseline="0" dirty="0" smtClean="0"/>
                        <a:t> za obavljanje poslova.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99547044"/>
                  </a:ext>
                </a:extLst>
              </a:tr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28.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Vjerujem da je pažljivo,</a:t>
                      </a:r>
                      <a:r>
                        <a:rPr lang="hr-H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logično razmišljanje ključ za uspješno rješavanje problema.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81308740"/>
                  </a:ext>
                </a:extLst>
              </a:tr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29.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moram napisati izvješće</a:t>
                      </a:r>
                      <a:r>
                        <a:rPr lang="hr-H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sklon/a sam izraditi nekoliko radnih verzija prije pisanja konačne.</a:t>
                      </a:r>
                      <a:endParaRPr lang="hr-H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46421110"/>
                  </a:ext>
                </a:extLst>
              </a:tr>
              <a:tr h="14097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400" b="1" dirty="0" smtClean="0"/>
                        <a:t>30.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Volim promisliti o svim opcijama prije nego što se na nešto</a:t>
                      </a:r>
                      <a:r>
                        <a:rPr lang="hr-HR" sz="2400" b="1" baseline="0" dirty="0" smtClean="0"/>
                        <a:t> odlučim.</a:t>
                      </a:r>
                      <a:endParaRPr lang="hr-HR" sz="24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2216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79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2153</Words>
  <Application>Microsoft Office PowerPoint</Application>
  <PresentationFormat>Prikaz na zaslonu (4:3)</PresentationFormat>
  <Paragraphs>408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Tema sustava Office</vt:lpstr>
      <vt:lpstr>Upitnik o stilovima učenja</vt:lpstr>
      <vt:lpstr>PowerPointova prezentacija</vt:lpstr>
      <vt:lpstr>UPITNIK STILOVA UČENJA – REZULTATI     MOJ PREFERIRANI PRISTUP UČENJU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UPITNIK STILOVA UČENJA – REZULTATI  PREFERIRANI PRISTUP UČENJU</vt:lpstr>
      <vt:lpstr>Ciklus iskustvenog učenja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Upitnik o stilovima učenja</dc:title>
  <dc:creator>Microsoft</dc:creator>
  <cp:lastModifiedBy>Knjiznica</cp:lastModifiedBy>
  <cp:revision>26</cp:revision>
  <dcterms:created xsi:type="dcterms:W3CDTF">2016-02-08T19:52:45Z</dcterms:created>
  <dcterms:modified xsi:type="dcterms:W3CDTF">2017-09-04T11:35:49Z</dcterms:modified>
</cp:coreProperties>
</file>