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56" r:id="rId2"/>
    <p:sldId id="261" r:id="rId3"/>
    <p:sldId id="263" r:id="rId4"/>
    <p:sldId id="257" r:id="rId5"/>
    <p:sldId id="258" r:id="rId6"/>
    <p:sldId id="259" r:id="rId7"/>
    <p:sldId id="260" r:id="rId8"/>
    <p:sldId id="274" r:id="rId9"/>
    <p:sldId id="275" r:id="rId10"/>
    <p:sldId id="267" r:id="rId11"/>
    <p:sldId id="268" r:id="rId12"/>
    <p:sldId id="269" r:id="rId13"/>
    <p:sldId id="270" r:id="rId14"/>
    <p:sldId id="271" r:id="rId15"/>
    <p:sldId id="265" r:id="rId16"/>
    <p:sldId id="264" r:id="rId17"/>
    <p:sldId id="272" r:id="rId18"/>
    <p:sldId id="273" r:id="rId19"/>
    <p:sldId id="26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vijetli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ijetli stil 3 - Isticanj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Svijetli stil 3 - Isticanj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Svijetli stil 3 - Isticanj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Svijetli stil 3 - Isticanj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Svijetli stil 3 - Isticanj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Svijetli stil 3 - Isticanj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202B0CA-FC54-4496-8BCA-5EF66A818D29}" styleName="Tamni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Tamni stil 2 - Isticanje 1/Isticanj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Tamni stil 2 - Isticanje 5/Isticanj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Bez stila, bez rešetk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 teme 1 - Isticanj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il teme 1 - Isticanj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Bez stila, s rešetkom tablic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Srednji stil 2 - Isticanj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rednji stil 2 - Isticanj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Srednji stil 2 - Isticanj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33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6D1414-2EC8-40E3-9438-57227D0EBA6A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D19DEDD2-D744-4F50-AF5F-A985421CCB88}">
      <dgm:prSet phldrT="[Tekst]" custT="1"/>
      <dgm:spPr/>
      <dgm:t>
        <a:bodyPr/>
        <a:lstStyle/>
        <a:p>
          <a:r>
            <a:rPr lang="hr-HR" sz="2000" b="1" dirty="0"/>
            <a:t>SIMBOL UMJETNIKA</a:t>
          </a:r>
        </a:p>
      </dgm:t>
    </dgm:pt>
    <dgm:pt modelId="{B9CDB2E9-3B99-4D66-9DB2-A27E3B7F97D6}" type="parTrans" cxnId="{57DBD8CD-CF04-4B7F-8321-ACD6D200E13F}">
      <dgm:prSet/>
      <dgm:spPr/>
      <dgm:t>
        <a:bodyPr/>
        <a:lstStyle/>
        <a:p>
          <a:endParaRPr lang="hr-HR"/>
        </a:p>
      </dgm:t>
    </dgm:pt>
    <dgm:pt modelId="{97D98AE9-8766-4C9A-82A5-6F56878CFFBB}" type="sibTrans" cxnId="{57DBD8CD-CF04-4B7F-8321-ACD6D200E13F}">
      <dgm:prSet/>
      <dgm:spPr/>
      <dgm:t>
        <a:bodyPr/>
        <a:lstStyle/>
        <a:p>
          <a:endParaRPr lang="hr-HR"/>
        </a:p>
      </dgm:t>
    </dgm:pt>
    <dgm:pt modelId="{201C3902-E90D-4B12-AA4F-F1F70C726A38}">
      <dgm:prSet phldrT="[Tekst]" custT="1"/>
      <dgm:spPr/>
      <dgm:t>
        <a:bodyPr/>
        <a:lstStyle/>
        <a:p>
          <a:pPr algn="ctr"/>
          <a:r>
            <a:rPr lang="hr-HR" sz="2800" dirty="0"/>
            <a:t>STVARALAČKA USAMLJENOST</a:t>
          </a:r>
        </a:p>
      </dgm:t>
    </dgm:pt>
    <dgm:pt modelId="{F8AB7DA0-ACBD-4006-BD50-38F9F1285B6E}" type="parTrans" cxnId="{1D2F5CEA-CF54-4129-8B13-F3B786B567BD}">
      <dgm:prSet/>
      <dgm:spPr/>
      <dgm:t>
        <a:bodyPr/>
        <a:lstStyle/>
        <a:p>
          <a:endParaRPr lang="hr-HR"/>
        </a:p>
      </dgm:t>
    </dgm:pt>
    <dgm:pt modelId="{D40D472F-362D-4D59-B4B9-28C1D646DFC3}" type="sibTrans" cxnId="{1D2F5CEA-CF54-4129-8B13-F3B786B567BD}">
      <dgm:prSet/>
      <dgm:spPr/>
      <dgm:t>
        <a:bodyPr/>
        <a:lstStyle/>
        <a:p>
          <a:endParaRPr lang="hr-HR"/>
        </a:p>
      </dgm:t>
    </dgm:pt>
    <dgm:pt modelId="{ECD060F2-B5AA-48CF-9662-103BD78356B3}">
      <dgm:prSet phldrT="[Tekst]" custT="1"/>
      <dgm:spPr/>
      <dgm:t>
        <a:bodyPr/>
        <a:lstStyle/>
        <a:p>
          <a:r>
            <a:rPr lang="hr-HR" sz="2000" b="1" dirty="0"/>
            <a:t>TRAGIČNA SUDBINA POJEDNICA</a:t>
          </a:r>
        </a:p>
      </dgm:t>
    </dgm:pt>
    <dgm:pt modelId="{D877B640-D196-4445-8F36-777A592B9B8A}" type="parTrans" cxnId="{FE60134A-512E-487F-8932-B9E907536DAD}">
      <dgm:prSet/>
      <dgm:spPr/>
      <dgm:t>
        <a:bodyPr/>
        <a:lstStyle/>
        <a:p>
          <a:endParaRPr lang="hr-HR"/>
        </a:p>
      </dgm:t>
    </dgm:pt>
    <dgm:pt modelId="{8694161D-1798-4500-9B6B-D7C891ADD9A3}" type="sibTrans" cxnId="{FE60134A-512E-487F-8932-B9E907536DAD}">
      <dgm:prSet/>
      <dgm:spPr/>
      <dgm:t>
        <a:bodyPr/>
        <a:lstStyle/>
        <a:p>
          <a:endParaRPr lang="hr-HR"/>
        </a:p>
      </dgm:t>
    </dgm:pt>
    <dgm:pt modelId="{1A7914FB-6AB0-4495-B0A2-3D768FDA3D95}">
      <dgm:prSet phldrT="[Tekst]" custT="1"/>
      <dgm:spPr/>
      <dgm:t>
        <a:bodyPr/>
        <a:lstStyle/>
        <a:p>
          <a:r>
            <a:rPr lang="hr-HR" sz="2800" dirty="0"/>
            <a:t>TEŽNJA ZA LJEPOTOM</a:t>
          </a:r>
        </a:p>
      </dgm:t>
    </dgm:pt>
    <dgm:pt modelId="{B72AA6F2-9337-4719-9E45-590E8EAAC9CF}" type="parTrans" cxnId="{47C9022C-46F5-4ED8-AD37-1E68CD2DEB81}">
      <dgm:prSet/>
      <dgm:spPr/>
      <dgm:t>
        <a:bodyPr/>
        <a:lstStyle/>
        <a:p>
          <a:endParaRPr lang="hr-HR"/>
        </a:p>
      </dgm:t>
    </dgm:pt>
    <dgm:pt modelId="{087F601E-5A89-4A00-8A3B-67489B2B8849}" type="sibTrans" cxnId="{47C9022C-46F5-4ED8-AD37-1E68CD2DEB81}">
      <dgm:prSet/>
      <dgm:spPr/>
      <dgm:t>
        <a:bodyPr/>
        <a:lstStyle/>
        <a:p>
          <a:endParaRPr lang="hr-HR"/>
        </a:p>
      </dgm:t>
    </dgm:pt>
    <dgm:pt modelId="{5863E0F1-D61A-40AC-BFB1-58659C950ABC}">
      <dgm:prSet phldrT="[Tekst]" custT="1"/>
      <dgm:spPr/>
      <dgm:t>
        <a:bodyPr/>
        <a:lstStyle/>
        <a:p>
          <a:r>
            <a:rPr lang="hr-HR" sz="2000" b="1" dirty="0"/>
            <a:t>OTKRIVANJE UNUTRAŠNJEG EGA</a:t>
          </a:r>
        </a:p>
      </dgm:t>
    </dgm:pt>
    <dgm:pt modelId="{297B4D38-F0B4-437B-81E9-3DBF4238208A}" type="parTrans" cxnId="{B7814168-0162-43A6-B4AC-E46B363590C7}">
      <dgm:prSet/>
      <dgm:spPr/>
      <dgm:t>
        <a:bodyPr/>
        <a:lstStyle/>
        <a:p>
          <a:endParaRPr lang="hr-HR"/>
        </a:p>
      </dgm:t>
    </dgm:pt>
    <dgm:pt modelId="{64653659-6200-423E-8C09-1859556D05B2}" type="sibTrans" cxnId="{B7814168-0162-43A6-B4AC-E46B363590C7}">
      <dgm:prSet/>
      <dgm:spPr/>
      <dgm:t>
        <a:bodyPr/>
        <a:lstStyle/>
        <a:p>
          <a:endParaRPr lang="hr-HR"/>
        </a:p>
      </dgm:t>
    </dgm:pt>
    <dgm:pt modelId="{D53B4691-4EDE-4725-983A-3E96EA7260C9}">
      <dgm:prSet phldrT="[Tekst]" custT="1"/>
      <dgm:spPr/>
      <dgm:t>
        <a:bodyPr/>
        <a:lstStyle/>
        <a:p>
          <a:r>
            <a:rPr lang="hr-HR" sz="2800" dirty="0"/>
            <a:t>DUHOVNO/</a:t>
          </a:r>
        </a:p>
        <a:p>
          <a:r>
            <a:rPr lang="hr-HR" sz="2800" dirty="0"/>
            <a:t>MATERIJALNO</a:t>
          </a:r>
        </a:p>
      </dgm:t>
    </dgm:pt>
    <dgm:pt modelId="{C1FF4678-D316-40DC-BC22-12CEC3715113}" type="parTrans" cxnId="{EE66967C-B0A9-4524-B2D8-233C84C68F26}">
      <dgm:prSet/>
      <dgm:spPr/>
      <dgm:t>
        <a:bodyPr/>
        <a:lstStyle/>
        <a:p>
          <a:endParaRPr lang="hr-HR"/>
        </a:p>
      </dgm:t>
    </dgm:pt>
    <dgm:pt modelId="{9405345D-5B65-4372-9D12-09C7FFDE6273}" type="sibTrans" cxnId="{EE66967C-B0A9-4524-B2D8-233C84C68F26}">
      <dgm:prSet/>
      <dgm:spPr/>
      <dgm:t>
        <a:bodyPr/>
        <a:lstStyle/>
        <a:p>
          <a:endParaRPr lang="hr-HR"/>
        </a:p>
      </dgm:t>
    </dgm:pt>
    <dgm:pt modelId="{921EF835-A4D4-4C8B-9488-17367D84368D}" type="pres">
      <dgm:prSet presAssocID="{396D1414-2EC8-40E3-9438-57227D0EBA6A}" presName="Name0" presStyleCnt="0">
        <dgm:presLayoutVars>
          <dgm:chMax/>
          <dgm:chPref/>
          <dgm:dir/>
          <dgm:animLvl val="lvl"/>
        </dgm:presLayoutVars>
      </dgm:prSet>
      <dgm:spPr/>
    </dgm:pt>
    <dgm:pt modelId="{60D26940-3674-4D41-A8C4-6CFF6AC97C40}" type="pres">
      <dgm:prSet presAssocID="{D19DEDD2-D744-4F50-AF5F-A985421CCB88}" presName="composite" presStyleCnt="0"/>
      <dgm:spPr/>
    </dgm:pt>
    <dgm:pt modelId="{67955504-06B2-4755-A62C-81695B7E62AC}" type="pres">
      <dgm:prSet presAssocID="{D19DEDD2-D744-4F50-AF5F-A985421CCB88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89E15884-23A2-4980-B0E7-FD732650389F}" type="pres">
      <dgm:prSet presAssocID="{D19DEDD2-D744-4F50-AF5F-A985421CCB8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7E9B521-1D75-4333-BCFB-42472E1B2536}" type="pres">
      <dgm:prSet presAssocID="{D19DEDD2-D744-4F50-AF5F-A985421CCB88}" presName="BalanceSpacing" presStyleCnt="0"/>
      <dgm:spPr/>
    </dgm:pt>
    <dgm:pt modelId="{41884CA3-C289-462D-ACC7-4E66F5C947E6}" type="pres">
      <dgm:prSet presAssocID="{D19DEDD2-D744-4F50-AF5F-A985421CCB88}" presName="BalanceSpacing1" presStyleCnt="0"/>
      <dgm:spPr/>
    </dgm:pt>
    <dgm:pt modelId="{F6C4CE69-B64B-4EFE-9B59-D0B8647BB0C5}" type="pres">
      <dgm:prSet presAssocID="{97D98AE9-8766-4C9A-82A5-6F56878CFFBB}" presName="Accent1Text" presStyleLbl="node1" presStyleIdx="1" presStyleCnt="6"/>
      <dgm:spPr/>
    </dgm:pt>
    <dgm:pt modelId="{126373C4-2857-40DC-BCE4-83AD4B9BD58A}" type="pres">
      <dgm:prSet presAssocID="{97D98AE9-8766-4C9A-82A5-6F56878CFFBB}" presName="spaceBetweenRectangles" presStyleCnt="0"/>
      <dgm:spPr/>
    </dgm:pt>
    <dgm:pt modelId="{8FEBD951-B451-4BD7-B4D7-601AAD8EF00F}" type="pres">
      <dgm:prSet presAssocID="{ECD060F2-B5AA-48CF-9662-103BD78356B3}" presName="composite" presStyleCnt="0"/>
      <dgm:spPr/>
    </dgm:pt>
    <dgm:pt modelId="{CAC9F8DC-6A99-4D64-8DE0-D07822A85082}" type="pres">
      <dgm:prSet presAssocID="{ECD060F2-B5AA-48CF-9662-103BD78356B3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5EAEC4D1-E1A5-48C8-B6F7-F45792B8EED5}" type="pres">
      <dgm:prSet presAssocID="{ECD060F2-B5AA-48CF-9662-103BD78356B3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94892382-3EA5-4C08-8A11-4F209AB684E7}" type="pres">
      <dgm:prSet presAssocID="{ECD060F2-B5AA-48CF-9662-103BD78356B3}" presName="BalanceSpacing" presStyleCnt="0"/>
      <dgm:spPr/>
    </dgm:pt>
    <dgm:pt modelId="{79CD603C-5875-4F99-963B-0B07FD9AE469}" type="pres">
      <dgm:prSet presAssocID="{ECD060F2-B5AA-48CF-9662-103BD78356B3}" presName="BalanceSpacing1" presStyleCnt="0"/>
      <dgm:spPr/>
    </dgm:pt>
    <dgm:pt modelId="{BC34EBA8-5DE8-4797-A18A-8DDD1EC0833B}" type="pres">
      <dgm:prSet presAssocID="{8694161D-1798-4500-9B6B-D7C891ADD9A3}" presName="Accent1Text" presStyleLbl="node1" presStyleIdx="3" presStyleCnt="6"/>
      <dgm:spPr/>
    </dgm:pt>
    <dgm:pt modelId="{D48F926A-1D85-49B8-A50B-80E7743D6DFB}" type="pres">
      <dgm:prSet presAssocID="{8694161D-1798-4500-9B6B-D7C891ADD9A3}" presName="spaceBetweenRectangles" presStyleCnt="0"/>
      <dgm:spPr/>
    </dgm:pt>
    <dgm:pt modelId="{AC147610-0FFA-4A5B-B318-CC3BB1B1127B}" type="pres">
      <dgm:prSet presAssocID="{5863E0F1-D61A-40AC-BFB1-58659C950ABC}" presName="composite" presStyleCnt="0"/>
      <dgm:spPr/>
    </dgm:pt>
    <dgm:pt modelId="{3353FC6B-C8D9-491F-BEB3-801A860E827D}" type="pres">
      <dgm:prSet presAssocID="{5863E0F1-D61A-40AC-BFB1-58659C950ABC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F5FC14CF-8372-441B-9405-FDC1B2B21B3E}" type="pres">
      <dgm:prSet presAssocID="{5863E0F1-D61A-40AC-BFB1-58659C950ABC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44917C66-AD5C-45E9-9B4B-313E87983D47}" type="pres">
      <dgm:prSet presAssocID="{5863E0F1-D61A-40AC-BFB1-58659C950ABC}" presName="BalanceSpacing" presStyleCnt="0"/>
      <dgm:spPr/>
    </dgm:pt>
    <dgm:pt modelId="{E6A6D021-390A-443D-B893-4CD6E677DC16}" type="pres">
      <dgm:prSet presAssocID="{5863E0F1-D61A-40AC-BFB1-58659C950ABC}" presName="BalanceSpacing1" presStyleCnt="0"/>
      <dgm:spPr/>
    </dgm:pt>
    <dgm:pt modelId="{D5B3842C-77AC-48DF-B0D6-82704B30E806}" type="pres">
      <dgm:prSet presAssocID="{64653659-6200-423E-8C09-1859556D05B2}" presName="Accent1Text" presStyleLbl="node1" presStyleIdx="5" presStyleCnt="6"/>
      <dgm:spPr/>
    </dgm:pt>
  </dgm:ptLst>
  <dgm:cxnLst>
    <dgm:cxn modelId="{DE3E071D-75F5-4EA5-B190-7047E8D06C28}" type="presOf" srcId="{D19DEDD2-D744-4F50-AF5F-A985421CCB88}" destId="{67955504-06B2-4755-A62C-81695B7E62AC}" srcOrd="0" destOrd="0" presId="urn:microsoft.com/office/officeart/2008/layout/AlternatingHexagons"/>
    <dgm:cxn modelId="{0852A620-1C78-4CB9-B5DA-A60A00106EB9}" type="presOf" srcId="{396D1414-2EC8-40E3-9438-57227D0EBA6A}" destId="{921EF835-A4D4-4C8B-9488-17367D84368D}" srcOrd="0" destOrd="0" presId="urn:microsoft.com/office/officeart/2008/layout/AlternatingHexagons"/>
    <dgm:cxn modelId="{47C9022C-46F5-4ED8-AD37-1E68CD2DEB81}" srcId="{ECD060F2-B5AA-48CF-9662-103BD78356B3}" destId="{1A7914FB-6AB0-4495-B0A2-3D768FDA3D95}" srcOrd="0" destOrd="0" parTransId="{B72AA6F2-9337-4719-9E45-590E8EAAC9CF}" sibTransId="{087F601E-5A89-4A00-8A3B-67489B2B8849}"/>
    <dgm:cxn modelId="{B7814168-0162-43A6-B4AC-E46B363590C7}" srcId="{396D1414-2EC8-40E3-9438-57227D0EBA6A}" destId="{5863E0F1-D61A-40AC-BFB1-58659C950ABC}" srcOrd="2" destOrd="0" parTransId="{297B4D38-F0B4-437B-81E9-3DBF4238208A}" sibTransId="{64653659-6200-423E-8C09-1859556D05B2}"/>
    <dgm:cxn modelId="{FE60134A-512E-487F-8932-B9E907536DAD}" srcId="{396D1414-2EC8-40E3-9438-57227D0EBA6A}" destId="{ECD060F2-B5AA-48CF-9662-103BD78356B3}" srcOrd="1" destOrd="0" parTransId="{D877B640-D196-4445-8F36-777A592B9B8A}" sibTransId="{8694161D-1798-4500-9B6B-D7C891ADD9A3}"/>
    <dgm:cxn modelId="{EE66967C-B0A9-4524-B2D8-233C84C68F26}" srcId="{5863E0F1-D61A-40AC-BFB1-58659C950ABC}" destId="{D53B4691-4EDE-4725-983A-3E96EA7260C9}" srcOrd="0" destOrd="0" parTransId="{C1FF4678-D316-40DC-BC22-12CEC3715113}" sibTransId="{9405345D-5B65-4372-9D12-09C7FFDE6273}"/>
    <dgm:cxn modelId="{EC4CA087-EE54-43FA-B142-DE2DEDEDEC50}" type="presOf" srcId="{D53B4691-4EDE-4725-983A-3E96EA7260C9}" destId="{F5FC14CF-8372-441B-9405-FDC1B2B21B3E}" srcOrd="0" destOrd="0" presId="urn:microsoft.com/office/officeart/2008/layout/AlternatingHexagons"/>
    <dgm:cxn modelId="{622034A8-3A65-4A97-9713-532A0410C809}" type="presOf" srcId="{8694161D-1798-4500-9B6B-D7C891ADD9A3}" destId="{BC34EBA8-5DE8-4797-A18A-8DDD1EC0833B}" srcOrd="0" destOrd="0" presId="urn:microsoft.com/office/officeart/2008/layout/AlternatingHexagons"/>
    <dgm:cxn modelId="{E50B1AAE-BB83-465E-9A95-DD20CB466234}" type="presOf" srcId="{1A7914FB-6AB0-4495-B0A2-3D768FDA3D95}" destId="{5EAEC4D1-E1A5-48C8-B6F7-F45792B8EED5}" srcOrd="0" destOrd="0" presId="urn:microsoft.com/office/officeart/2008/layout/AlternatingHexagons"/>
    <dgm:cxn modelId="{57DBD8CD-CF04-4B7F-8321-ACD6D200E13F}" srcId="{396D1414-2EC8-40E3-9438-57227D0EBA6A}" destId="{D19DEDD2-D744-4F50-AF5F-A985421CCB88}" srcOrd="0" destOrd="0" parTransId="{B9CDB2E9-3B99-4D66-9DB2-A27E3B7F97D6}" sibTransId="{97D98AE9-8766-4C9A-82A5-6F56878CFFBB}"/>
    <dgm:cxn modelId="{63F5F8D2-AA19-4240-A9BB-038EB1D31EEF}" type="presOf" srcId="{201C3902-E90D-4B12-AA4F-F1F70C726A38}" destId="{89E15884-23A2-4980-B0E7-FD732650389F}" srcOrd="0" destOrd="0" presId="urn:microsoft.com/office/officeart/2008/layout/AlternatingHexagons"/>
    <dgm:cxn modelId="{3FD442D6-EDDA-4F35-959D-F600BA946CD3}" type="presOf" srcId="{97D98AE9-8766-4C9A-82A5-6F56878CFFBB}" destId="{F6C4CE69-B64B-4EFE-9B59-D0B8647BB0C5}" srcOrd="0" destOrd="0" presId="urn:microsoft.com/office/officeart/2008/layout/AlternatingHexagons"/>
    <dgm:cxn modelId="{1D2F5CEA-CF54-4129-8B13-F3B786B567BD}" srcId="{D19DEDD2-D744-4F50-AF5F-A985421CCB88}" destId="{201C3902-E90D-4B12-AA4F-F1F70C726A38}" srcOrd="0" destOrd="0" parTransId="{F8AB7DA0-ACBD-4006-BD50-38F9F1285B6E}" sibTransId="{D40D472F-362D-4D59-B4B9-28C1D646DFC3}"/>
    <dgm:cxn modelId="{2B937AEE-4E67-43A8-B155-A7E65C06A1F4}" type="presOf" srcId="{ECD060F2-B5AA-48CF-9662-103BD78356B3}" destId="{CAC9F8DC-6A99-4D64-8DE0-D07822A85082}" srcOrd="0" destOrd="0" presId="urn:microsoft.com/office/officeart/2008/layout/AlternatingHexagons"/>
    <dgm:cxn modelId="{9C601EFD-F2C8-45E6-A420-7D8CD3E4F630}" type="presOf" srcId="{5863E0F1-D61A-40AC-BFB1-58659C950ABC}" destId="{3353FC6B-C8D9-491F-BEB3-801A860E827D}" srcOrd="0" destOrd="0" presId="urn:microsoft.com/office/officeart/2008/layout/AlternatingHexagons"/>
    <dgm:cxn modelId="{73C8ABFD-DF3D-48B6-92FB-2173811822FB}" type="presOf" srcId="{64653659-6200-423E-8C09-1859556D05B2}" destId="{D5B3842C-77AC-48DF-B0D6-82704B30E806}" srcOrd="0" destOrd="0" presId="urn:microsoft.com/office/officeart/2008/layout/AlternatingHexagons"/>
    <dgm:cxn modelId="{98DBBC9E-DB4E-4115-8474-7F9B1AA707E7}" type="presParOf" srcId="{921EF835-A4D4-4C8B-9488-17367D84368D}" destId="{60D26940-3674-4D41-A8C4-6CFF6AC97C40}" srcOrd="0" destOrd="0" presId="urn:microsoft.com/office/officeart/2008/layout/AlternatingHexagons"/>
    <dgm:cxn modelId="{2B7FAB70-7147-4FD9-A740-1654B97908C1}" type="presParOf" srcId="{60D26940-3674-4D41-A8C4-6CFF6AC97C40}" destId="{67955504-06B2-4755-A62C-81695B7E62AC}" srcOrd="0" destOrd="0" presId="urn:microsoft.com/office/officeart/2008/layout/AlternatingHexagons"/>
    <dgm:cxn modelId="{F4DD4DDD-58CE-4A1C-8DBE-6B421493C29D}" type="presParOf" srcId="{60D26940-3674-4D41-A8C4-6CFF6AC97C40}" destId="{89E15884-23A2-4980-B0E7-FD732650389F}" srcOrd="1" destOrd="0" presId="urn:microsoft.com/office/officeart/2008/layout/AlternatingHexagons"/>
    <dgm:cxn modelId="{C13637EE-DD39-4A28-9B13-14B85C2E748D}" type="presParOf" srcId="{60D26940-3674-4D41-A8C4-6CFF6AC97C40}" destId="{97E9B521-1D75-4333-BCFB-42472E1B2536}" srcOrd="2" destOrd="0" presId="urn:microsoft.com/office/officeart/2008/layout/AlternatingHexagons"/>
    <dgm:cxn modelId="{3B6C7D59-F53C-4F0D-A1F1-2EB1E29EE7FD}" type="presParOf" srcId="{60D26940-3674-4D41-A8C4-6CFF6AC97C40}" destId="{41884CA3-C289-462D-ACC7-4E66F5C947E6}" srcOrd="3" destOrd="0" presId="urn:microsoft.com/office/officeart/2008/layout/AlternatingHexagons"/>
    <dgm:cxn modelId="{E5BA4D36-DB31-4A87-ADE4-D95D96A26E26}" type="presParOf" srcId="{60D26940-3674-4D41-A8C4-6CFF6AC97C40}" destId="{F6C4CE69-B64B-4EFE-9B59-D0B8647BB0C5}" srcOrd="4" destOrd="0" presId="urn:microsoft.com/office/officeart/2008/layout/AlternatingHexagons"/>
    <dgm:cxn modelId="{7EC391CB-CF5E-49DF-9091-ECD8A0018799}" type="presParOf" srcId="{921EF835-A4D4-4C8B-9488-17367D84368D}" destId="{126373C4-2857-40DC-BCE4-83AD4B9BD58A}" srcOrd="1" destOrd="0" presId="urn:microsoft.com/office/officeart/2008/layout/AlternatingHexagons"/>
    <dgm:cxn modelId="{810F100C-2CFC-44D1-A0BB-CE792D625B17}" type="presParOf" srcId="{921EF835-A4D4-4C8B-9488-17367D84368D}" destId="{8FEBD951-B451-4BD7-B4D7-601AAD8EF00F}" srcOrd="2" destOrd="0" presId="urn:microsoft.com/office/officeart/2008/layout/AlternatingHexagons"/>
    <dgm:cxn modelId="{E6BD1C9C-1476-44AA-9AEC-9ED8370DE022}" type="presParOf" srcId="{8FEBD951-B451-4BD7-B4D7-601AAD8EF00F}" destId="{CAC9F8DC-6A99-4D64-8DE0-D07822A85082}" srcOrd="0" destOrd="0" presId="urn:microsoft.com/office/officeart/2008/layout/AlternatingHexagons"/>
    <dgm:cxn modelId="{6F6395BA-53A5-4725-9519-B70ACF32CE05}" type="presParOf" srcId="{8FEBD951-B451-4BD7-B4D7-601AAD8EF00F}" destId="{5EAEC4D1-E1A5-48C8-B6F7-F45792B8EED5}" srcOrd="1" destOrd="0" presId="urn:microsoft.com/office/officeart/2008/layout/AlternatingHexagons"/>
    <dgm:cxn modelId="{5DA54593-5ABB-4346-99C6-51EFDB92B691}" type="presParOf" srcId="{8FEBD951-B451-4BD7-B4D7-601AAD8EF00F}" destId="{94892382-3EA5-4C08-8A11-4F209AB684E7}" srcOrd="2" destOrd="0" presId="urn:microsoft.com/office/officeart/2008/layout/AlternatingHexagons"/>
    <dgm:cxn modelId="{0D37557E-59DE-4A30-B584-45D424F9F50B}" type="presParOf" srcId="{8FEBD951-B451-4BD7-B4D7-601AAD8EF00F}" destId="{79CD603C-5875-4F99-963B-0B07FD9AE469}" srcOrd="3" destOrd="0" presId="urn:microsoft.com/office/officeart/2008/layout/AlternatingHexagons"/>
    <dgm:cxn modelId="{7A781796-0C88-402F-80DA-EE6921DB1CC3}" type="presParOf" srcId="{8FEBD951-B451-4BD7-B4D7-601AAD8EF00F}" destId="{BC34EBA8-5DE8-4797-A18A-8DDD1EC0833B}" srcOrd="4" destOrd="0" presId="urn:microsoft.com/office/officeart/2008/layout/AlternatingHexagons"/>
    <dgm:cxn modelId="{27071736-5DCC-42AA-83E1-0C533078F5E2}" type="presParOf" srcId="{921EF835-A4D4-4C8B-9488-17367D84368D}" destId="{D48F926A-1D85-49B8-A50B-80E7743D6DFB}" srcOrd="3" destOrd="0" presId="urn:microsoft.com/office/officeart/2008/layout/AlternatingHexagons"/>
    <dgm:cxn modelId="{8E7FF5FC-6FAB-4A28-9B39-9EBD8FEF6EAB}" type="presParOf" srcId="{921EF835-A4D4-4C8B-9488-17367D84368D}" destId="{AC147610-0FFA-4A5B-B318-CC3BB1B1127B}" srcOrd="4" destOrd="0" presId="urn:microsoft.com/office/officeart/2008/layout/AlternatingHexagons"/>
    <dgm:cxn modelId="{56930BA9-027C-4258-8003-88F8F7031413}" type="presParOf" srcId="{AC147610-0FFA-4A5B-B318-CC3BB1B1127B}" destId="{3353FC6B-C8D9-491F-BEB3-801A860E827D}" srcOrd="0" destOrd="0" presId="urn:microsoft.com/office/officeart/2008/layout/AlternatingHexagons"/>
    <dgm:cxn modelId="{3AE0C51F-B9E4-4F40-AA32-CF2FDE142AF2}" type="presParOf" srcId="{AC147610-0FFA-4A5B-B318-CC3BB1B1127B}" destId="{F5FC14CF-8372-441B-9405-FDC1B2B21B3E}" srcOrd="1" destOrd="0" presId="urn:microsoft.com/office/officeart/2008/layout/AlternatingHexagons"/>
    <dgm:cxn modelId="{97A50C77-F249-41F4-BAB0-8F7AB97E94EE}" type="presParOf" srcId="{AC147610-0FFA-4A5B-B318-CC3BB1B1127B}" destId="{44917C66-AD5C-45E9-9B4B-313E87983D47}" srcOrd="2" destOrd="0" presId="urn:microsoft.com/office/officeart/2008/layout/AlternatingHexagons"/>
    <dgm:cxn modelId="{1EEBEAEF-DD41-4160-A352-05ED843F1DC5}" type="presParOf" srcId="{AC147610-0FFA-4A5B-B318-CC3BB1B1127B}" destId="{E6A6D021-390A-443D-B893-4CD6E677DC16}" srcOrd="3" destOrd="0" presId="urn:microsoft.com/office/officeart/2008/layout/AlternatingHexagons"/>
    <dgm:cxn modelId="{3A86D668-E1D4-4CA4-9FF5-6B47A2F625C8}" type="presParOf" srcId="{AC147610-0FFA-4A5B-B318-CC3BB1B1127B}" destId="{D5B3842C-77AC-48DF-B0D6-82704B30E80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955504-06B2-4755-A62C-81695B7E62AC}">
      <dsp:nvSpPr>
        <dsp:cNvPr id="0" name=""/>
        <dsp:cNvSpPr/>
      </dsp:nvSpPr>
      <dsp:spPr>
        <a:xfrm rot="5400000">
          <a:off x="5391404" y="168147"/>
          <a:ext cx="2540000" cy="220980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SIMBOL UMJETNIKA</a:t>
          </a:r>
        </a:p>
      </dsp:txBody>
      <dsp:txXfrm rot="-5400000">
        <a:off x="5900864" y="398865"/>
        <a:ext cx="1521079" cy="1748366"/>
      </dsp:txXfrm>
    </dsp:sp>
    <dsp:sp modelId="{89E15884-23A2-4980-B0E7-FD732650389F}">
      <dsp:nvSpPr>
        <dsp:cNvPr id="0" name=""/>
        <dsp:cNvSpPr/>
      </dsp:nvSpPr>
      <dsp:spPr>
        <a:xfrm>
          <a:off x="7833360" y="511047"/>
          <a:ext cx="2834640" cy="15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STVARALAČKA USAMLJENOST</a:t>
          </a:r>
        </a:p>
      </dsp:txBody>
      <dsp:txXfrm>
        <a:off x="7833360" y="511047"/>
        <a:ext cx="2834640" cy="1524000"/>
      </dsp:txXfrm>
    </dsp:sp>
    <dsp:sp modelId="{F6C4CE69-B64B-4EFE-9B59-D0B8647BB0C5}">
      <dsp:nvSpPr>
        <dsp:cNvPr id="0" name=""/>
        <dsp:cNvSpPr/>
      </dsp:nvSpPr>
      <dsp:spPr>
        <a:xfrm rot="5400000">
          <a:off x="3004820" y="168147"/>
          <a:ext cx="2540000" cy="2209800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600" kern="1200"/>
        </a:p>
      </dsp:txBody>
      <dsp:txXfrm rot="-5400000">
        <a:off x="3514280" y="398865"/>
        <a:ext cx="1521079" cy="1748366"/>
      </dsp:txXfrm>
    </dsp:sp>
    <dsp:sp modelId="{CAC9F8DC-6A99-4D64-8DE0-D07822A85082}">
      <dsp:nvSpPr>
        <dsp:cNvPr id="0" name=""/>
        <dsp:cNvSpPr/>
      </dsp:nvSpPr>
      <dsp:spPr>
        <a:xfrm rot="5400000">
          <a:off x="4193540" y="2324100"/>
          <a:ext cx="2540000" cy="220980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TRAGIČNA SUDBINA POJEDNICA</a:t>
          </a:r>
        </a:p>
      </dsp:txBody>
      <dsp:txXfrm rot="-5400000">
        <a:off x="4703000" y="2554818"/>
        <a:ext cx="1521079" cy="1748366"/>
      </dsp:txXfrm>
    </dsp:sp>
    <dsp:sp modelId="{5EAEC4D1-E1A5-48C8-B6F7-F45792B8EED5}">
      <dsp:nvSpPr>
        <dsp:cNvPr id="0" name=""/>
        <dsp:cNvSpPr/>
      </dsp:nvSpPr>
      <dsp:spPr>
        <a:xfrm>
          <a:off x="1523999" y="2667000"/>
          <a:ext cx="2743200" cy="15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TEŽNJA ZA LJEPOTOM</a:t>
          </a:r>
        </a:p>
      </dsp:txBody>
      <dsp:txXfrm>
        <a:off x="1523999" y="2667000"/>
        <a:ext cx="2743200" cy="1524000"/>
      </dsp:txXfrm>
    </dsp:sp>
    <dsp:sp modelId="{BC34EBA8-5DE8-4797-A18A-8DDD1EC0833B}">
      <dsp:nvSpPr>
        <dsp:cNvPr id="0" name=""/>
        <dsp:cNvSpPr/>
      </dsp:nvSpPr>
      <dsp:spPr>
        <a:xfrm rot="5400000">
          <a:off x="6580124" y="2324100"/>
          <a:ext cx="2540000" cy="220980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600" kern="1200"/>
        </a:p>
      </dsp:txBody>
      <dsp:txXfrm rot="-5400000">
        <a:off x="7089584" y="2554818"/>
        <a:ext cx="1521079" cy="1748366"/>
      </dsp:txXfrm>
    </dsp:sp>
    <dsp:sp modelId="{3353FC6B-C8D9-491F-BEB3-801A860E827D}">
      <dsp:nvSpPr>
        <dsp:cNvPr id="0" name=""/>
        <dsp:cNvSpPr/>
      </dsp:nvSpPr>
      <dsp:spPr>
        <a:xfrm rot="5400000">
          <a:off x="5391404" y="4480051"/>
          <a:ext cx="2540000" cy="220980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OTKRIVANJE UNUTRAŠNJEG EGA</a:t>
          </a:r>
        </a:p>
      </dsp:txBody>
      <dsp:txXfrm rot="-5400000">
        <a:off x="5900864" y="4710769"/>
        <a:ext cx="1521079" cy="1748366"/>
      </dsp:txXfrm>
    </dsp:sp>
    <dsp:sp modelId="{F5FC14CF-8372-441B-9405-FDC1B2B21B3E}">
      <dsp:nvSpPr>
        <dsp:cNvPr id="0" name=""/>
        <dsp:cNvSpPr/>
      </dsp:nvSpPr>
      <dsp:spPr>
        <a:xfrm>
          <a:off x="7833360" y="4822952"/>
          <a:ext cx="2834640" cy="15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DUHOVNO/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MATERIJALNO</a:t>
          </a:r>
        </a:p>
      </dsp:txBody>
      <dsp:txXfrm>
        <a:off x="7833360" y="4822952"/>
        <a:ext cx="2834640" cy="1524000"/>
      </dsp:txXfrm>
    </dsp:sp>
    <dsp:sp modelId="{D5B3842C-77AC-48DF-B0D6-82704B30E806}">
      <dsp:nvSpPr>
        <dsp:cNvPr id="0" name=""/>
        <dsp:cNvSpPr/>
      </dsp:nvSpPr>
      <dsp:spPr>
        <a:xfrm rot="5400000">
          <a:off x="3004820" y="4480051"/>
          <a:ext cx="2540000" cy="220980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600" kern="1200"/>
        </a:p>
      </dsp:txBody>
      <dsp:txXfrm rot="-5400000">
        <a:off x="3514280" y="4710769"/>
        <a:ext cx="1521079" cy="1748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0256D-8EA2-47E1-B21E-9B09836560C6}" type="datetimeFigureOut">
              <a:rPr lang="hr-HR" smtClean="0"/>
              <a:t>25.5.2017.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F377C-CCBF-4682-8678-A085C7C3FA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2719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F377C-CCBF-4682-8678-A085C7C3FADE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619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1937982" y="130623"/>
            <a:ext cx="963531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Stručno vijeće školskih knjižničara osnovnih i srednjih škola </a:t>
            </a:r>
          </a:p>
          <a:p>
            <a:pPr algn="ctr"/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Sisačko – moslavačke županije</a:t>
            </a:r>
          </a:p>
          <a:p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KORELACIJSKO INTEGRACIJSKA NASTAVA</a:t>
            </a:r>
          </a:p>
          <a:p>
            <a:pPr algn="ctr"/>
            <a: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u školskoj knjižnici</a:t>
            </a:r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4556512" y="4407662"/>
            <a:ext cx="76354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latin typeface="Arial" panose="020B0604020202020204" pitchFamily="34" charset="0"/>
                <a:cs typeface="Arial" panose="020B0604020202020204" pitchFamily="34" charset="0"/>
              </a:rPr>
              <a:t>Jadranka </a:t>
            </a:r>
            <a:r>
              <a:rPr lang="hr-HR" i="1" dirty="0" err="1">
                <a:latin typeface="Arial" panose="020B0604020202020204" pitchFamily="34" charset="0"/>
                <a:cs typeface="Arial" panose="020B0604020202020204" pitchFamily="34" charset="0"/>
              </a:rPr>
              <a:t>Gabriša-Perković,dipl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. knjižničar, stručna suradnica  savjetnica,</a:t>
            </a: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Industrijsko-obrtnička škola Sisak</a:t>
            </a:r>
          </a:p>
          <a:p>
            <a:r>
              <a:rPr lang="hr-HR" i="1" dirty="0">
                <a:latin typeface="Arial" panose="020B0604020202020204" pitchFamily="34" charset="0"/>
                <a:cs typeface="Arial" panose="020B0604020202020204" pitchFamily="34" charset="0"/>
              </a:rPr>
              <a:t>Željka </a:t>
            </a:r>
            <a:r>
              <a:rPr lang="hr-HR" i="1" dirty="0" err="1">
                <a:latin typeface="Arial" panose="020B0604020202020204" pitchFamily="34" charset="0"/>
                <a:cs typeface="Arial" panose="020B0604020202020204" pitchFamily="34" charset="0"/>
              </a:rPr>
              <a:t>Đerić</a:t>
            </a:r>
            <a:r>
              <a:rPr lang="hr-HR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mag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kulturologije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i knjižničarstva,</a:t>
            </a: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Tehnička škola Sisak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5" y="2819457"/>
            <a:ext cx="3103563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570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0"/>
            <a:ext cx="12192000" cy="54868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kstniOkvir 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PRIPREMA ZA IZVOĐENJE NASTAVNOGA SATA</a:t>
            </a:r>
          </a:p>
        </p:txBody>
      </p:sp>
      <p:sp>
        <p:nvSpPr>
          <p:cNvPr id="5" name="Pravokutnik 4"/>
          <p:cNvSpPr/>
          <p:nvPr/>
        </p:nvSpPr>
        <p:spPr>
          <a:xfrm>
            <a:off x="0" y="548680"/>
            <a:ext cx="6096000" cy="63093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0" y="548680"/>
            <a:ext cx="5951984" cy="6309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sz="1600" b="1" dirty="0">
                <a:latin typeface="Calibri"/>
                <a:ea typeface="Calibri"/>
                <a:cs typeface="Times New Roman"/>
              </a:rPr>
              <a:t>KNJIŽNIČARKA:</a:t>
            </a:r>
            <a:r>
              <a:rPr lang="hr-HR" sz="1600" dirty="0">
                <a:latin typeface="Calibri"/>
                <a:ea typeface="Calibri"/>
                <a:cs typeface="Times New Roman"/>
              </a:rPr>
              <a:t> Željka </a:t>
            </a:r>
            <a:r>
              <a:rPr lang="hr-HR" sz="1600" dirty="0" err="1">
                <a:latin typeface="Calibri"/>
                <a:ea typeface="Calibri"/>
                <a:cs typeface="Times New Roman"/>
              </a:rPr>
              <a:t>Đerić</a:t>
            </a:r>
            <a:r>
              <a:rPr lang="hr-HR" sz="1600" dirty="0">
                <a:latin typeface="Calibri"/>
                <a:ea typeface="Calibri"/>
                <a:cs typeface="Times New Roman"/>
              </a:rPr>
              <a:t>, </a:t>
            </a:r>
            <a:r>
              <a:rPr lang="hr-HR" sz="1600" dirty="0" err="1">
                <a:latin typeface="Calibri"/>
                <a:ea typeface="Calibri"/>
                <a:cs typeface="Times New Roman"/>
              </a:rPr>
              <a:t>mag.cult</a:t>
            </a:r>
            <a:r>
              <a:rPr lang="hr-HR" sz="1600" dirty="0">
                <a:latin typeface="Calibri"/>
                <a:ea typeface="Calibri"/>
                <a:cs typeface="Times New Roman"/>
              </a:rPr>
              <a:t>. et bibl.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sz="1600" b="1" dirty="0">
                <a:latin typeface="Calibri"/>
                <a:ea typeface="Calibri"/>
                <a:cs typeface="Times New Roman"/>
              </a:rPr>
              <a:t>NASTAVNI PREDMET:</a:t>
            </a:r>
            <a:r>
              <a:rPr lang="hr-HR" sz="1600" dirty="0">
                <a:latin typeface="Calibri"/>
                <a:ea typeface="Calibri"/>
                <a:cs typeface="Times New Roman"/>
              </a:rPr>
              <a:t> Biologija (prof. Ivana </a:t>
            </a:r>
            <a:r>
              <a:rPr lang="hr-HR" sz="1600" dirty="0" err="1">
                <a:latin typeface="Calibri"/>
                <a:ea typeface="Calibri"/>
                <a:cs typeface="Times New Roman"/>
              </a:rPr>
              <a:t>Salaj</a:t>
            </a:r>
            <a:r>
              <a:rPr lang="hr-HR" sz="1600" dirty="0">
                <a:latin typeface="Calibri"/>
                <a:ea typeface="Calibri"/>
                <a:cs typeface="Times New Roman"/>
              </a:rPr>
              <a:t> Slanac)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sz="1600" b="1" dirty="0">
                <a:latin typeface="Calibri"/>
                <a:ea typeface="Calibri"/>
                <a:cs typeface="Times New Roman"/>
              </a:rPr>
              <a:t>RAZRED:</a:t>
            </a:r>
            <a:r>
              <a:rPr lang="hr-HR" sz="1600" dirty="0">
                <a:latin typeface="Calibri"/>
                <a:ea typeface="Calibri"/>
                <a:cs typeface="Times New Roman"/>
              </a:rPr>
              <a:t> 1 d / 28 učenika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PREDMETNO PODRUČJE:</a:t>
            </a:r>
            <a:r>
              <a:rPr lang="hr-HR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 Knjižnični odgoj i obrazovanje (Izrada sažetka/ prepoznavanje ključnih riječi)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sz="1600" b="1" dirty="0">
                <a:latin typeface="Calibri"/>
                <a:ea typeface="Calibri"/>
                <a:cs typeface="Times New Roman"/>
              </a:rPr>
              <a:t>NASTAVNA JEDINICA: </a:t>
            </a:r>
            <a:r>
              <a:rPr lang="hr-HR" sz="1600" dirty="0">
                <a:latin typeface="Calibri"/>
                <a:ea typeface="Calibri"/>
                <a:cs typeface="Times New Roman"/>
              </a:rPr>
              <a:t>Ovisnost         a) PODTEME NASTAVNE JEDINICE: Pušenje; Droga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600" b="1" dirty="0">
                <a:latin typeface="Calibri"/>
                <a:ea typeface="Calibri"/>
                <a:cs typeface="Times New Roman"/>
              </a:rPr>
              <a:t>TIP NASTAVNE JEDINICE:</a:t>
            </a:r>
            <a:r>
              <a:rPr lang="hr-HR" sz="1600" dirty="0">
                <a:latin typeface="Calibri"/>
                <a:ea typeface="Calibri"/>
                <a:cs typeface="Times New Roman"/>
              </a:rPr>
              <a:t> Obrada novih nastavnih sadržaja u skladu sa planom i programom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600" b="1" dirty="0">
                <a:latin typeface="Calibri"/>
                <a:ea typeface="Calibri"/>
                <a:cs typeface="Times New Roman"/>
              </a:rPr>
              <a:t>KLJUČNE RIJEČI:</a:t>
            </a:r>
            <a:r>
              <a:rPr lang="hr-HR" sz="1600" dirty="0">
                <a:latin typeface="Calibri"/>
                <a:ea typeface="Calibri"/>
                <a:cs typeface="Times New Roman"/>
              </a:rPr>
              <a:t> ovisnost,cigareta, nikotin,prevencija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600" b="1" dirty="0">
                <a:latin typeface="Calibri"/>
                <a:ea typeface="Calibri"/>
                <a:cs typeface="Times New Roman"/>
              </a:rPr>
              <a:t>CILJ NASTAVNE JEDINICE:</a:t>
            </a:r>
            <a:r>
              <a:rPr lang="hr-HR" sz="1600" dirty="0">
                <a:latin typeface="Calibri"/>
                <a:ea typeface="Calibri"/>
                <a:cs typeface="Times New Roman"/>
              </a:rPr>
              <a:t>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hr-HR" sz="1600" dirty="0">
                <a:latin typeface="Calibri"/>
                <a:ea typeface="Calibri"/>
                <a:cs typeface="Times New Roman"/>
              </a:rPr>
              <a:t>Učenici će tijekom sata napisati sažetak nastavne jedinice sa ključnim riječima koje su prepoznali.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lphaLcParenR"/>
            </a:pPr>
            <a:r>
              <a:rPr lang="hr-HR" sz="1600" dirty="0">
                <a:latin typeface="Calibri"/>
                <a:ea typeface="Calibri"/>
                <a:cs typeface="Times New Roman"/>
              </a:rPr>
              <a:t>Učenici će se na temelju korelacijskoga sata detaljno upoznati sa ovisnošću o cigaretama i utjecaju na okolinu kao ujedno i posljedicama konzumiranja nikotina te će zatim iznijeti svoje osobno stajalište vezano uz tematiku.</a:t>
            </a:r>
            <a:endParaRPr lang="hr-HR" sz="1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6096000" y="548680"/>
            <a:ext cx="6096000" cy="6309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endParaRPr lang="hr-HR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endParaRPr lang="hr-HR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r>
              <a:rPr lang="hr-HR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ZADAĆE NASTAVNE JEDINICE</a:t>
            </a:r>
            <a:r>
              <a:rPr lang="hr-HR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 </a:t>
            </a:r>
          </a:p>
          <a:p>
            <a:pPr>
              <a:spcAft>
                <a:spcPts val="0"/>
              </a:spcAft>
            </a:pPr>
            <a:endParaRPr lang="hr-HR" sz="1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lphaLcParenR"/>
            </a:pPr>
            <a:r>
              <a:rPr lang="hr-HR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Kognitivne</a:t>
            </a:r>
            <a:r>
              <a:rPr lang="hr-HR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 Učenici će se tijekom sata detaljno upoznati sa ovisnošću o cigaretama te će moći uspješno objasniti pojmove:ovisnost, ovisnik, </a:t>
            </a:r>
            <a:r>
              <a:rPr lang="hr-HR" sz="16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nikotinizam</a:t>
            </a:r>
            <a:r>
              <a:rPr lang="hr-HR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aktivno i pasivno pušenje, vrste nikotina (</a:t>
            </a:r>
            <a:r>
              <a:rPr lang="hr-HR" sz="16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Nicotiana</a:t>
            </a:r>
            <a:r>
              <a:rPr lang="hr-HR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hr-HR" sz="16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tabacum</a:t>
            </a:r>
            <a:r>
              <a:rPr lang="hr-HR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/ </a:t>
            </a:r>
            <a:r>
              <a:rPr lang="hr-HR" sz="16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Nicotiana</a:t>
            </a:r>
            <a:r>
              <a:rPr lang="hr-HR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hr-HR" sz="16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rustica</a:t>
            </a:r>
            <a:r>
              <a:rPr lang="hr-HR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),</a:t>
            </a:r>
            <a:r>
              <a:rPr lang="hr-HR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hr-HR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znati će nabrojati svojstva cigarete te će se upoznati sa posljedicama konzumiranja nikotina za okolinu i za </a:t>
            </a:r>
            <a:r>
              <a:rPr lang="hr-HR" sz="16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pojednica</a:t>
            </a:r>
            <a:r>
              <a:rPr lang="hr-HR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 Na kraju nastavnog sata učenici će moći kreirati ključne riječi i  sažetak nastavne jedinice. </a:t>
            </a:r>
          </a:p>
          <a:p>
            <a:pPr>
              <a:spcAft>
                <a:spcPts val="0"/>
              </a:spcAft>
            </a:pPr>
            <a:r>
              <a:rPr lang="hr-HR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lphaLcParenR"/>
            </a:pPr>
            <a:r>
              <a:rPr lang="hr-HR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Afektivne</a:t>
            </a:r>
            <a:r>
              <a:rPr lang="hr-HR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 Učenici će moći opisati djelovanje ovisnosti na čovjeka te zauzeti osobni stav prema tom problemu. Moći će predložiti vlastita rješenja. Učenici će uvidjeti vrijednost zajedničkog rada (suradničkog poučavanja). </a:t>
            </a:r>
          </a:p>
          <a:p>
            <a:pPr>
              <a:spcAft>
                <a:spcPts val="0"/>
              </a:spcAft>
            </a:pPr>
            <a:r>
              <a:rPr lang="hr-HR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hr-HR" sz="1600" b="1" dirty="0" err="1">
                <a:latin typeface="Calibri"/>
                <a:ea typeface="Calibri"/>
                <a:cs typeface="Times New Roman"/>
              </a:rPr>
              <a:t>Psihomotoričke</a:t>
            </a:r>
            <a:r>
              <a:rPr lang="hr-HR" sz="1600" dirty="0">
                <a:latin typeface="Calibri"/>
                <a:ea typeface="Calibri"/>
                <a:cs typeface="Times New Roman"/>
              </a:rPr>
              <a:t>: Učenici će koristiti svoje asocijativne sposobnosti, vještinu analize, sinteze te uočavanja bitnog u izvođenju nastavnoga sata. Moći će upotrijebiti predznanje, postavljati pitanja, tražiti odgovore, izvijestiti usmeno i pisano (razvijanje komunikacijskih vještina).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hr-HR" sz="1600" dirty="0">
                <a:latin typeface="Calibri"/>
                <a:ea typeface="Calibri"/>
                <a:cs typeface="Times New Roman"/>
              </a:rPr>
              <a:t> 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hr-HR" sz="1600" dirty="0">
                <a:latin typeface="Calibri"/>
                <a:ea typeface="Calibri"/>
                <a:cs typeface="Times New Roman"/>
              </a:rPr>
              <a:t> </a:t>
            </a: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hr-HR" dirty="0">
                <a:latin typeface="Calibri"/>
                <a:ea typeface="Calibri"/>
                <a:cs typeface="Times New Roman"/>
              </a:rPr>
              <a:t> </a:t>
            </a:r>
            <a:endParaRPr lang="hr-HR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Strelica udesno 10"/>
          <p:cNvSpPr/>
          <p:nvPr/>
        </p:nvSpPr>
        <p:spPr>
          <a:xfrm>
            <a:off x="7574654" y="3055268"/>
            <a:ext cx="2304256" cy="64807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84432" y="4237832"/>
            <a:ext cx="2207568" cy="68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156325"/>
            <a:ext cx="2328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kstniOkvir 11"/>
          <p:cNvSpPr txBox="1"/>
          <p:nvPr/>
        </p:nvSpPr>
        <p:spPr>
          <a:xfrm>
            <a:off x="7608168" y="32129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FF0000"/>
                </a:solidFill>
                <a:latin typeface="Berlin Sans FB Demi" pitchFamily="34" charset="0"/>
              </a:rPr>
              <a:t>ZNANJE</a:t>
            </a:r>
          </a:p>
        </p:txBody>
      </p:sp>
      <p:sp>
        <p:nvSpPr>
          <p:cNvPr id="13" name="TekstniOkvir 12"/>
          <p:cNvSpPr txBox="1"/>
          <p:nvPr/>
        </p:nvSpPr>
        <p:spPr>
          <a:xfrm>
            <a:off x="10344472" y="4437112"/>
            <a:ext cx="184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FF0000"/>
                </a:solidFill>
                <a:latin typeface="Berlin Sans FB Demi" pitchFamily="34" charset="0"/>
              </a:rPr>
              <a:t>STAVOVI</a:t>
            </a:r>
          </a:p>
        </p:txBody>
      </p:sp>
      <p:sp>
        <p:nvSpPr>
          <p:cNvPr id="14" name="TekstniOkvir 13"/>
          <p:cNvSpPr txBox="1"/>
          <p:nvPr/>
        </p:nvSpPr>
        <p:spPr>
          <a:xfrm>
            <a:off x="6096000" y="63093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FF0000"/>
                </a:solidFill>
                <a:latin typeface="Berlin Sans FB Demi" pitchFamily="34" charset="0"/>
              </a:rPr>
              <a:t>VJEŠTINE</a:t>
            </a:r>
          </a:p>
        </p:txBody>
      </p:sp>
    </p:spTree>
    <p:extLst>
      <p:ext uri="{BB962C8B-B14F-4D97-AF65-F5344CB8AC3E}">
        <p14:creationId xmlns:p14="http://schemas.microsoft.com/office/powerpoint/2010/main" val="4056923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0"/>
            <a:ext cx="12192000" cy="54868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kstniOkvir 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1.	UVODNI DIO – upoznavanje sa tematikom, organizacijom i radom nastavne jedinice</a:t>
            </a:r>
          </a:p>
        </p:txBody>
      </p:sp>
      <p:sp>
        <p:nvSpPr>
          <p:cNvPr id="10" name="Pravokutnik 9"/>
          <p:cNvSpPr/>
          <p:nvPr/>
        </p:nvSpPr>
        <p:spPr>
          <a:xfrm>
            <a:off x="0" y="548680"/>
            <a:ext cx="12192000" cy="6309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aphicFrame>
        <p:nvGraphicFramePr>
          <p:cNvPr id="22" name="Tablic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930293"/>
              </p:ext>
            </p:extLst>
          </p:nvPr>
        </p:nvGraphicFramePr>
        <p:xfrm>
          <a:off x="0" y="548680"/>
          <a:ext cx="12191998" cy="576063"/>
        </p:xfrm>
        <a:graphic>
          <a:graphicData uri="http://schemas.openxmlformats.org/drawingml/2006/table">
            <a:tbl>
              <a:tblPr firstRow="1" firstCol="1" bandRow="1"/>
              <a:tblGrid>
                <a:gridCol w="840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9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3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1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164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6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u="sng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VRIJEME</a:t>
                      </a:r>
                      <a:endParaRPr lang="hr-HR" sz="1400" u="sng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u="sng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CILJEVI</a:t>
                      </a:r>
                      <a:r>
                        <a:rPr lang="hr-HR" sz="1400" b="1" u="sng" baseline="0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UČENJA</a:t>
                      </a:r>
                      <a:endParaRPr lang="hr-HR" sz="1400" u="sng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u="sng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AKTIVNOST UČENIKA</a:t>
                      </a:r>
                      <a:endParaRPr lang="hr-HR" sz="1400" u="sng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u="sng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METODE I OBLICI RADA</a:t>
                      </a:r>
                      <a:endParaRPr lang="hr-HR" sz="1400" u="sng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u="sng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NASTAVNA SREDSTVA</a:t>
                      </a:r>
                      <a:endParaRPr lang="hr-HR" sz="1400" u="sng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u="sng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AKTIVNOST KNJIŽNIČARKE/ PROFESORICE</a:t>
                      </a:r>
                      <a:endParaRPr lang="hr-HR" sz="1400" u="sng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Pravokutnik 22"/>
          <p:cNvSpPr/>
          <p:nvPr/>
        </p:nvSpPr>
        <p:spPr>
          <a:xfrm>
            <a:off x="0" y="1124744"/>
            <a:ext cx="839416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Pravokutnik 23"/>
          <p:cNvSpPr/>
          <p:nvPr/>
        </p:nvSpPr>
        <p:spPr>
          <a:xfrm>
            <a:off x="839416" y="1124744"/>
            <a:ext cx="3384376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Pravokutnik 24"/>
          <p:cNvSpPr/>
          <p:nvPr/>
        </p:nvSpPr>
        <p:spPr>
          <a:xfrm>
            <a:off x="4223792" y="1124744"/>
            <a:ext cx="2808312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Pravokutnik 25"/>
          <p:cNvSpPr/>
          <p:nvPr/>
        </p:nvSpPr>
        <p:spPr>
          <a:xfrm>
            <a:off x="7032104" y="1124744"/>
            <a:ext cx="1512168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Pravokutnik 26"/>
          <p:cNvSpPr/>
          <p:nvPr/>
        </p:nvSpPr>
        <p:spPr>
          <a:xfrm>
            <a:off x="8544272" y="1124744"/>
            <a:ext cx="1152128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Pravokutnik 27"/>
          <p:cNvSpPr/>
          <p:nvPr/>
        </p:nvSpPr>
        <p:spPr>
          <a:xfrm>
            <a:off x="9696400" y="1124744"/>
            <a:ext cx="2495600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TekstniOkvir 28"/>
          <p:cNvSpPr txBox="1"/>
          <p:nvPr/>
        </p:nvSpPr>
        <p:spPr>
          <a:xfrm>
            <a:off x="0" y="1124744"/>
            <a:ext cx="839416" cy="560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2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15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10</a:t>
            </a:r>
            <a:endParaRPr lang="hr-HR" sz="1400" b="1" dirty="0"/>
          </a:p>
        </p:txBody>
      </p:sp>
      <p:sp>
        <p:nvSpPr>
          <p:cNvPr id="30" name="TekstniOkvir 29"/>
          <p:cNvSpPr txBox="1"/>
          <p:nvPr/>
        </p:nvSpPr>
        <p:spPr>
          <a:xfrm>
            <a:off x="839416" y="1124744"/>
            <a:ext cx="3384376" cy="5705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Na početku sata učenici će slušati upute za rad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Učenici će se na početku sata prisjetiti poznatih pojmova vezano uz pitanja: </a:t>
            </a:r>
            <a:r>
              <a:rPr lang="hr-HR" sz="1400" b="1" i="1" dirty="0">
                <a:latin typeface="Calibri"/>
                <a:ea typeface="Calibri"/>
                <a:cs typeface="Times New Roman"/>
              </a:rPr>
              <a:t>Što je ovisnost? Koji su uzročnici nikotinske ovisnosti među mladima? </a:t>
            </a:r>
            <a:endParaRPr lang="hr-HR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i="1" dirty="0">
                <a:latin typeface="Calibri"/>
                <a:ea typeface="Calibri"/>
                <a:cs typeface="Times New Roman"/>
              </a:rPr>
              <a:t> </a:t>
            </a:r>
            <a:endParaRPr lang="hr-HR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i="1" dirty="0">
                <a:latin typeface="Calibri"/>
                <a:ea typeface="Calibri"/>
                <a:cs typeface="Times New Roman"/>
              </a:rPr>
              <a:t> </a:t>
            </a:r>
            <a:endParaRPr lang="hr-HR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i="1" dirty="0">
                <a:latin typeface="Calibri"/>
                <a:ea typeface="Calibri"/>
                <a:cs typeface="Times New Roman"/>
              </a:rPr>
              <a:t> </a:t>
            </a:r>
            <a:endParaRPr lang="hr-HR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i="1" dirty="0">
                <a:latin typeface="Calibri"/>
                <a:ea typeface="Calibri"/>
                <a:cs typeface="Times New Roman"/>
              </a:rPr>
              <a:t> </a:t>
            </a:r>
            <a:endParaRPr lang="hr-HR" sz="1400" b="1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hr-HR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r-HR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r-HR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Učenici će razlikovati i kategorizirati vrste ovisnosti </a:t>
            </a:r>
            <a:endParaRPr lang="hr-HR" sz="1400" b="1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31" name="TekstniOkvir 30"/>
          <p:cNvSpPr txBox="1"/>
          <p:nvPr/>
        </p:nvSpPr>
        <p:spPr>
          <a:xfrm>
            <a:off x="4223792" y="1124744"/>
            <a:ext cx="2808312" cy="5612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Učenici, podijeljeni u 4 skupine, slušaju uvodni dio sata i upute za rad.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 svakoj grupi učenici će dobiti papire A4 i flomastere te će na postavljena pitanja razmjenjivati i zapisivati svoje  asocijacije/misli, u obliku natuknica ili kratkih rečenica. Po isteku vremena po jedan par iz svake skupine čita što su zapisali. (moraju slušati jedni druge!)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Učenici uočavaju vrste ovisnosti i svojstva nikotinske ovisnosti.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Učenici uočavaju vrste ovisnosti i neke specifičnosti. </a:t>
            </a:r>
            <a:endParaRPr lang="hr-HR" sz="14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32" name="TekstniOkvir 31"/>
          <p:cNvSpPr txBox="1"/>
          <p:nvPr/>
        </p:nvSpPr>
        <p:spPr>
          <a:xfrm>
            <a:off x="7032104" y="1124744"/>
            <a:ext cx="1512168" cy="5575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Usmeno izlaganje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razmisli/razmijeni u paru; zapisivanje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čitanje; aktivno slušanje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čitanje; aktivno slušanje;zapisivanje </a:t>
            </a:r>
            <a:endParaRPr lang="hr-HR" sz="14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33" name="TekstniOkvir 32"/>
          <p:cNvSpPr txBox="1"/>
          <p:nvPr/>
        </p:nvSpPr>
        <p:spPr>
          <a:xfrm>
            <a:off x="8544272" y="1124744"/>
            <a:ext cx="115212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endParaRPr lang="hr-HR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endParaRPr lang="hr-HR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endParaRPr lang="hr-HR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endParaRPr lang="hr-HR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endParaRPr lang="hr-HR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endParaRPr lang="hr-HR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endParaRPr lang="hr-HR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endParaRPr lang="hr-HR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endParaRPr lang="hr-HR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A4 papir / flomasteri /</a:t>
            </a:r>
            <a:r>
              <a:rPr lang="hr-HR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ppt</a:t>
            </a: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prezentacija</a:t>
            </a:r>
            <a:endParaRPr lang="hr-HR" sz="140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34" name="TekstniOkvir 33"/>
          <p:cNvSpPr txBox="1"/>
          <p:nvPr/>
        </p:nvSpPr>
        <p:spPr>
          <a:xfrm>
            <a:off x="9696400" y="1124744"/>
            <a:ext cx="2495600" cy="5741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200" dirty="0">
                <a:latin typeface="Calibri"/>
                <a:ea typeface="Calibri"/>
                <a:cs typeface="Times New Roman"/>
              </a:rPr>
              <a:t>Knjižničarka najavljuje temu nastavnoga sata, uz napomenu na zadani zadatak do kojeg će tijekom sata postupno dolaziti te upozorava na aktivno slušanje učenika na satu. / Profesorica dijeli učenike na četiri skupine po sedam učenika)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2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r-HR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Knjižničarka tijekom nastavnoga sata čita pripremljena pitanja sa </a:t>
            </a:r>
            <a:r>
              <a:rPr lang="hr-HR" sz="1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ppt</a:t>
            </a:r>
            <a:r>
              <a:rPr lang="hr-HR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i proziva učenike po grupama na usmena izlaganja. </a:t>
            </a:r>
          </a:p>
          <a:p>
            <a:pPr>
              <a:spcAft>
                <a:spcPts val="0"/>
              </a:spcAft>
            </a:pPr>
            <a:r>
              <a:rPr lang="hr-HR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r-HR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r-HR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r-HR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r-HR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r-HR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r-HR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r-HR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r-HR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r-HR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r>
              <a:rPr lang="hr-HR" sz="1200" dirty="0">
                <a:latin typeface="Calibri"/>
                <a:ea typeface="Calibri"/>
                <a:cs typeface="Times New Roman"/>
              </a:rPr>
              <a:t>Profesorica biologije zapisuje na papir svoja zapažanja oko izlaganja učenika, te na temelju bilježaka usmeno propitkuje učenike o pojedinim odgovorima u svakoj grupi.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4148503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0"/>
            <a:ext cx="12192000" cy="54868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kstniOkvir 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r-HR" sz="2400" b="1" dirty="0"/>
              <a:t>2. GLAVNI DIO – izlaganje nastavne tematike knjižničarke i profesorice</a:t>
            </a:r>
          </a:p>
        </p:txBody>
      </p:sp>
      <p:sp>
        <p:nvSpPr>
          <p:cNvPr id="4" name="Pravokutnik 3"/>
          <p:cNvSpPr/>
          <p:nvPr/>
        </p:nvSpPr>
        <p:spPr>
          <a:xfrm>
            <a:off x="0" y="548680"/>
            <a:ext cx="12192000" cy="6309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graphicFrame>
        <p:nvGraphicFramePr>
          <p:cNvPr id="5" name="Tablic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384262"/>
              </p:ext>
            </p:extLst>
          </p:nvPr>
        </p:nvGraphicFramePr>
        <p:xfrm>
          <a:off x="0" y="548680"/>
          <a:ext cx="12191998" cy="576063"/>
        </p:xfrm>
        <a:graphic>
          <a:graphicData uri="http://schemas.openxmlformats.org/drawingml/2006/table">
            <a:tbl>
              <a:tblPr firstRow="1" firstCol="1" bandRow="1"/>
              <a:tblGrid>
                <a:gridCol w="840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9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3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1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164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6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u="sng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VRIJEME</a:t>
                      </a:r>
                      <a:endParaRPr lang="hr-HR" sz="1400" u="sng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u="sng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CILJEVI</a:t>
                      </a:r>
                      <a:r>
                        <a:rPr lang="hr-HR" sz="1400" b="1" u="sng" baseline="0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UČENJA</a:t>
                      </a:r>
                      <a:endParaRPr lang="hr-HR" sz="1400" u="sng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u="sng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AKTIVNOST UČENIKA</a:t>
                      </a:r>
                      <a:endParaRPr lang="hr-HR" sz="1400" u="sng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u="sng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METODE I OBLICI RADA</a:t>
                      </a:r>
                      <a:endParaRPr lang="hr-HR" sz="1400" u="sng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u="sng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NASTAVNA SREDSTVA</a:t>
                      </a:r>
                      <a:endParaRPr lang="hr-HR" sz="1400" u="sng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u="sng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AKTIVNOST KNJIŽNIČARKE/ PROFESORICE</a:t>
                      </a:r>
                      <a:endParaRPr lang="hr-HR" sz="1400" u="sng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Pravokutnik 5"/>
          <p:cNvSpPr/>
          <p:nvPr/>
        </p:nvSpPr>
        <p:spPr>
          <a:xfrm>
            <a:off x="0" y="1124744"/>
            <a:ext cx="839416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/>
          <p:cNvSpPr/>
          <p:nvPr/>
        </p:nvSpPr>
        <p:spPr>
          <a:xfrm>
            <a:off x="839416" y="1124744"/>
            <a:ext cx="3384376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4223792" y="1124744"/>
            <a:ext cx="2808312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/>
          <p:cNvSpPr/>
          <p:nvPr/>
        </p:nvSpPr>
        <p:spPr>
          <a:xfrm>
            <a:off x="7032104" y="1124744"/>
            <a:ext cx="1512168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 9"/>
          <p:cNvSpPr/>
          <p:nvPr/>
        </p:nvSpPr>
        <p:spPr>
          <a:xfrm>
            <a:off x="8544272" y="1124744"/>
            <a:ext cx="1152128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 10"/>
          <p:cNvSpPr/>
          <p:nvPr/>
        </p:nvSpPr>
        <p:spPr>
          <a:xfrm>
            <a:off x="9696400" y="1124744"/>
            <a:ext cx="2495600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TekstniOkvir 11"/>
          <p:cNvSpPr txBox="1"/>
          <p:nvPr/>
        </p:nvSpPr>
        <p:spPr>
          <a:xfrm>
            <a:off x="0" y="1124744"/>
            <a:ext cx="83941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latin typeface="Calibri" pitchFamily="34" charset="0"/>
              </a:rPr>
              <a:t>25</a:t>
            </a: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r>
              <a:rPr lang="hr-HR" sz="1400" b="1" dirty="0">
                <a:latin typeface="Calibri" pitchFamily="34" charset="0"/>
              </a:rPr>
              <a:t>10</a:t>
            </a: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r>
              <a:rPr lang="hr-HR" sz="1400" b="1" dirty="0">
                <a:latin typeface="Calibri" pitchFamily="34" charset="0"/>
              </a:rPr>
              <a:t>13</a:t>
            </a:r>
          </a:p>
        </p:txBody>
      </p:sp>
      <p:sp>
        <p:nvSpPr>
          <p:cNvPr id="13" name="TekstniOkvir 12"/>
          <p:cNvSpPr txBox="1"/>
          <p:nvPr/>
        </p:nvSpPr>
        <p:spPr>
          <a:xfrm>
            <a:off x="839416" y="1124744"/>
            <a:ext cx="3384376" cy="560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Učenici će tijekom sata upotrijebiti svoje predznanje kao i usvojenu pripremu tijekom sata te će aktivno pristupiti slušanju izlaganja školske knjižničarke.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Tijekom sata učenici će usmeno izložiti svoj osvrt na pitanje knjižničarke: </a:t>
            </a:r>
            <a:r>
              <a:rPr lang="hr-HR" sz="1400" b="1" i="1" dirty="0">
                <a:latin typeface="Calibri"/>
                <a:ea typeface="Calibri"/>
                <a:cs typeface="Times New Roman"/>
              </a:rPr>
              <a:t>Zašto mladi (njihovi vršnjaci) posežu za cigaretama i ovisnošću?</a:t>
            </a:r>
            <a:endParaRPr lang="hr-HR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r>
              <a:rPr lang="hr-HR" sz="1400" b="1" dirty="0">
                <a:latin typeface="Calibri"/>
                <a:ea typeface="Calibri"/>
                <a:cs typeface="Times New Roman"/>
              </a:rPr>
              <a:t>Tijekom izlaganja učenici će se sa slikovnim animacijama upoznati o djelovanju nikotina na organizam i zdravlje čovjeka.</a:t>
            </a:r>
            <a:endParaRPr lang="hr-HR" sz="1400" b="1" dirty="0"/>
          </a:p>
        </p:txBody>
      </p:sp>
      <p:sp>
        <p:nvSpPr>
          <p:cNvPr id="14" name="TekstniOkvir 13"/>
          <p:cNvSpPr txBox="1"/>
          <p:nvPr/>
        </p:nvSpPr>
        <p:spPr>
          <a:xfrm>
            <a:off x="4223792" y="1124744"/>
            <a:ext cx="2808312" cy="5392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Učenici ostaju u istim skupinama, ali rade individualno te će tijekom izlaganja zapisivati svoje bilješke.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Učenici naizmjenično izlažu svoja razmišljanja i osobne stavove.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r>
              <a:rPr lang="hr-HR" sz="1400" dirty="0">
                <a:latin typeface="Calibri"/>
                <a:ea typeface="Calibri"/>
                <a:cs typeface="Times New Roman"/>
              </a:rPr>
              <a:t>Učenici aktivno slušaju; gledaju;ukazuju na svoja razmišljanja</a:t>
            </a:r>
            <a:endParaRPr lang="hr-HR" sz="1400" dirty="0"/>
          </a:p>
        </p:txBody>
      </p:sp>
      <p:sp>
        <p:nvSpPr>
          <p:cNvPr id="15" name="TekstniOkvir 14"/>
          <p:cNvSpPr txBox="1"/>
          <p:nvPr/>
        </p:nvSpPr>
        <p:spPr>
          <a:xfrm>
            <a:off x="7032104" y="1124744"/>
            <a:ext cx="1512168" cy="5792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Usmeno izlaganje; propitivanje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Aktivno slušanje; čitanje;zapisivanje bilježaka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Razmisli; usmeno izlaganje; razgovor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r>
              <a:rPr lang="hr-HR" sz="1400" dirty="0">
                <a:latin typeface="Calibri"/>
                <a:ea typeface="Calibri"/>
                <a:cs typeface="Times New Roman"/>
              </a:rPr>
              <a:t>Gledanje; aktivno slušanje; izlaganje; pokazivanje; razgovor</a:t>
            </a:r>
            <a:endParaRPr lang="hr-HR" sz="1400" dirty="0"/>
          </a:p>
        </p:txBody>
      </p:sp>
      <p:sp>
        <p:nvSpPr>
          <p:cNvPr id="16" name="TekstniOkvir 15"/>
          <p:cNvSpPr txBox="1"/>
          <p:nvPr/>
        </p:nvSpPr>
        <p:spPr>
          <a:xfrm>
            <a:off x="8544272" y="-531440"/>
            <a:ext cx="1152128" cy="7501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hr-HR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Prezentacija;</a:t>
            </a:r>
            <a:endParaRPr lang="hr-HR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Radne bilježnice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_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r>
              <a:rPr lang="hr-HR" sz="1400" dirty="0">
                <a:latin typeface="Calibri"/>
                <a:ea typeface="Calibri"/>
                <a:cs typeface="Times New Roman"/>
              </a:rPr>
              <a:t>Prezentacija; animacije čovjekovog organizma</a:t>
            </a:r>
            <a:endParaRPr lang="hr-HR" sz="1400" dirty="0"/>
          </a:p>
        </p:txBody>
      </p:sp>
      <p:sp>
        <p:nvSpPr>
          <p:cNvPr id="17" name="TekstniOkvir 16"/>
          <p:cNvSpPr txBox="1"/>
          <p:nvPr/>
        </p:nvSpPr>
        <p:spPr>
          <a:xfrm>
            <a:off x="9696400" y="1124744"/>
            <a:ext cx="2495600" cy="5864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200" dirty="0">
                <a:latin typeface="Calibri"/>
                <a:ea typeface="Calibri"/>
                <a:cs typeface="Times New Roman"/>
              </a:rPr>
              <a:t>Knjižničarka započinje izlaganje nastavne jedinice sa pitanjima: </a:t>
            </a:r>
            <a:r>
              <a:rPr lang="hr-HR" sz="1200" i="1" dirty="0">
                <a:latin typeface="Calibri"/>
                <a:ea typeface="Calibri"/>
                <a:cs typeface="Times New Roman"/>
              </a:rPr>
              <a:t>Gdje započinje povijest pušenja? Objasnite pojmove aktivno/pasivno pušenje?</a:t>
            </a:r>
            <a:endParaRPr lang="hr-HR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200" dirty="0">
                <a:latin typeface="Calibri"/>
                <a:ea typeface="Calibri"/>
                <a:cs typeface="Times New Roman"/>
              </a:rPr>
              <a:t>Zatim profesorica biologije objašnjava na temelju slike najbitnije sastojke i svojstva nikotina kao ujedno i posljedice na čovjeka.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200" dirty="0">
                <a:latin typeface="Calibri"/>
                <a:ea typeface="Calibri"/>
                <a:cs typeface="Times New Roman"/>
              </a:rPr>
              <a:t>Tijekom izlaganja knjižničarka i profesorica biologije </a:t>
            </a:r>
            <a:r>
              <a:rPr lang="hr-HR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prate izlaganja učenika te obje savjetuju i potpomažu učenike svojim idejama ukoliko je to  potrebno.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2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200" dirty="0">
              <a:latin typeface="Calibri"/>
              <a:ea typeface="Calibri"/>
              <a:cs typeface="Times New Roman"/>
            </a:endParaRPr>
          </a:p>
          <a:p>
            <a:r>
              <a:rPr lang="hr-HR" sz="1200" dirty="0">
                <a:latin typeface="Calibri"/>
                <a:ea typeface="Calibri"/>
                <a:cs typeface="Times New Roman"/>
              </a:rPr>
              <a:t>Profesorica biologije ispituje o </a:t>
            </a:r>
            <a:r>
              <a:rPr lang="hr-HR" sz="1200" dirty="0" err="1">
                <a:latin typeface="Calibri"/>
                <a:ea typeface="Calibri"/>
                <a:cs typeface="Times New Roman"/>
              </a:rPr>
              <a:t>djelovima</a:t>
            </a:r>
            <a:r>
              <a:rPr lang="hr-HR" sz="1200" dirty="0">
                <a:latin typeface="Calibri"/>
                <a:ea typeface="Calibri"/>
                <a:cs typeface="Times New Roman"/>
              </a:rPr>
              <a:t> čovjeka na koje nikotin najviše utječe. Tijekom ispitivanja knjižničarka ukazuje na dijelove čovjeka na prikazu prezentacije.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333023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0" y="0"/>
            <a:ext cx="12192000" cy="54868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3. ZAVRŠNI DIO</a:t>
            </a:r>
          </a:p>
        </p:txBody>
      </p:sp>
      <p:sp>
        <p:nvSpPr>
          <p:cNvPr id="5" name="Pravokutnik 4"/>
          <p:cNvSpPr/>
          <p:nvPr/>
        </p:nvSpPr>
        <p:spPr>
          <a:xfrm>
            <a:off x="19067" y="521094"/>
            <a:ext cx="12192000" cy="6309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graphicFrame>
        <p:nvGraphicFramePr>
          <p:cNvPr id="6" name="Tablic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72183"/>
              </p:ext>
            </p:extLst>
          </p:nvPr>
        </p:nvGraphicFramePr>
        <p:xfrm>
          <a:off x="0" y="548680"/>
          <a:ext cx="12191998" cy="576063"/>
        </p:xfrm>
        <a:graphic>
          <a:graphicData uri="http://schemas.openxmlformats.org/drawingml/2006/table">
            <a:tbl>
              <a:tblPr firstRow="1" firstCol="1" bandRow="1"/>
              <a:tblGrid>
                <a:gridCol w="840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9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3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1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164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6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u="sng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VRIJEME</a:t>
                      </a:r>
                      <a:endParaRPr lang="hr-HR" sz="1400" u="sng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u="sng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CILJEVI</a:t>
                      </a:r>
                      <a:r>
                        <a:rPr lang="hr-HR" sz="1400" b="1" u="sng" baseline="0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UČENJA</a:t>
                      </a:r>
                      <a:endParaRPr lang="hr-HR" sz="1400" u="sng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u="sng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AKTIVNOST UČENIKA</a:t>
                      </a:r>
                      <a:endParaRPr lang="hr-HR" sz="1400" u="sng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u="sng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METODE I OBLICI RADA</a:t>
                      </a:r>
                      <a:endParaRPr lang="hr-HR" sz="1400" u="sng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u="sng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NASTAVNA SREDSTVA</a:t>
                      </a:r>
                      <a:endParaRPr lang="hr-HR" sz="1400" u="sng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u="sng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AKTIVNOST KNJIŽNIČARKE/ PROFESORICE</a:t>
                      </a:r>
                      <a:endParaRPr lang="hr-HR" sz="1400" u="sng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Pravokutnik 7"/>
          <p:cNvSpPr/>
          <p:nvPr/>
        </p:nvSpPr>
        <p:spPr>
          <a:xfrm>
            <a:off x="0" y="1124744"/>
            <a:ext cx="839416" cy="57332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kstniOkvir 8"/>
          <p:cNvSpPr txBox="1"/>
          <p:nvPr/>
        </p:nvSpPr>
        <p:spPr>
          <a:xfrm>
            <a:off x="0" y="1124744"/>
            <a:ext cx="839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latin typeface="Calibri" pitchFamily="34" charset="0"/>
              </a:rPr>
              <a:t>15</a:t>
            </a:r>
          </a:p>
        </p:txBody>
      </p:sp>
      <p:sp>
        <p:nvSpPr>
          <p:cNvPr id="10" name="Pravokutnik 9"/>
          <p:cNvSpPr/>
          <p:nvPr/>
        </p:nvSpPr>
        <p:spPr>
          <a:xfrm>
            <a:off x="839416" y="1124744"/>
            <a:ext cx="3384376" cy="57332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TekstniOkvir 10"/>
          <p:cNvSpPr txBox="1"/>
          <p:nvPr/>
        </p:nvSpPr>
        <p:spPr>
          <a:xfrm>
            <a:off x="839416" y="1124744"/>
            <a:ext cx="338437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latin typeface="Calibri" pitchFamily="34" charset="0"/>
              </a:rPr>
              <a:t>Učenici će: </a:t>
            </a:r>
          </a:p>
          <a:p>
            <a:r>
              <a:rPr lang="hr-HR" sz="1400" b="1" dirty="0">
                <a:latin typeface="Calibri" pitchFamily="34" charset="0"/>
              </a:rPr>
              <a:t> </a:t>
            </a: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r>
              <a:rPr lang="hr-HR" sz="1400" b="1" dirty="0">
                <a:latin typeface="Calibri" pitchFamily="34" charset="0"/>
              </a:rPr>
              <a:t>izdvojiti ključne riječi </a:t>
            </a:r>
          </a:p>
          <a:p>
            <a:r>
              <a:rPr lang="hr-HR" sz="1400" b="1" dirty="0">
                <a:latin typeface="Calibri" pitchFamily="34" charset="0"/>
              </a:rPr>
              <a:t> </a:t>
            </a:r>
          </a:p>
          <a:p>
            <a:r>
              <a:rPr lang="hr-HR" sz="1400" b="1" dirty="0">
                <a:latin typeface="Calibri" pitchFamily="34" charset="0"/>
              </a:rPr>
              <a:t> </a:t>
            </a:r>
          </a:p>
          <a:p>
            <a:r>
              <a:rPr lang="hr-HR" sz="1400" b="1" dirty="0">
                <a:latin typeface="Calibri" pitchFamily="34" charset="0"/>
              </a:rPr>
              <a:t> </a:t>
            </a: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endParaRPr lang="hr-HR" sz="1400" b="1" dirty="0">
              <a:latin typeface="Calibri" pitchFamily="34" charset="0"/>
            </a:endParaRPr>
          </a:p>
          <a:p>
            <a:r>
              <a:rPr lang="hr-HR" sz="1400" b="1" dirty="0">
                <a:latin typeface="Calibri" pitchFamily="34" charset="0"/>
              </a:rPr>
              <a:t> </a:t>
            </a:r>
          </a:p>
          <a:p>
            <a:r>
              <a:rPr lang="hr-HR" sz="1400" b="1" dirty="0">
                <a:latin typeface="Calibri" pitchFamily="34" charset="0"/>
              </a:rPr>
              <a:t> </a:t>
            </a:r>
          </a:p>
          <a:p>
            <a:r>
              <a:rPr lang="hr-HR" sz="1400" b="1" dirty="0">
                <a:latin typeface="Calibri" pitchFamily="34" charset="0"/>
              </a:rPr>
              <a:t>kreirati sažetak </a:t>
            </a:r>
          </a:p>
          <a:p>
            <a:r>
              <a:rPr lang="hr-HR" sz="1400" dirty="0">
                <a:latin typeface="Calibri" pitchFamily="34" charset="0"/>
              </a:rPr>
              <a:t>- cilj je sažetka pružiti čitatelju uvid u najbitnije aspekte teksta </a:t>
            </a:r>
          </a:p>
          <a:p>
            <a:endParaRPr lang="hr-HR" sz="1400" dirty="0">
              <a:latin typeface="Calibri" pitchFamily="34" charset="0"/>
            </a:endParaRPr>
          </a:p>
          <a:p>
            <a:endParaRPr lang="hr-HR" sz="1400" dirty="0">
              <a:latin typeface="Calibri" pitchFamily="34" charset="0"/>
            </a:endParaRPr>
          </a:p>
          <a:p>
            <a:r>
              <a:rPr lang="hr-HR" sz="1400" dirty="0">
                <a:latin typeface="Calibri" pitchFamily="34" charset="0"/>
              </a:rPr>
              <a:t> </a:t>
            </a:r>
          </a:p>
          <a:p>
            <a:r>
              <a:rPr lang="hr-HR" sz="1400" dirty="0">
                <a:latin typeface="Calibri" pitchFamily="34" charset="0"/>
              </a:rPr>
              <a:t> </a:t>
            </a:r>
          </a:p>
          <a:p>
            <a:r>
              <a:rPr lang="hr-HR" sz="1400" dirty="0">
                <a:latin typeface="Calibri" pitchFamily="34" charset="0"/>
              </a:rPr>
              <a:t> </a:t>
            </a:r>
          </a:p>
          <a:p>
            <a:endParaRPr lang="hr-HR" sz="1400" dirty="0">
              <a:latin typeface="Calibri" pitchFamily="34" charset="0"/>
            </a:endParaRPr>
          </a:p>
          <a:p>
            <a:r>
              <a:rPr lang="hr-HR" sz="1400" dirty="0">
                <a:latin typeface="Calibri" pitchFamily="34" charset="0"/>
              </a:rPr>
              <a:t> </a:t>
            </a:r>
          </a:p>
          <a:p>
            <a:endParaRPr lang="hr-HR" sz="1400" dirty="0">
              <a:latin typeface="Calibri" pitchFamily="34" charset="0"/>
            </a:endParaRPr>
          </a:p>
          <a:p>
            <a:r>
              <a:rPr lang="hr-HR" sz="1400" dirty="0">
                <a:latin typeface="Calibri" pitchFamily="34" charset="0"/>
              </a:rPr>
              <a:t> </a:t>
            </a:r>
          </a:p>
          <a:p>
            <a:r>
              <a:rPr lang="hr-HR" sz="1400" b="1" dirty="0">
                <a:latin typeface="Calibri" pitchFamily="34" charset="0"/>
              </a:rPr>
              <a:t>vrednovati svoja postignuća i rad skupine </a:t>
            </a:r>
          </a:p>
        </p:txBody>
      </p:sp>
      <p:sp>
        <p:nvSpPr>
          <p:cNvPr id="12" name="Pravokutnik 11"/>
          <p:cNvSpPr/>
          <p:nvPr/>
        </p:nvSpPr>
        <p:spPr>
          <a:xfrm>
            <a:off x="4223792" y="1124744"/>
            <a:ext cx="2808312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TekstniOkvir 12"/>
          <p:cNvSpPr txBox="1"/>
          <p:nvPr/>
        </p:nvSpPr>
        <p:spPr>
          <a:xfrm>
            <a:off x="4223792" y="1124744"/>
            <a:ext cx="2880320" cy="582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hr-HR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Refleksija: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b="1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Na temelju izlaganja zapisati ključne riječi (do deset pojmova)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 temelju izlaganja knjižničarke i ključnih riječi sastavljaju po grupama sažetak svega što su naučili o nikotinskoj ovisnosti.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400" dirty="0">
              <a:latin typeface="Calibri"/>
              <a:ea typeface="Calibri"/>
              <a:cs typeface="Times New Roman"/>
            </a:endParaRPr>
          </a:p>
          <a:p>
            <a:r>
              <a:rPr lang="hr-HR" sz="1400" dirty="0">
                <a:latin typeface="Calibri"/>
                <a:ea typeface="Calibri"/>
                <a:cs typeface="Times New Roman"/>
              </a:rPr>
              <a:t>Učenici vrednuju osobni doprinos i zajednički rad. </a:t>
            </a:r>
            <a:endParaRPr lang="hr-HR" sz="1400" dirty="0"/>
          </a:p>
        </p:txBody>
      </p:sp>
      <p:sp>
        <p:nvSpPr>
          <p:cNvPr id="15" name="Pravokutnik 14"/>
          <p:cNvSpPr/>
          <p:nvPr/>
        </p:nvSpPr>
        <p:spPr>
          <a:xfrm>
            <a:off x="7032104" y="1124744"/>
            <a:ext cx="1512168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TekstniOkvir 15"/>
          <p:cNvSpPr txBox="1"/>
          <p:nvPr/>
        </p:nvSpPr>
        <p:spPr>
          <a:xfrm>
            <a:off x="7032104" y="1124744"/>
            <a:ext cx="151216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hr-HR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Rad u skupini: </a:t>
            </a:r>
            <a:endParaRPr lang="hr-HR" sz="1600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spcAft>
                <a:spcPts val="0"/>
              </a:spcAft>
            </a:pPr>
            <a:endParaRPr lang="hr-HR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endParaRPr lang="hr-HR" sz="1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izdvajanje ključnih riječi </a:t>
            </a:r>
            <a:endParaRPr lang="hr-HR" sz="1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(Tko?Kada?/</a:t>
            </a:r>
            <a:endParaRPr lang="hr-HR" sz="1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Zašto?/Zbog čega?)</a:t>
            </a:r>
            <a:endParaRPr lang="hr-HR" sz="1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spcAft>
                <a:spcPts val="0"/>
              </a:spcAft>
            </a:pPr>
            <a:endParaRPr lang="hr-HR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endParaRPr lang="hr-HR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endParaRPr lang="hr-HR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endParaRPr lang="hr-HR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endParaRPr lang="hr-HR" sz="1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pisanje</a:t>
            </a:r>
            <a:endParaRPr lang="hr-HR" sz="1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endParaRPr lang="hr-HR" sz="1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endParaRPr lang="hr-HR" sz="1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endParaRPr lang="hr-HR" sz="1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endParaRPr lang="hr-HR" sz="1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endParaRPr lang="hr-HR" sz="1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endParaRPr lang="hr-HR" sz="1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0"/>
              </a:spcAft>
            </a:pPr>
            <a:r>
              <a:rPr lang="hr-HR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spcAft>
                <a:spcPts val="0"/>
              </a:spcAft>
            </a:pPr>
            <a:endParaRPr lang="hr-HR" sz="1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hr-HR" sz="1400" dirty="0">
                <a:latin typeface="Calibri"/>
                <a:ea typeface="Calibri"/>
                <a:cs typeface="Times New Roman"/>
              </a:rPr>
              <a:t>Čitanje; izlaganje; vrednovanje </a:t>
            </a:r>
            <a:endParaRPr lang="hr-HR" sz="1400" dirty="0">
              <a:latin typeface="Calibri" pitchFamily="34" charset="0"/>
            </a:endParaRPr>
          </a:p>
        </p:txBody>
      </p:sp>
      <p:sp>
        <p:nvSpPr>
          <p:cNvPr id="17" name="Pravokutnik 16"/>
          <p:cNvSpPr/>
          <p:nvPr/>
        </p:nvSpPr>
        <p:spPr>
          <a:xfrm>
            <a:off x="8544272" y="1124744"/>
            <a:ext cx="1152128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Pravokutnik 17"/>
          <p:cNvSpPr/>
          <p:nvPr/>
        </p:nvSpPr>
        <p:spPr>
          <a:xfrm>
            <a:off x="8544272" y="1124744"/>
            <a:ext cx="1152128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TekstniOkvir 18"/>
          <p:cNvSpPr txBox="1"/>
          <p:nvPr/>
        </p:nvSpPr>
        <p:spPr>
          <a:xfrm>
            <a:off x="8544272" y="1124744"/>
            <a:ext cx="1152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1400" dirty="0">
              <a:latin typeface="Calibri" pitchFamily="34" charset="0"/>
            </a:endParaRPr>
          </a:p>
          <a:p>
            <a:endParaRPr lang="hr-HR" sz="1400" dirty="0">
              <a:latin typeface="Calibri" pitchFamily="34" charset="0"/>
            </a:endParaRPr>
          </a:p>
          <a:p>
            <a:endParaRPr lang="hr-HR" sz="1400" dirty="0">
              <a:latin typeface="Calibri" pitchFamily="34" charset="0"/>
            </a:endParaRPr>
          </a:p>
          <a:p>
            <a:endParaRPr lang="hr-HR" sz="1400" dirty="0">
              <a:latin typeface="Calibri" pitchFamily="34" charset="0"/>
            </a:endParaRPr>
          </a:p>
          <a:p>
            <a:r>
              <a:rPr lang="hr-HR" sz="1400" dirty="0">
                <a:latin typeface="Calibri" pitchFamily="34" charset="0"/>
              </a:rPr>
              <a:t>Radna bilježnica</a:t>
            </a:r>
          </a:p>
        </p:txBody>
      </p:sp>
      <p:sp>
        <p:nvSpPr>
          <p:cNvPr id="21" name="Pravokutnik 20"/>
          <p:cNvSpPr/>
          <p:nvPr/>
        </p:nvSpPr>
        <p:spPr>
          <a:xfrm>
            <a:off x="9696400" y="1124744"/>
            <a:ext cx="2495600" cy="57056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TekstniOkvir 21"/>
          <p:cNvSpPr txBox="1"/>
          <p:nvPr/>
        </p:nvSpPr>
        <p:spPr>
          <a:xfrm>
            <a:off x="9696400" y="1124744"/>
            <a:ext cx="24956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latin typeface="Calibri" pitchFamily="34" charset="0"/>
              </a:rPr>
              <a:t>Knjižničarka daje uputu o izdvajanju ključnih riječi kao i kreiranju sažetka koji bi trebao imati od 7 do 10 jasnih i kratkih rečenica.</a:t>
            </a:r>
          </a:p>
          <a:p>
            <a:r>
              <a:rPr lang="hr-HR" sz="1400" dirty="0">
                <a:latin typeface="Calibri" pitchFamily="34" charset="0"/>
              </a:rPr>
              <a:t> </a:t>
            </a:r>
          </a:p>
          <a:p>
            <a:r>
              <a:rPr lang="hr-HR" sz="1400" dirty="0">
                <a:latin typeface="Calibri" pitchFamily="34" charset="0"/>
              </a:rPr>
              <a:t> </a:t>
            </a:r>
          </a:p>
          <a:p>
            <a:r>
              <a:rPr lang="hr-HR" sz="1400" dirty="0">
                <a:latin typeface="Calibri" pitchFamily="34" charset="0"/>
              </a:rPr>
              <a:t> </a:t>
            </a:r>
          </a:p>
          <a:p>
            <a:r>
              <a:rPr lang="hr-HR" sz="1400" dirty="0">
                <a:latin typeface="Calibri" pitchFamily="34" charset="0"/>
              </a:rPr>
              <a:t> </a:t>
            </a:r>
          </a:p>
          <a:p>
            <a:endParaRPr lang="hr-HR" sz="1400" dirty="0">
              <a:latin typeface="Calibri" pitchFamily="34" charset="0"/>
            </a:endParaRPr>
          </a:p>
          <a:p>
            <a:endParaRPr lang="hr-HR" sz="1400" dirty="0">
              <a:latin typeface="Calibri" pitchFamily="34" charset="0"/>
            </a:endParaRPr>
          </a:p>
          <a:p>
            <a:endParaRPr lang="hr-HR" sz="1400" dirty="0">
              <a:latin typeface="Calibri" pitchFamily="34" charset="0"/>
            </a:endParaRPr>
          </a:p>
          <a:p>
            <a:endParaRPr lang="hr-HR" sz="1400" dirty="0">
              <a:latin typeface="Calibri" pitchFamily="34" charset="0"/>
            </a:endParaRPr>
          </a:p>
          <a:p>
            <a:endParaRPr lang="hr-HR" sz="1400" dirty="0">
              <a:latin typeface="Calibri" pitchFamily="34" charset="0"/>
            </a:endParaRPr>
          </a:p>
          <a:p>
            <a:endParaRPr lang="hr-HR" sz="1400" dirty="0">
              <a:latin typeface="Calibri" pitchFamily="34" charset="0"/>
            </a:endParaRPr>
          </a:p>
          <a:p>
            <a:endParaRPr lang="hr-HR" sz="1400" dirty="0">
              <a:latin typeface="Calibri" pitchFamily="34" charset="0"/>
            </a:endParaRPr>
          </a:p>
          <a:p>
            <a:endParaRPr lang="hr-HR" sz="1400" dirty="0">
              <a:latin typeface="Calibri" pitchFamily="34" charset="0"/>
            </a:endParaRPr>
          </a:p>
          <a:p>
            <a:r>
              <a:rPr lang="hr-HR" sz="1400" dirty="0">
                <a:latin typeface="Calibri" pitchFamily="34" charset="0"/>
              </a:rPr>
              <a:t> </a:t>
            </a:r>
          </a:p>
          <a:p>
            <a:r>
              <a:rPr lang="hr-HR" sz="1400" dirty="0">
                <a:latin typeface="Calibri" pitchFamily="34" charset="0"/>
              </a:rPr>
              <a:t> </a:t>
            </a:r>
          </a:p>
          <a:p>
            <a:r>
              <a:rPr lang="hr-HR" sz="1400" dirty="0">
                <a:latin typeface="Calibri" pitchFamily="34" charset="0"/>
              </a:rPr>
              <a:t> </a:t>
            </a:r>
          </a:p>
          <a:p>
            <a:r>
              <a:rPr lang="hr-HR" sz="1400" dirty="0">
                <a:latin typeface="Calibri" pitchFamily="34" charset="0"/>
              </a:rPr>
              <a:t> </a:t>
            </a:r>
          </a:p>
          <a:p>
            <a:r>
              <a:rPr lang="hr-HR" sz="1400" dirty="0">
                <a:latin typeface="Calibri" pitchFamily="34" charset="0"/>
              </a:rPr>
              <a:t> </a:t>
            </a:r>
          </a:p>
          <a:p>
            <a:r>
              <a:rPr lang="hr-HR" sz="1400" dirty="0">
                <a:latin typeface="Calibri" pitchFamily="34" charset="0"/>
              </a:rPr>
              <a:t>Knjižničarka poziva učenike neka iznesu mišljenje o osobnom doprinosu te zajedničkom radu. </a:t>
            </a:r>
          </a:p>
        </p:txBody>
      </p:sp>
    </p:spTree>
    <p:extLst>
      <p:ext uri="{BB962C8B-B14F-4D97-AF65-F5344CB8AC3E}">
        <p14:creationId xmlns:p14="http://schemas.microsoft.com/office/powerpoint/2010/main" val="2341989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479661"/>
              </p:ext>
            </p:extLst>
          </p:nvPr>
        </p:nvGraphicFramePr>
        <p:xfrm>
          <a:off x="191344" y="184666"/>
          <a:ext cx="11809312" cy="5908629"/>
        </p:xfrm>
        <a:graphic>
          <a:graphicData uri="http://schemas.openxmlformats.org/drawingml/2006/table">
            <a:tbl>
              <a:tblPr/>
              <a:tblGrid>
                <a:gridCol w="11809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68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AKTIVNOSTI UČENIKA POSLIJE NASTAVE: 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Knjižničarka daje zadatak učenicima da tijekom sljedećih dana istraže u školskoj knjižnici pojmove: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hr-HR" sz="1600" b="1" i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Nicotiana</a:t>
                      </a:r>
                      <a:r>
                        <a:rPr lang="hr-HR" sz="1600" b="1" i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hr-HR" sz="1600" b="1" i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tabacum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hr-HR" sz="1600" b="1" i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Nicotiana</a:t>
                      </a:r>
                      <a:r>
                        <a:rPr lang="hr-HR" sz="1600" b="1" i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hr-HR" sz="1600" b="1" i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rustica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Profesorica biologije daje zadatak da učenici do sljedećeg sata biologije odgovore na pitanja u radnoj bilježnici.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84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VREDNOVANJE/OCJENJIVANJE: </a:t>
                      </a:r>
                      <a:endParaRPr lang="hr-HR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Provedeno je samovrednovanje i vrednovanje unutar skupine.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Profesorica u skladu s tim upisuje ocjene.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19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IZVORI I MATERIJALI ZA NASTAVNU JEDINICU:</a:t>
                      </a:r>
                      <a:endParaRPr lang="hr-H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1.Forenbacher, S. (1998.) Otrovne biljke i biljna otrovanja životinja, Zagreb: Školska knjiga d.d., str. 1.-2., 34.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2.Manenica, </a:t>
                      </a:r>
                      <a:r>
                        <a:rPr lang="hr-HR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Bariša</a:t>
                      </a:r>
                      <a:r>
                        <a:rPr lang="hr-H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, - Ovisnosti : sredstva ovisnosti : (</a:t>
                      </a:r>
                      <a:r>
                        <a:rPr lang="hr-HR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psihoaktivna</a:t>
                      </a:r>
                      <a:r>
                        <a:rPr lang="hr-H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sredstva) : droge, lijekovi, alkohol, duhan. Zagreb, vlast. </a:t>
                      </a:r>
                      <a:r>
                        <a:rPr lang="hr-HR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nakl</a:t>
                      </a:r>
                      <a:r>
                        <a:rPr lang="hr-H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., 1995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3.Šimunić, Mijo. Zašto ne pušiti? : 515 pitanja i odgovora.- Zagreb: vlast. </a:t>
                      </a:r>
                      <a:r>
                        <a:rPr lang="hr-HR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nakl</a:t>
                      </a:r>
                      <a:r>
                        <a:rPr lang="hr-H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., 1997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hr-H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518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64695" cy="366382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60" y="3501008"/>
            <a:ext cx="6269071" cy="349830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0"/>
            <a:ext cx="2267835" cy="33569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256879" y="3501008"/>
            <a:ext cx="2270818" cy="335699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76" y="3501008"/>
            <a:ext cx="3356992" cy="335699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103" y="4221088"/>
            <a:ext cx="359695" cy="39627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7568" y="3824814"/>
            <a:ext cx="359695" cy="39627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7567" y="4820738"/>
            <a:ext cx="359695" cy="396274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3559" y="0"/>
            <a:ext cx="3418439" cy="1556792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3874" y="1565368"/>
            <a:ext cx="3489419" cy="193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92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" y="-7954"/>
            <a:ext cx="6016668" cy="338437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36" y="3104964"/>
            <a:ext cx="6672064" cy="375303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76422"/>
            <a:ext cx="6189471" cy="3481578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984" y="-1"/>
            <a:ext cx="6240016" cy="351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43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G:\Tehnička škola - Željka\KIO, RADIONICE, OBILJEŽAVANJA\2. POLUGODIŠTE\14.02. KIO NASTAVNI SAT - Slika renesansnog Dubrovnik\Slike\20170214_145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91860" y="891863"/>
            <a:ext cx="4077071" cy="229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Tehnička škola - Željka\KIO, RADIONICE, OBILJEŽAVANJA\2. POLUGODIŠTE\16.01. OBILJEŽAVANJE - Faust Vrančić (400 godina od smrti)\Slike\20170105_1011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7"/>
          <a:stretch/>
        </p:blipFill>
        <p:spPr bwMode="auto">
          <a:xfrm>
            <a:off x="1" y="3933056"/>
            <a:ext cx="5570486" cy="290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8"/>
          <a:stretch/>
        </p:blipFill>
        <p:spPr bwMode="auto">
          <a:xfrm>
            <a:off x="7410929" y="-1"/>
            <a:ext cx="4781071" cy="289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G:\Tehnička škola - Željka\KIO, RADIONICE, OBILJEŽAVANJA\1. POLUGODIŠTE\03.10. KIO- Upoznavanje sa školskom knjižnicom\Slike\Upoznavanje sa školskom knjižnicom\20161011_1416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52" y="3"/>
            <a:ext cx="5152572" cy="289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G:\Tehnička škola - Željka\KIO, RADIONICE, OBILJEŽAVANJA\1. POLUGODIŠTE\07.12. RADIONICA - Božićna radost\Slike\20161207_16391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3" t="24717"/>
          <a:stretch/>
        </p:blipFill>
        <p:spPr bwMode="auto">
          <a:xfrm>
            <a:off x="5173616" y="3933056"/>
            <a:ext cx="6992991" cy="289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G:\Tehnička škola - Željka\KIO, RADIONICE, OBILJEŽAVANJA\2. POLUGODIŠTE\04.05.05. OBILJEŽAVANJE - Dani otvorenih vrata\IMG_026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583" r="-1977" b="16337"/>
          <a:stretch/>
        </p:blipFill>
        <p:spPr bwMode="auto">
          <a:xfrm>
            <a:off x="2293352" y="2136763"/>
            <a:ext cx="5152572" cy="19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7320136" y="2898325"/>
            <a:ext cx="4846471" cy="10347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/>
          <p:cNvSpPr txBox="1"/>
          <p:nvPr/>
        </p:nvSpPr>
        <p:spPr>
          <a:xfrm>
            <a:off x="7320136" y="2898324"/>
            <a:ext cx="4846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Arial Black" pitchFamily="34" charset="0"/>
              </a:rPr>
              <a:t>KNJIŽNICA TEHNIČKE ŠKOLE SISAK</a:t>
            </a:r>
            <a:endParaRPr lang="hr-HR" sz="2000" dirty="0"/>
          </a:p>
          <a:p>
            <a:pPr algn="ctr"/>
            <a:r>
              <a:rPr lang="hr-HR" sz="2000" b="1" dirty="0">
                <a:latin typeface="Baskerville Old Face" pitchFamily="18" charset="0"/>
              </a:rPr>
              <a:t>KNJIŽNIČAR: Željka </a:t>
            </a:r>
            <a:r>
              <a:rPr lang="hr-HR" sz="2000" b="1" dirty="0" err="1">
                <a:latin typeface="Baskerville Old Face" pitchFamily="18" charset="0"/>
              </a:rPr>
              <a:t>Đerić</a:t>
            </a:r>
            <a:r>
              <a:rPr lang="hr-HR" sz="2000" b="1" dirty="0">
                <a:latin typeface="Baskerville Old Face" pitchFamily="18" charset="0"/>
              </a:rPr>
              <a:t>, mag.cult.et.bibl</a:t>
            </a:r>
            <a:r>
              <a:rPr lang="hr-HR" b="1" dirty="0">
                <a:latin typeface="Baskerville Old Face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2160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726976"/>
          </a:xfrm>
        </p:spPr>
        <p:txBody>
          <a:bodyPr/>
          <a:lstStyle/>
          <a:p>
            <a:r>
              <a:rPr lang="hr-HR" b="1" dirty="0"/>
              <a:t>LITERATURA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84310" y="1628801"/>
            <a:ext cx="10018713" cy="4162400"/>
          </a:xfrm>
        </p:spPr>
        <p:txBody>
          <a:bodyPr/>
          <a:lstStyle/>
          <a:p>
            <a:r>
              <a:rPr lang="hr-HR" sz="1800" dirty="0">
                <a:latin typeface="Calibri" pitchFamily="34" charset="0"/>
              </a:rPr>
              <a:t>Kovačević, D., </a:t>
            </a:r>
            <a:r>
              <a:rPr lang="hr-HR" sz="1800" dirty="0" err="1">
                <a:latin typeface="Calibri" pitchFamily="34" charset="0"/>
              </a:rPr>
              <a:t>J</a:t>
            </a:r>
            <a:r>
              <a:rPr lang="hr-HR" sz="1800" dirty="0">
                <a:latin typeface="Calibri" pitchFamily="34" charset="0"/>
              </a:rPr>
              <a:t>. Lasić-Lazić, J. </a:t>
            </a:r>
            <a:r>
              <a:rPr lang="hr-HR" sz="1800" dirty="0" err="1">
                <a:latin typeface="Calibri" pitchFamily="34" charset="0"/>
              </a:rPr>
              <a:t>Lovrinčević</a:t>
            </a:r>
            <a:r>
              <a:rPr lang="hr-HR" sz="1800" dirty="0">
                <a:latin typeface="Calibri" pitchFamily="34" charset="0"/>
              </a:rPr>
              <a:t>. Školska knjižnica – korak dalje. Zagreb : Filozofski fakultet, Zavod za informacijske studije Odsjeka za informacijske znanosti : </a:t>
            </a:r>
            <a:r>
              <a:rPr lang="hr-HR" sz="1800" dirty="0" err="1">
                <a:latin typeface="Calibri" pitchFamily="34" charset="0"/>
              </a:rPr>
              <a:t>Altagama</a:t>
            </a:r>
            <a:r>
              <a:rPr lang="hr-HR" sz="1800" dirty="0">
                <a:latin typeface="Calibri" pitchFamily="34" charset="0"/>
              </a:rPr>
              <a:t>, 2004.</a:t>
            </a:r>
          </a:p>
          <a:p>
            <a:r>
              <a:rPr lang="hr-HR" sz="1800" dirty="0">
                <a:latin typeface="Calibri" pitchFamily="34" charset="0"/>
              </a:rPr>
              <a:t>Znanjem do znanja : prilog metodici rada školskoga knjižničara. Zagreb : Zavod za informacijske studije Odsjeka za informacijske znanosti Filozofskog fakulteta Sveučilišta u Zagrebu, 2005.</a:t>
            </a:r>
          </a:p>
          <a:p>
            <a:r>
              <a:rPr lang="hr-HR" sz="1800" dirty="0">
                <a:latin typeface="Calibri" pitchFamily="34" charset="0"/>
              </a:rPr>
              <a:t>Osobna arhiva vođenja školske evidencije rada : dokumenti, slike i nastavna priprema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16428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71465" y="685800"/>
            <a:ext cx="10231560" cy="4327376"/>
          </a:xfrm>
        </p:spPr>
        <p:txBody>
          <a:bodyPr>
            <a:normAutofit/>
          </a:bodyPr>
          <a:lstStyle/>
          <a:p>
            <a:br>
              <a:rPr lang="hr-HR" dirty="0"/>
            </a:br>
            <a:r>
              <a:rPr lang="hr-HR" dirty="0"/>
              <a:t>HVALA VAM NA PAŽNJI!</a:t>
            </a:r>
          </a:p>
        </p:txBody>
      </p:sp>
    </p:spTree>
    <p:extLst>
      <p:ext uri="{BB962C8B-B14F-4D97-AF65-F5344CB8AC3E}">
        <p14:creationId xmlns:p14="http://schemas.microsoft.com/office/powerpoint/2010/main" val="3431995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015008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PREDNOSTI KORELACIJSKE NASTAVE U KNJIŽNICI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84310" y="1556792"/>
            <a:ext cx="10156306" cy="511256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 istovremena edukacija učenika i stručno usavršavanje nastavnika i suradnika </a:t>
            </a:r>
            <a:r>
              <a:rPr lang="hr-HR" dirty="0">
                <a:sym typeface="Wingdings" panose="05000000000000000000" pitchFamily="2" charset="2"/>
              </a:rPr>
              <a:t> </a:t>
            </a:r>
            <a:r>
              <a:rPr lang="hr-HR" i="1" dirty="0">
                <a:sym typeface="Wingdings" panose="05000000000000000000" pitchFamily="2" charset="2"/>
              </a:rPr>
              <a:t>jačanje intelektualne osobnosti</a:t>
            </a:r>
            <a:endParaRPr lang="hr-HR" dirty="0"/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poticanje timskoga rada i istraživačkog duha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razbijanje </a:t>
            </a:r>
            <a:r>
              <a:rPr lang="hr-HR" i="1" dirty="0"/>
              <a:t>„monotonije” </a:t>
            </a:r>
            <a:r>
              <a:rPr lang="hr-HR" dirty="0"/>
              <a:t>sa novim okruženjem i izvorima znanja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novi pristup učenju i usvajanju znanja  učenika </a:t>
            </a:r>
          </a:p>
          <a:p>
            <a:pPr marL="0" indent="0">
              <a:buNone/>
            </a:pPr>
            <a:endParaRPr lang="hr-HR" dirty="0"/>
          </a:p>
          <a:p>
            <a:pPr>
              <a:buFont typeface="Wingdings" pitchFamily="2" charset="2"/>
              <a:buChar char="Ø"/>
            </a:pPr>
            <a:endParaRPr lang="hr-HR" dirty="0"/>
          </a:p>
          <a:p>
            <a:pPr>
              <a:buFont typeface="Wingdings" pitchFamily="2" charset="2"/>
              <a:buChar char="Ø"/>
            </a:pPr>
            <a:endParaRPr lang="hr-HR" dirty="0"/>
          </a:p>
        </p:txBody>
      </p:sp>
      <p:sp>
        <p:nvSpPr>
          <p:cNvPr id="4" name="Pravokutnik: zaobljeni kutovi 3"/>
          <p:cNvSpPr/>
          <p:nvPr/>
        </p:nvSpPr>
        <p:spPr>
          <a:xfrm>
            <a:off x="2351584" y="4869160"/>
            <a:ext cx="7488832" cy="18001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ŠKOLSKA KNJIŽNICA JE MJESTO 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hr-H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UČENJA </a:t>
            </a:r>
          </a:p>
          <a:p>
            <a:pPr algn="ctr"/>
            <a:r>
              <a:rPr lang="hr-H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RAZVIJANJA ČITALAČKIH SPOSOBNOSTI</a:t>
            </a:r>
          </a:p>
          <a:p>
            <a:pPr algn="ctr"/>
            <a:r>
              <a:rPr lang="hr-H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RAZVIJANJA SAMOPOUZDANJA UČENIKA</a:t>
            </a:r>
          </a:p>
          <a:p>
            <a:pPr algn="ctr"/>
            <a:r>
              <a:rPr lang="hr-H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OSPOSOBLJAVANJA ZA SAMOSTALNO STJECANJE ZNANJA</a:t>
            </a:r>
          </a:p>
          <a:p>
            <a:pPr algn="ctr"/>
            <a:endParaRPr lang="hr-H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57401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1647825"/>
            <a:ext cx="3057525" cy="3562350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479376" y="188640"/>
            <a:ext cx="2160240" cy="12961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KOMENTARI KNJIŽNIČARA / PROFESORA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368" y="188640"/>
            <a:ext cx="2176461" cy="131685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2116025"/>
            <a:ext cx="2176461" cy="131685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4064116"/>
            <a:ext cx="2176461" cy="131685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2112150"/>
            <a:ext cx="2176461" cy="131685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161" y="4064116"/>
            <a:ext cx="2176461" cy="131685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761" y="145343"/>
            <a:ext cx="2176461" cy="1316850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187" y="5436536"/>
            <a:ext cx="2176461" cy="1316850"/>
          </a:xfrm>
          <a:prstGeom prst="rect">
            <a:avLst/>
          </a:prstGeom>
        </p:spPr>
      </p:pic>
      <p:sp>
        <p:nvSpPr>
          <p:cNvPr id="16" name="TekstniOkvir 15"/>
          <p:cNvSpPr txBox="1"/>
          <p:nvPr/>
        </p:nvSpPr>
        <p:spPr>
          <a:xfrm>
            <a:off x="1559496" y="2112150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r-HR" b="1" dirty="0"/>
          </a:p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HRVATSKI STANDARDNI GOVOR</a:t>
            </a:r>
          </a:p>
        </p:txBody>
      </p:sp>
      <p:sp>
        <p:nvSpPr>
          <p:cNvPr id="17" name="TekstniOkvir 16"/>
          <p:cNvSpPr txBox="1"/>
          <p:nvPr/>
        </p:nvSpPr>
        <p:spPr>
          <a:xfrm>
            <a:off x="263352" y="4064116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NEVERBALNA KOMUNIKACIJA – izraz lica, ton glasa..</a:t>
            </a:r>
          </a:p>
        </p:txBody>
      </p:sp>
      <p:sp>
        <p:nvSpPr>
          <p:cNvPr id="18" name="TekstniOkvir 17"/>
          <p:cNvSpPr txBox="1"/>
          <p:nvPr/>
        </p:nvSpPr>
        <p:spPr>
          <a:xfrm>
            <a:off x="3935760" y="5395807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IZVORI ZNANJA</a:t>
            </a:r>
          </a:p>
        </p:txBody>
      </p:sp>
      <p:sp>
        <p:nvSpPr>
          <p:cNvPr id="19" name="TekstniOkvir 18"/>
          <p:cNvSpPr txBox="1"/>
          <p:nvPr/>
        </p:nvSpPr>
        <p:spPr>
          <a:xfrm>
            <a:off x="4943872" y="188640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VRSTE PITANJA UPUĆENO UČENIKU</a:t>
            </a:r>
          </a:p>
        </p:txBody>
      </p:sp>
      <p:sp>
        <p:nvSpPr>
          <p:cNvPr id="20" name="TekstniOkvir 19"/>
          <p:cNvSpPr txBox="1"/>
          <p:nvPr/>
        </p:nvSpPr>
        <p:spPr>
          <a:xfrm>
            <a:off x="9416161" y="188640"/>
            <a:ext cx="2176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UKLJUČIVANJE UČENIKA U NASTAVU</a:t>
            </a:r>
          </a:p>
        </p:txBody>
      </p:sp>
      <p:sp>
        <p:nvSpPr>
          <p:cNvPr id="21" name="TekstniOkvir 20"/>
          <p:cNvSpPr txBox="1"/>
          <p:nvPr/>
        </p:nvSpPr>
        <p:spPr>
          <a:xfrm>
            <a:off x="8112224" y="2112150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POTICANJE KOMUNIKACIJE IZMEĐU UČENIKA</a:t>
            </a:r>
          </a:p>
        </p:txBody>
      </p:sp>
      <p:sp>
        <p:nvSpPr>
          <p:cNvPr id="22" name="TekstniOkvir 21"/>
          <p:cNvSpPr txBox="1"/>
          <p:nvPr/>
        </p:nvSpPr>
        <p:spPr>
          <a:xfrm>
            <a:off x="9416161" y="4064116"/>
            <a:ext cx="2168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VREDNOVANJE NASTAVNOGA SATA</a:t>
            </a:r>
          </a:p>
        </p:txBody>
      </p:sp>
      <p:cxnSp>
        <p:nvCxnSpPr>
          <p:cNvPr id="24" name="Poveznik: zakrivljeno 23"/>
          <p:cNvCxnSpPr/>
          <p:nvPr/>
        </p:nvCxnSpPr>
        <p:spPr>
          <a:xfrm rot="16200000" flipH="1">
            <a:off x="2901997" y="934371"/>
            <a:ext cx="1275438" cy="1080120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Slika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000521" y="3675010"/>
            <a:ext cx="1243692" cy="1438781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10965">
            <a:off x="7690539" y="548680"/>
            <a:ext cx="1243692" cy="1438781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12225" y="5137863"/>
            <a:ext cx="1243692" cy="1438781"/>
          </a:xfrm>
          <a:prstGeom prst="rect">
            <a:avLst/>
          </a:prstGeom>
        </p:spPr>
      </p:pic>
      <p:pic>
        <p:nvPicPr>
          <p:cNvPr id="28" name="Slika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000" y="2021545"/>
            <a:ext cx="1243692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07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ic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5912"/>
              </p:ext>
            </p:extLst>
          </p:nvPr>
        </p:nvGraphicFramePr>
        <p:xfrm>
          <a:off x="1487488" y="548680"/>
          <a:ext cx="10441160" cy="6149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7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2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99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46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6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2271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/>
                        <a:t>TEMATSKA</a:t>
                      </a:r>
                      <a:r>
                        <a:rPr lang="hr-HR" sz="1800" b="1" baseline="0" dirty="0"/>
                        <a:t> JEDINICA</a:t>
                      </a:r>
                      <a:endParaRPr lang="hr-HR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/>
                        <a:t>NASTAVNI</a:t>
                      </a:r>
                      <a:r>
                        <a:rPr lang="hr-HR" sz="1800" b="1" baseline="0" dirty="0"/>
                        <a:t> </a:t>
                      </a:r>
                      <a:r>
                        <a:rPr lang="hr-HR" sz="1800" b="1" dirty="0"/>
                        <a:t>PREDMET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/>
                        <a:t>RAZRED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1" dirty="0"/>
                        <a:t>KORELACIJA NA PREDMETNOM</a:t>
                      </a:r>
                      <a:r>
                        <a:rPr lang="hr-HR" b="1" baseline="0" dirty="0"/>
                        <a:t> </a:t>
                      </a:r>
                      <a:r>
                        <a:rPr lang="hr-HR" b="1" dirty="0"/>
                        <a:t>SATU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97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hr-HR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Život u renesansnom Dubrovniku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Hrvatski jezik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97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hr-HR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Deklaracija o nazivu i položaju hrvatskoga jezika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Hrvatski jezik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797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hr-HR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Borba za ženska prava na filmskom platnu – „Vrijeme leptira“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Politika i gospodarstvo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 i 4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096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hr-HR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Najpoznatije ljubavi u književnim djelima – povodom obilježavanja Dana zaljubljenih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Hrvatski jezik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 i 2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97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hr-HR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Leksikologija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Hrvatski jezik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 razredi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356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hr-HR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Interpretacija djela </a:t>
                      </a:r>
                      <a:r>
                        <a:rPr lang="hr-HR" sz="1600" b="1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Dobriše</a:t>
                      </a: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Cesarića u tri tematike: Oblak, Povratak i Jesen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Hrvatski jezik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797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hr-HR" dirty="0"/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Žena kao pisac - Marija Jurić Zagorka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Politika i gospodarstvo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Pravokutnik 1"/>
          <p:cNvSpPr/>
          <p:nvPr/>
        </p:nvSpPr>
        <p:spPr>
          <a:xfrm>
            <a:off x="1487488" y="0"/>
            <a:ext cx="10441160" cy="54868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kstniOkvir 2"/>
          <p:cNvSpPr txBox="1"/>
          <p:nvPr/>
        </p:nvSpPr>
        <p:spPr>
          <a:xfrm>
            <a:off x="1703512" y="0"/>
            <a:ext cx="10009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ŠKOLSKA KNJIŽNICA TEHNIČKE ŠKOLE SISAK  ( školska godina 2016./17.)</a:t>
            </a:r>
          </a:p>
        </p:txBody>
      </p:sp>
    </p:spTree>
    <p:extLst>
      <p:ext uri="{BB962C8B-B14F-4D97-AF65-F5344CB8AC3E}">
        <p14:creationId xmlns:p14="http://schemas.microsoft.com/office/powerpoint/2010/main" val="2461938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ic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108747"/>
              </p:ext>
            </p:extLst>
          </p:nvPr>
        </p:nvGraphicFramePr>
        <p:xfrm>
          <a:off x="1343472" y="188641"/>
          <a:ext cx="10441160" cy="66738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7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2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99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46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6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25867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/>
                        <a:t>TEMATSKA</a:t>
                      </a:r>
                      <a:r>
                        <a:rPr lang="hr-HR" sz="1800" b="1" baseline="0" dirty="0"/>
                        <a:t> JEDINICA</a:t>
                      </a:r>
                      <a:endParaRPr lang="hr-HR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/>
                        <a:t>NASTAVNI</a:t>
                      </a:r>
                      <a:r>
                        <a:rPr lang="hr-HR" sz="1800" b="1" baseline="0" dirty="0"/>
                        <a:t> </a:t>
                      </a:r>
                      <a:r>
                        <a:rPr lang="hr-HR" sz="1800" b="1" dirty="0"/>
                        <a:t>PREDMET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/>
                        <a:t>RAZRED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1" dirty="0"/>
                        <a:t>KORELACIJA NA PREDMETNOM SATU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033">
                <a:tc>
                  <a:txBody>
                    <a:bodyPr/>
                    <a:lstStyle/>
                    <a:p>
                      <a:r>
                        <a:rPr lang="hr-HR" dirty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Ovisnost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Biologija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 i 4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1" dirty="0">
                          <a:solidFill>
                            <a:srgbClr val="FF0000"/>
                          </a:solidFill>
                        </a:rPr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033">
                <a:tc>
                  <a:txBody>
                    <a:bodyPr/>
                    <a:lstStyle/>
                    <a:p>
                      <a:r>
                        <a:rPr lang="hr-HR" dirty="0"/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Strah od javnog nastupa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Školski pedagog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 i 2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1033">
                <a:tc>
                  <a:txBody>
                    <a:bodyPr/>
                    <a:lstStyle/>
                    <a:p>
                      <a:r>
                        <a:rPr lang="hr-HR" dirty="0"/>
                        <a:t>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Izrada mentalne mape – pristup lakšem učenju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Hrvatski jezik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1723">
                <a:tc>
                  <a:txBody>
                    <a:bodyPr/>
                    <a:lstStyle/>
                    <a:p>
                      <a:r>
                        <a:rPr lang="hr-HR" dirty="0"/>
                        <a:t>11.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Prihvatimo različitost – borba protiv diskriminacije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Školski pedagog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 i 4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472">
                <a:tc>
                  <a:txBody>
                    <a:bodyPr/>
                    <a:lstStyle/>
                    <a:p>
                      <a:r>
                        <a:rPr lang="hr-HR" dirty="0"/>
                        <a:t>12.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Kako se predstaviti na razgovoru za posao (pisanje životopisa)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Školski pedagog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3727">
                <a:tc>
                  <a:txBody>
                    <a:bodyPr/>
                    <a:lstStyle/>
                    <a:p>
                      <a:r>
                        <a:rPr lang="hr-HR" dirty="0"/>
                        <a:t>13.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Borba protiv ADIS-a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Biologija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2472">
                <a:tc>
                  <a:txBody>
                    <a:bodyPr/>
                    <a:lstStyle/>
                    <a:p>
                      <a:r>
                        <a:rPr lang="hr-HR" dirty="0"/>
                        <a:t>14.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Izrada referata i citiranje i parafraziranje korištenih izvora znanja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Hrvatski jezik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1,2,3,4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5639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582749"/>
              </p:ext>
            </p:extLst>
          </p:nvPr>
        </p:nvGraphicFramePr>
        <p:xfrm>
          <a:off x="1271464" y="188640"/>
          <a:ext cx="10729192" cy="65527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2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9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94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82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39449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/>
                        <a:t>TEMATSKA</a:t>
                      </a:r>
                      <a:r>
                        <a:rPr lang="hr-HR" sz="1800" b="1" baseline="0" dirty="0"/>
                        <a:t> JEDINICA</a:t>
                      </a:r>
                      <a:endParaRPr lang="hr-HR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/>
                        <a:t>NASTAVNI</a:t>
                      </a:r>
                      <a:r>
                        <a:rPr lang="hr-HR" sz="1800" b="1" baseline="0" dirty="0"/>
                        <a:t> </a:t>
                      </a:r>
                      <a:r>
                        <a:rPr lang="hr-HR" sz="1800" b="1" dirty="0"/>
                        <a:t>PREDMET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/>
                        <a:t>RAZRED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1" dirty="0"/>
                        <a:t>KORELACIJA NA PREDMETNOM SATU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991">
                <a:tc>
                  <a:txBody>
                    <a:bodyPr/>
                    <a:lstStyle/>
                    <a:p>
                      <a:r>
                        <a:rPr lang="hr-HR" dirty="0"/>
                        <a:t>15.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Kako učimo?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Školski pedagog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991">
                <a:tc>
                  <a:txBody>
                    <a:bodyPr/>
                    <a:lstStyle/>
                    <a:p>
                      <a:r>
                        <a:rPr lang="hr-HR" dirty="0"/>
                        <a:t>16.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Upoznajmo i štitimo prava čovjeka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Politika i gospodarstvo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 i 3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991">
                <a:tc>
                  <a:txBody>
                    <a:bodyPr/>
                    <a:lstStyle/>
                    <a:p>
                      <a:r>
                        <a:rPr lang="hr-HR" dirty="0"/>
                        <a:t>17.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Glagoljica u nastavi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Hrvatski jezik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991">
                <a:tc>
                  <a:txBody>
                    <a:bodyPr/>
                    <a:lstStyle/>
                    <a:p>
                      <a:r>
                        <a:rPr lang="hr-HR" dirty="0"/>
                        <a:t>18.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Borba protiv ovisnosti – potpora u nevolji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Vjeronauk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0975">
                <a:tc>
                  <a:txBody>
                    <a:bodyPr/>
                    <a:lstStyle/>
                    <a:p>
                      <a:r>
                        <a:rPr lang="hr-HR" dirty="0"/>
                        <a:t>19.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Upoznajmo Zajednicu </a:t>
                      </a:r>
                      <a:r>
                        <a:rPr lang="hr-HR" sz="1600" b="1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Cenaccollo</a:t>
                      </a: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Vjeronauk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991">
                <a:tc>
                  <a:txBody>
                    <a:bodyPr/>
                    <a:lstStyle/>
                    <a:p>
                      <a:r>
                        <a:rPr lang="hr-HR" dirty="0"/>
                        <a:t>20.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Pravilna prehrana u školi – izrada osobnog jelovnika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Biologija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4359">
                <a:tc>
                  <a:txBody>
                    <a:bodyPr/>
                    <a:lstStyle/>
                    <a:p>
                      <a:r>
                        <a:rPr lang="hr-HR" dirty="0"/>
                        <a:t>21.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Referentna zbirka u knjižnici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Hrvatski jezik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 i 2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7991">
                <a:tc>
                  <a:txBody>
                    <a:bodyPr/>
                    <a:lstStyle/>
                    <a:p>
                      <a:r>
                        <a:rPr lang="hr-HR" dirty="0"/>
                        <a:t>22.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Sjećanje na Vukovar – pisanje pjesmica i izrada plakata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Hrvatski jezik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8886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773551"/>
              </p:ext>
            </p:extLst>
          </p:nvPr>
        </p:nvGraphicFramePr>
        <p:xfrm>
          <a:off x="1487488" y="188640"/>
          <a:ext cx="10441160" cy="64807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7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2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99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46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6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38914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/>
                        <a:t>TEMATSKA</a:t>
                      </a:r>
                      <a:r>
                        <a:rPr lang="hr-HR" sz="1800" b="1" baseline="0" dirty="0"/>
                        <a:t> JEDINICA</a:t>
                      </a:r>
                      <a:endParaRPr lang="hr-HR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/>
                        <a:t>NASTAVNI</a:t>
                      </a:r>
                      <a:r>
                        <a:rPr lang="hr-HR" sz="1800" b="1" baseline="0" dirty="0"/>
                        <a:t> </a:t>
                      </a:r>
                      <a:r>
                        <a:rPr lang="hr-HR" sz="1800" b="1" dirty="0"/>
                        <a:t>PREDMET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/>
                        <a:t>RAZRED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1" dirty="0"/>
                        <a:t>KORELACIJA NA PREDMETNOM SATU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041">
                <a:tc>
                  <a:txBody>
                    <a:bodyPr/>
                    <a:lstStyle/>
                    <a:p>
                      <a:r>
                        <a:rPr lang="hr-HR" dirty="0"/>
                        <a:t>23.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Strah od odgovaranja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Školski pedagog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041">
                <a:tc>
                  <a:txBody>
                    <a:bodyPr/>
                    <a:lstStyle/>
                    <a:p>
                      <a:r>
                        <a:rPr lang="hr-HR" dirty="0"/>
                        <a:t>24.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Položaj žena u ruskoj književnosti - debata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Hrvatski jezik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041">
                <a:tc>
                  <a:txBody>
                    <a:bodyPr/>
                    <a:lstStyle/>
                    <a:p>
                      <a:r>
                        <a:rPr lang="hr-HR" dirty="0"/>
                        <a:t>25.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Informacijska pismenost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Hrvatski jezik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9041">
                <a:tc>
                  <a:txBody>
                    <a:bodyPr/>
                    <a:lstStyle/>
                    <a:p>
                      <a:r>
                        <a:rPr lang="hr-HR" dirty="0"/>
                        <a:t>26.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Svi izumi Nikole Tesle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Fizika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2404">
                <a:tc>
                  <a:txBody>
                    <a:bodyPr/>
                    <a:lstStyle/>
                    <a:p>
                      <a:r>
                        <a:rPr lang="hr-HR" dirty="0"/>
                        <a:t>27.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Kako razumjeti pročitano?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Hrvatski jezik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9041">
                <a:tc>
                  <a:txBody>
                    <a:bodyPr/>
                    <a:lstStyle/>
                    <a:p>
                      <a:r>
                        <a:rPr lang="hr-HR" dirty="0"/>
                        <a:t>28.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Književnost Marina Držića – interpretacija Dunda </a:t>
                      </a:r>
                      <a:r>
                        <a:rPr lang="hr-HR" sz="1600" b="1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Maroja</a:t>
                      </a:r>
                      <a:endParaRPr lang="hr-HR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Hrvatski jezik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14199">
                <a:tc>
                  <a:txBody>
                    <a:bodyPr/>
                    <a:lstStyle/>
                    <a:p>
                      <a:r>
                        <a:rPr lang="hr-HR" dirty="0"/>
                        <a:t>29.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Elektroničke knjige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Elektrotehnička</a:t>
                      </a:r>
                      <a:r>
                        <a:rPr lang="hr-HR" sz="1600" b="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skupina predmeta</a:t>
                      </a:r>
                      <a:endParaRPr lang="hr-HR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 i 4 razredi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DA!!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1880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011680" cy="6857999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2011680" y="126608"/>
            <a:ext cx="1006105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hr-HR" sz="2000" dirty="0">
                <a:solidFill>
                  <a:prstClr val="black"/>
                </a:solidFill>
                <a:latin typeface="Footlight MT Light" panose="0204060206030A020304" pitchFamily="18" charset="0"/>
              </a:rPr>
              <a:t>Moje ime je </a:t>
            </a:r>
            <a:r>
              <a:rPr lang="hr-HR" sz="2000" dirty="0" err="1">
                <a:solidFill>
                  <a:prstClr val="black"/>
                </a:solidFill>
                <a:latin typeface="Footlight MT Light" panose="0204060206030A020304" pitchFamily="18" charset="0"/>
              </a:rPr>
              <a:t>Dobriša</a:t>
            </a:r>
            <a:r>
              <a:rPr lang="hr-HR" sz="2000" dirty="0">
                <a:solidFill>
                  <a:prstClr val="black"/>
                </a:solidFill>
                <a:latin typeface="Footlight MT Light" panose="0204060206030A020304" pitchFamily="18" charset="0"/>
              </a:rPr>
              <a:t> Cesarić, rođen sam u večernjim satima u slavonskom kraju1902 godine.. </a:t>
            </a:r>
          </a:p>
          <a:p>
            <a:pPr defTabSz="914400"/>
            <a:r>
              <a:rPr lang="hr-HR" sz="2000" b="1" i="1" dirty="0">
                <a:solidFill>
                  <a:prstClr val="black"/>
                </a:solidFill>
                <a:latin typeface="Footlight MT Light" panose="0204060206030A020304" pitchFamily="18" charset="0"/>
              </a:rPr>
              <a:t>                                                                                           davno je to bilo, zar ne?</a:t>
            </a:r>
          </a:p>
          <a:p>
            <a:pPr defTabSz="914400"/>
            <a:r>
              <a:rPr lang="hr-HR" sz="2000" dirty="0">
                <a:solidFill>
                  <a:prstClr val="black"/>
                </a:solidFill>
                <a:latin typeface="Footlight MT Light" panose="0204060206030A020304" pitchFamily="18" charset="0"/>
              </a:rPr>
              <a:t>Od strane glavnog bećara Đure sa utkanim starim vrednotama koje je usadio u vrelu slavonsku krv i divne blage majčice usudio bih se reći snaše Marije …           </a:t>
            </a:r>
          </a:p>
          <a:p>
            <a:pPr algn="r" defTabSz="914400"/>
            <a:r>
              <a:rPr lang="hr-HR" sz="2000" i="1" dirty="0">
                <a:solidFill>
                  <a:prstClr val="black"/>
                </a:solidFill>
                <a:latin typeface="Footlight MT Light" panose="0204060206030A020304" pitchFamily="18" charset="0"/>
              </a:rPr>
              <a:t> </a:t>
            </a:r>
            <a:r>
              <a:rPr lang="hr-HR" sz="2000" b="1" i="1" dirty="0">
                <a:solidFill>
                  <a:prstClr val="black"/>
                </a:solidFill>
                <a:latin typeface="Footlight MT Light" panose="0204060206030A020304" pitchFamily="18" charset="0"/>
              </a:rPr>
              <a:t>još uvijek u zraku osjetim miris krušne peći koja pucketa pod </a:t>
            </a:r>
            <a:r>
              <a:rPr lang="hr-HR" sz="2000" b="1" i="1" dirty="0" err="1">
                <a:solidFill>
                  <a:prstClr val="black"/>
                </a:solidFill>
                <a:latin typeface="Footlight MT Light" panose="0204060206030A020304" pitchFamily="18" charset="0"/>
              </a:rPr>
              <a:t>vridnim</a:t>
            </a:r>
            <a:r>
              <a:rPr lang="hr-HR" sz="2000" b="1" i="1" dirty="0">
                <a:solidFill>
                  <a:prstClr val="black"/>
                </a:solidFill>
                <a:latin typeface="Footlight MT Light" panose="0204060206030A020304" pitchFamily="18" charset="0"/>
              </a:rPr>
              <a:t> rukama moje majke…  ….ah, ta sjećanja, okusi i miris Slavonije !!</a:t>
            </a:r>
          </a:p>
          <a:p>
            <a:pPr defTabSz="914400"/>
            <a:r>
              <a:rPr lang="hr-HR" sz="2000" dirty="0">
                <a:solidFill>
                  <a:prstClr val="black"/>
                </a:solidFill>
                <a:latin typeface="Footlight MT Light" panose="0204060206030A020304" pitchFamily="18" charset="0"/>
              </a:rPr>
              <a:t>No, da krenemo dalje – </a:t>
            </a:r>
            <a:r>
              <a:rPr lang="hr-HR" sz="2000" b="1" i="1" dirty="0">
                <a:solidFill>
                  <a:prstClr val="black"/>
                </a:solidFill>
                <a:latin typeface="Footlight MT Light" panose="0204060206030A020304" pitchFamily="18" charset="0"/>
              </a:rPr>
              <a:t>moje djetinjstvo u bijelim </a:t>
            </a:r>
            <a:r>
              <a:rPr lang="hr-HR" sz="2000" b="1" i="1" dirty="0" err="1">
                <a:solidFill>
                  <a:prstClr val="black"/>
                </a:solidFill>
                <a:latin typeface="Footlight MT Light" panose="0204060206030A020304" pitchFamily="18" charset="0"/>
              </a:rPr>
              <a:t>plotanim</a:t>
            </a:r>
            <a:r>
              <a:rPr lang="hr-HR" sz="2000" b="1" i="1" dirty="0">
                <a:solidFill>
                  <a:prstClr val="black"/>
                </a:solidFill>
                <a:latin typeface="Footlight MT Light" panose="0204060206030A020304" pitchFamily="18" charset="0"/>
              </a:rPr>
              <a:t> gaćama protkanim sa motivima igre, prašine i mirisima dunje… </a:t>
            </a:r>
            <a:r>
              <a:rPr lang="hr-HR" sz="2000" dirty="0">
                <a:solidFill>
                  <a:prstClr val="black"/>
                </a:solidFill>
                <a:latin typeface="Footlight MT Light" panose="0204060206030A020304" pitchFamily="18" charset="0"/>
              </a:rPr>
              <a:t> sam proveo u Osijeku gdje sam se upisao u prvo godište pod rednim brojem 9… Nije da se hvalim, ali bio sam među najboljima uz izuzetak – krasopisa.. </a:t>
            </a:r>
          </a:p>
          <a:p>
            <a:pPr defTabSz="914400"/>
            <a:r>
              <a:rPr lang="hr-HR" sz="2000" b="1" i="1" dirty="0">
                <a:solidFill>
                  <a:prstClr val="black"/>
                </a:solidFill>
                <a:latin typeface="Footlight MT Light" panose="0204060206030A020304" pitchFamily="18" charset="0"/>
              </a:rPr>
              <a:t>O, kada se samo sjetim moje majčice koja se toliko trudila da sve naučim… mene?! Nevaljalca!!</a:t>
            </a:r>
          </a:p>
          <a:p>
            <a:pPr defTabSz="914400"/>
            <a:endParaRPr lang="hr-HR" sz="2000" dirty="0">
              <a:solidFill>
                <a:prstClr val="black"/>
              </a:solidFill>
              <a:latin typeface="Footlight MT Light" panose="0204060206030A020304" pitchFamily="18" charset="0"/>
            </a:endParaRPr>
          </a:p>
          <a:p>
            <a:pPr defTabSz="914400"/>
            <a:r>
              <a:rPr lang="hr-HR" sz="2000" dirty="0">
                <a:solidFill>
                  <a:prstClr val="black"/>
                </a:solidFill>
                <a:latin typeface="Footlight MT Light" panose="0204060206030A020304" pitchFamily="18" charset="0"/>
              </a:rPr>
              <a:t>Kasnije polazim u Klasičnu gimnaziju gdje sam rano pokazao </a:t>
            </a:r>
            <a:r>
              <a:rPr lang="hr-HR" sz="2000" dirty="0" err="1">
                <a:solidFill>
                  <a:prstClr val="black"/>
                </a:solidFill>
                <a:latin typeface="Footlight MT Light" panose="0204060206030A020304" pitchFamily="18" charset="0"/>
              </a:rPr>
              <a:t>znaimanje</a:t>
            </a:r>
            <a:r>
              <a:rPr lang="hr-HR" sz="2000" dirty="0">
                <a:solidFill>
                  <a:prstClr val="black"/>
                </a:solidFill>
                <a:latin typeface="Footlight MT Light" panose="0204060206030A020304" pitchFamily="18" charset="0"/>
              </a:rPr>
              <a:t> za umjetničko i pjesničko  izražavanje, znadete okosnica života mi je bila u tuđini grada Zagreba u koji dolazim 1920 godine kako bih studirao filozofiju..</a:t>
            </a:r>
          </a:p>
          <a:p>
            <a:pPr algn="r" defTabSz="914400"/>
            <a:r>
              <a:rPr lang="hr-HR" sz="2000" b="1" i="1" dirty="0">
                <a:solidFill>
                  <a:prstClr val="black"/>
                </a:solidFill>
                <a:latin typeface="Footlight MT Light" panose="0204060206030A020304" pitchFamily="18" charset="0"/>
              </a:rPr>
              <a:t>Znadete, osjećao sam se kao Ivica </a:t>
            </a:r>
            <a:r>
              <a:rPr lang="hr-HR" sz="2000" b="1" i="1" dirty="0" err="1">
                <a:solidFill>
                  <a:prstClr val="black"/>
                </a:solidFill>
                <a:latin typeface="Footlight MT Light" panose="0204060206030A020304" pitchFamily="18" charset="0"/>
              </a:rPr>
              <a:t>Kičmanović</a:t>
            </a:r>
            <a:r>
              <a:rPr lang="hr-HR" sz="2000" b="1" i="1" dirty="0">
                <a:solidFill>
                  <a:prstClr val="black"/>
                </a:solidFill>
                <a:latin typeface="Footlight MT Light" panose="0204060206030A020304" pitchFamily="18" charset="0"/>
              </a:rPr>
              <a:t> – mlad, zbunjen sa velikom nadom u nepoznato…</a:t>
            </a:r>
          </a:p>
          <a:p>
            <a:pPr defTabSz="914400"/>
            <a:r>
              <a:rPr lang="hr-HR" sz="2000" b="1" i="1" dirty="0">
                <a:solidFill>
                  <a:prstClr val="black"/>
                </a:solidFill>
                <a:latin typeface="Footlight MT Light" panose="0204060206030A020304" pitchFamily="18" charset="0"/>
              </a:rPr>
              <a:t>Nakon završetka studija uz melankoliju moje mladosti koja je tako </a:t>
            </a:r>
            <a:r>
              <a:rPr lang="hr-HR" sz="2000" b="1" i="1" dirty="0" err="1">
                <a:solidFill>
                  <a:prstClr val="black"/>
                </a:solidFill>
                <a:latin typeface="Footlight MT Light" panose="0204060206030A020304" pitchFamily="18" charset="0"/>
              </a:rPr>
              <a:t>brzoooo</a:t>
            </a:r>
            <a:r>
              <a:rPr lang="hr-HR" sz="2000" b="1" i="1" dirty="0">
                <a:solidFill>
                  <a:prstClr val="black"/>
                </a:solidFill>
                <a:latin typeface="Footlight MT Light" panose="0204060206030A020304" pitchFamily="18" charset="0"/>
              </a:rPr>
              <a:t> prošla…</a:t>
            </a:r>
            <a:r>
              <a:rPr lang="hr-HR" sz="2000" dirty="0">
                <a:solidFill>
                  <a:prstClr val="black"/>
                </a:solidFill>
                <a:latin typeface="Footlight MT Light" panose="0204060206030A020304" pitchFamily="18" charset="0"/>
              </a:rPr>
              <a:t>ulazim u svijet učenih ljudi ili „gospode” </a:t>
            </a:r>
            <a:r>
              <a:rPr lang="hr-HR" sz="2000" b="1" i="1" dirty="0">
                <a:solidFill>
                  <a:prstClr val="black"/>
                </a:solidFill>
                <a:latin typeface="Footlight MT Light" panose="0204060206030A020304" pitchFamily="18" charset="0"/>
              </a:rPr>
              <a:t>(kako bi moja </a:t>
            </a:r>
            <a:r>
              <a:rPr lang="hr-HR" sz="2000" b="1" i="1" dirty="0" err="1">
                <a:solidFill>
                  <a:prstClr val="black"/>
                </a:solidFill>
                <a:latin typeface="Footlight MT Light" panose="0204060206030A020304" pitchFamily="18" charset="0"/>
              </a:rPr>
              <a:t>tajo</a:t>
            </a:r>
            <a:r>
              <a:rPr lang="hr-HR" sz="2000" b="1" i="1" dirty="0">
                <a:solidFill>
                  <a:prstClr val="black"/>
                </a:solidFill>
                <a:latin typeface="Footlight MT Light" panose="0204060206030A020304" pitchFamily="18" charset="0"/>
              </a:rPr>
              <a:t> Đuro rekao) te se zapošljavam na mjesto</a:t>
            </a:r>
          </a:p>
          <a:p>
            <a:pPr defTabSz="914400"/>
            <a:r>
              <a:rPr lang="hr-HR" sz="2000" b="1" i="1" dirty="0">
                <a:solidFill>
                  <a:prstClr val="black"/>
                </a:solidFill>
                <a:latin typeface="Footlight MT Light" panose="0204060206030A020304" pitchFamily="18" charset="0"/>
              </a:rPr>
              <a:t>knjižničara</a:t>
            </a:r>
            <a:r>
              <a:rPr lang="hr-HR" sz="2000" dirty="0">
                <a:solidFill>
                  <a:prstClr val="black"/>
                </a:solidFill>
                <a:latin typeface="Footlight MT Light" panose="0204060206030A020304" pitchFamily="18" charset="0"/>
              </a:rPr>
              <a:t> u Školi narodnog zdravlja, da bi poslije Drugog svjetskog rata, godinama bio urednikom u Izdavačkom poduzeću „Zora”. </a:t>
            </a:r>
          </a:p>
          <a:p>
            <a:pPr algn="r" defTabSz="914400"/>
            <a:r>
              <a:rPr lang="hr-HR" sz="2000" b="1" i="1" dirty="0">
                <a:solidFill>
                  <a:prstClr val="black"/>
                </a:solidFill>
                <a:latin typeface="Footlight MT Light" panose="0204060206030A020304" pitchFamily="18" charset="0"/>
              </a:rPr>
              <a:t>…. kako li je moja mati bila ponosna!! Nije lako imati slabe, krhke ruke pune žuljeva koje u noći mole tiho.. moleći da će njezin sin biti „gospodin”….</a:t>
            </a:r>
          </a:p>
        </p:txBody>
      </p:sp>
    </p:spTree>
    <p:extLst>
      <p:ext uri="{BB962C8B-B14F-4D97-AF65-F5344CB8AC3E}">
        <p14:creationId xmlns:p14="http://schemas.microsoft.com/office/powerpoint/2010/main" val="1738743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aphicFrame>
        <p:nvGraphicFramePr>
          <p:cNvPr id="8" name="Dijagram 7"/>
          <p:cNvGraphicFramePr/>
          <p:nvPr>
            <p:extLst>
              <p:ext uri="{D42A27DB-BD31-4B8C-83A1-F6EECF244321}">
                <p14:modId xmlns:p14="http://schemas.microsoft.com/office/powerpoint/2010/main" val="381864259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Pravokutnik 9"/>
          <p:cNvSpPr/>
          <p:nvPr/>
        </p:nvSpPr>
        <p:spPr>
          <a:xfrm>
            <a:off x="0" y="0"/>
            <a:ext cx="2639616" cy="206084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TekstniOkvir 10"/>
          <p:cNvSpPr txBox="1"/>
          <p:nvPr/>
        </p:nvSpPr>
        <p:spPr>
          <a:xfrm>
            <a:off x="0" y="0"/>
            <a:ext cx="24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RAZMISLI I NAPIŠI !!</a:t>
            </a:r>
          </a:p>
          <a:p>
            <a:pPr algn="ctr"/>
            <a:r>
              <a:rPr lang="hr-HR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Nakon interpretacije djela napišite svoje asocijacije na zadane pojmove na svoje radne listiće.</a:t>
            </a:r>
          </a:p>
        </p:txBody>
      </p:sp>
      <p:sp>
        <p:nvSpPr>
          <p:cNvPr id="15" name="Strelica: desno 14"/>
          <p:cNvSpPr/>
          <p:nvPr/>
        </p:nvSpPr>
        <p:spPr>
          <a:xfrm rot="2492357">
            <a:off x="1055440" y="2348880"/>
            <a:ext cx="1152128" cy="792088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71701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1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</TotalTime>
  <Words>1663</Words>
  <Application>Microsoft Office PowerPoint</Application>
  <PresentationFormat>Široki zaslon</PresentationFormat>
  <Paragraphs>528</Paragraphs>
  <Slides>19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9" baseType="lpstr">
      <vt:lpstr>Arial</vt:lpstr>
      <vt:lpstr>Arial Black</vt:lpstr>
      <vt:lpstr>Baskerville Old Face</vt:lpstr>
      <vt:lpstr>Berlin Sans FB Demi</vt:lpstr>
      <vt:lpstr>Calibri</vt:lpstr>
      <vt:lpstr>Corbel</vt:lpstr>
      <vt:lpstr>Footlight MT Light</vt:lpstr>
      <vt:lpstr>Times New Roman</vt:lpstr>
      <vt:lpstr>Wingdings</vt:lpstr>
      <vt:lpstr>Tema1</vt:lpstr>
      <vt:lpstr>PowerPoint prezentacija</vt:lpstr>
      <vt:lpstr>PREDNOSTI KORELACIJSKE NASTAVE U KNJIŽNICI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LITERATURA</vt:lpstr>
      <vt:lpstr> HVALA VAM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PROF</dc:creator>
  <cp:lastModifiedBy>Svinja</cp:lastModifiedBy>
  <cp:revision>31</cp:revision>
  <dcterms:created xsi:type="dcterms:W3CDTF">2017-05-23T14:27:18Z</dcterms:created>
  <dcterms:modified xsi:type="dcterms:W3CDTF">2017-05-25T06:08:45Z</dcterms:modified>
</cp:coreProperties>
</file>