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56" r:id="rId2"/>
    <p:sldId id="285" r:id="rId3"/>
    <p:sldId id="269" r:id="rId4"/>
    <p:sldId id="275" r:id="rId5"/>
    <p:sldId id="276" r:id="rId6"/>
    <p:sldId id="286" r:id="rId7"/>
    <p:sldId id="288" r:id="rId8"/>
    <p:sldId id="259" r:id="rId9"/>
    <p:sldId id="277" r:id="rId10"/>
    <p:sldId id="260" r:id="rId11"/>
    <p:sldId id="278" r:id="rId12"/>
    <p:sldId id="295" r:id="rId13"/>
    <p:sldId id="296" r:id="rId14"/>
    <p:sldId id="297" r:id="rId15"/>
    <p:sldId id="289" r:id="rId16"/>
    <p:sldId id="279" r:id="rId17"/>
    <p:sldId id="282" r:id="rId18"/>
    <p:sldId id="271" r:id="rId19"/>
    <p:sldId id="268" r:id="rId20"/>
    <p:sldId id="264" r:id="rId21"/>
    <p:sldId id="267" r:id="rId22"/>
    <p:sldId id="283" r:id="rId23"/>
    <p:sldId id="320" r:id="rId24"/>
    <p:sldId id="305" r:id="rId25"/>
    <p:sldId id="291" r:id="rId26"/>
    <p:sldId id="311" r:id="rId27"/>
    <p:sldId id="312" r:id="rId28"/>
    <p:sldId id="290" r:id="rId29"/>
    <p:sldId id="292" r:id="rId30"/>
    <p:sldId id="293" r:id="rId31"/>
    <p:sldId id="294" r:id="rId32"/>
    <p:sldId id="313" r:id="rId33"/>
    <p:sldId id="319" r:id="rId34"/>
    <p:sldId id="298" r:id="rId35"/>
    <p:sldId id="306" r:id="rId36"/>
    <p:sldId id="300" r:id="rId37"/>
    <p:sldId id="307" r:id="rId38"/>
    <p:sldId id="308" r:id="rId39"/>
    <p:sldId id="309" r:id="rId40"/>
    <p:sldId id="310" r:id="rId41"/>
    <p:sldId id="314" r:id="rId42"/>
    <p:sldId id="301" r:id="rId43"/>
    <p:sldId id="302" r:id="rId44"/>
    <p:sldId id="303" r:id="rId45"/>
    <p:sldId id="315" r:id="rId46"/>
    <p:sldId id="32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CC99"/>
    <a:srgbClr val="FF3399"/>
    <a:srgbClr val="800000"/>
    <a:srgbClr val="FFFF00"/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35B94-E37B-42C3-A5D9-FBA578C1D4BB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8455D474-1B27-4107-B648-396EB7A64ADC}">
      <dgm:prSet phldrT="[Tekst]" custT="1"/>
      <dgm:spPr/>
      <dgm:t>
        <a:bodyPr/>
        <a:lstStyle/>
        <a:p>
          <a:r>
            <a:rPr lang="hr-HR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NASTAVNIK</a:t>
          </a:r>
        </a:p>
        <a:p>
          <a:r>
            <a:rPr lang="hr-HR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organizator</a:t>
          </a:r>
          <a:endParaRPr lang="hr-HR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6522D2-91CD-43D9-AB4C-D3C19C51C4C3}" type="parTrans" cxnId="{6982456C-C947-4493-BFE4-17E3A12110B1}">
      <dgm:prSet/>
      <dgm:spPr/>
      <dgm:t>
        <a:bodyPr/>
        <a:lstStyle/>
        <a:p>
          <a:endParaRPr lang="hr-HR"/>
        </a:p>
      </dgm:t>
    </dgm:pt>
    <dgm:pt modelId="{3BD3560A-FC95-4B12-A407-CDB326A8C708}" type="sibTrans" cxnId="{6982456C-C947-4493-BFE4-17E3A12110B1}">
      <dgm:prSet/>
      <dgm:spPr/>
      <dgm:t>
        <a:bodyPr/>
        <a:lstStyle/>
        <a:p>
          <a:endParaRPr lang="hr-HR"/>
        </a:p>
      </dgm:t>
    </dgm:pt>
    <dgm:pt modelId="{ECBE9BF4-8FCB-4936-BA30-9A394C49AC72}">
      <dgm:prSet phldrT="[Tekst]" custT="1"/>
      <dgm:spPr/>
      <dgm:t>
        <a:bodyPr/>
        <a:lstStyle/>
        <a:p>
          <a:r>
            <a:rPr lang="hr-HR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NASTAVNIK </a:t>
          </a:r>
        </a:p>
        <a:p>
          <a:r>
            <a:rPr lang="hr-HR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vodič, upravlja nastavnim situacijama, usmjerava učenika na samostalan istraživački rad</a:t>
          </a:r>
          <a:endParaRPr lang="hr-HR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16BC9-BBFD-4D03-B827-3C5DD321A5DF}" type="parTrans" cxnId="{A0D0ED28-B8A2-4028-9346-8A33B9E62764}">
      <dgm:prSet/>
      <dgm:spPr/>
      <dgm:t>
        <a:bodyPr/>
        <a:lstStyle/>
        <a:p>
          <a:endParaRPr lang="hr-HR"/>
        </a:p>
      </dgm:t>
    </dgm:pt>
    <dgm:pt modelId="{85EE3863-03AC-4334-8EA4-8885C9777535}" type="sibTrans" cxnId="{A0D0ED28-B8A2-4028-9346-8A33B9E62764}">
      <dgm:prSet/>
      <dgm:spPr/>
      <dgm:t>
        <a:bodyPr/>
        <a:lstStyle/>
        <a:p>
          <a:endParaRPr lang="hr-HR"/>
        </a:p>
      </dgm:t>
    </dgm:pt>
    <dgm:pt modelId="{9487A92D-9E25-4AC2-99E8-760FBBC214A2}">
      <dgm:prSet phldrT="[Tekst]" custT="1"/>
      <dgm:spPr/>
      <dgm:t>
        <a:bodyPr/>
        <a:lstStyle/>
        <a:p>
          <a:pPr>
            <a:spcAft>
              <a:spcPts val="1200"/>
            </a:spcAft>
          </a:pPr>
          <a:r>
            <a:rPr lang="hr-HR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UČENIK je u prvom planu</a:t>
          </a:r>
          <a:r>
            <a:rPr lang="hr-HR" sz="6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hr-HR" sz="6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40B48-D4BB-404E-BDE6-A71E71D53C12}" type="parTrans" cxnId="{C0AEFAF4-6CFB-437C-BCDC-EA193F9AE456}">
      <dgm:prSet/>
      <dgm:spPr/>
      <dgm:t>
        <a:bodyPr/>
        <a:lstStyle/>
        <a:p>
          <a:endParaRPr lang="hr-HR"/>
        </a:p>
      </dgm:t>
    </dgm:pt>
    <dgm:pt modelId="{137E8CDF-5AB1-4F76-A80F-C10AA627C96E}" type="sibTrans" cxnId="{C0AEFAF4-6CFB-437C-BCDC-EA193F9AE456}">
      <dgm:prSet/>
      <dgm:spPr/>
      <dgm:t>
        <a:bodyPr/>
        <a:lstStyle/>
        <a:p>
          <a:endParaRPr lang="hr-HR"/>
        </a:p>
      </dgm:t>
    </dgm:pt>
    <dgm:pt modelId="{F4830591-EEDC-4726-8B30-3F695397CCD4}" type="pres">
      <dgm:prSet presAssocID="{9CD35B94-E37B-42C3-A5D9-FBA578C1D4BB}" presName="Name0" presStyleCnt="0">
        <dgm:presLayoutVars>
          <dgm:dir/>
          <dgm:resizeHandles val="exact"/>
        </dgm:presLayoutVars>
      </dgm:prSet>
      <dgm:spPr/>
    </dgm:pt>
    <dgm:pt modelId="{9176B676-5039-4F00-B444-459588A11866}" type="pres">
      <dgm:prSet presAssocID="{9CD35B94-E37B-42C3-A5D9-FBA578C1D4BB}" presName="vNodes" presStyleCnt="0"/>
      <dgm:spPr/>
    </dgm:pt>
    <dgm:pt modelId="{ACAE4F96-706A-4E4D-B7DF-794C373E03DC}" type="pres">
      <dgm:prSet presAssocID="{8455D474-1B27-4107-B648-396EB7A64ADC}" presName="node" presStyleLbl="node1" presStyleIdx="0" presStyleCnt="3" custScaleX="371737" custScaleY="23151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109568-0E71-41FC-8B43-E3B6C4B47EA2}" type="pres">
      <dgm:prSet presAssocID="{3BD3560A-FC95-4B12-A407-CDB326A8C708}" presName="spacerT" presStyleCnt="0"/>
      <dgm:spPr/>
    </dgm:pt>
    <dgm:pt modelId="{E192B335-4ECE-4496-9B8C-E7627F2D29AF}" type="pres">
      <dgm:prSet presAssocID="{3BD3560A-FC95-4B12-A407-CDB326A8C708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9FA7271-48D7-4287-B791-9713902826BB}" type="pres">
      <dgm:prSet presAssocID="{3BD3560A-FC95-4B12-A407-CDB326A8C708}" presName="spacerB" presStyleCnt="0"/>
      <dgm:spPr/>
    </dgm:pt>
    <dgm:pt modelId="{290506FF-9D06-4832-8DD1-7783B667F14E}" type="pres">
      <dgm:prSet presAssocID="{ECBE9BF4-8FCB-4936-BA30-9A394C49AC72}" presName="node" presStyleLbl="node1" presStyleIdx="1" presStyleCnt="3" custScaleX="389429" custScaleY="20528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9166210-027D-4EFE-941F-DDE141991B79}" type="pres">
      <dgm:prSet presAssocID="{9CD35B94-E37B-42C3-A5D9-FBA578C1D4BB}" presName="sibTransLast" presStyleLbl="sibTrans2D1" presStyleIdx="1" presStyleCnt="2" custScaleX="161457"/>
      <dgm:spPr/>
      <dgm:t>
        <a:bodyPr/>
        <a:lstStyle/>
        <a:p>
          <a:endParaRPr lang="hr-HR"/>
        </a:p>
      </dgm:t>
    </dgm:pt>
    <dgm:pt modelId="{E7C9E365-8D12-4A07-B830-AFAA2654C400}" type="pres">
      <dgm:prSet presAssocID="{9CD35B94-E37B-42C3-A5D9-FBA578C1D4BB}" presName="connectorText" presStyleLbl="sibTrans2D1" presStyleIdx="1" presStyleCnt="2"/>
      <dgm:spPr/>
      <dgm:t>
        <a:bodyPr/>
        <a:lstStyle/>
        <a:p>
          <a:endParaRPr lang="hr-HR"/>
        </a:p>
      </dgm:t>
    </dgm:pt>
    <dgm:pt modelId="{7842C17B-F7AD-434F-A071-F789ECC212BC}" type="pres">
      <dgm:prSet presAssocID="{9CD35B94-E37B-42C3-A5D9-FBA578C1D4BB}" presName="lastNode" presStyleLbl="node1" presStyleIdx="2" presStyleCnt="3" custScaleX="192752" custScaleY="174987" custLinFactNeighborX="-44659" custLinFactNeighborY="58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5C15565-EF82-4454-A3A2-55BBDB28C441}" type="presOf" srcId="{ECBE9BF4-8FCB-4936-BA30-9A394C49AC72}" destId="{290506FF-9D06-4832-8DD1-7783B667F14E}" srcOrd="0" destOrd="0" presId="urn:microsoft.com/office/officeart/2005/8/layout/equation2"/>
    <dgm:cxn modelId="{A0D0ED28-B8A2-4028-9346-8A33B9E62764}" srcId="{9CD35B94-E37B-42C3-A5D9-FBA578C1D4BB}" destId="{ECBE9BF4-8FCB-4936-BA30-9A394C49AC72}" srcOrd="1" destOrd="0" parTransId="{B2E16BC9-BBFD-4D03-B827-3C5DD321A5DF}" sibTransId="{85EE3863-03AC-4334-8EA4-8885C9777535}"/>
    <dgm:cxn modelId="{C0AEFAF4-6CFB-437C-BCDC-EA193F9AE456}" srcId="{9CD35B94-E37B-42C3-A5D9-FBA578C1D4BB}" destId="{9487A92D-9E25-4AC2-99E8-760FBBC214A2}" srcOrd="2" destOrd="0" parTransId="{DCB40B48-D4BB-404E-BDE6-A71E71D53C12}" sibTransId="{137E8CDF-5AB1-4F76-A80F-C10AA627C96E}"/>
    <dgm:cxn modelId="{372225BD-4206-4D48-AC79-949B53FD9011}" type="presOf" srcId="{3BD3560A-FC95-4B12-A407-CDB326A8C708}" destId="{E192B335-4ECE-4496-9B8C-E7627F2D29AF}" srcOrd="0" destOrd="0" presId="urn:microsoft.com/office/officeart/2005/8/layout/equation2"/>
    <dgm:cxn modelId="{A2D1D73D-D50B-4F75-B03D-37F1B14D1BFF}" type="presOf" srcId="{8455D474-1B27-4107-B648-396EB7A64ADC}" destId="{ACAE4F96-706A-4E4D-B7DF-794C373E03DC}" srcOrd="0" destOrd="0" presId="urn:microsoft.com/office/officeart/2005/8/layout/equation2"/>
    <dgm:cxn modelId="{172162C4-59CF-4729-8649-B8DA2B07FEAD}" type="presOf" srcId="{85EE3863-03AC-4334-8EA4-8885C9777535}" destId="{29166210-027D-4EFE-941F-DDE141991B79}" srcOrd="0" destOrd="0" presId="urn:microsoft.com/office/officeart/2005/8/layout/equation2"/>
    <dgm:cxn modelId="{937A289E-E349-4998-87E4-D724A3428338}" type="presOf" srcId="{85EE3863-03AC-4334-8EA4-8885C9777535}" destId="{E7C9E365-8D12-4A07-B830-AFAA2654C400}" srcOrd="1" destOrd="0" presId="urn:microsoft.com/office/officeart/2005/8/layout/equation2"/>
    <dgm:cxn modelId="{6982456C-C947-4493-BFE4-17E3A12110B1}" srcId="{9CD35B94-E37B-42C3-A5D9-FBA578C1D4BB}" destId="{8455D474-1B27-4107-B648-396EB7A64ADC}" srcOrd="0" destOrd="0" parTransId="{0F6522D2-91CD-43D9-AB4C-D3C19C51C4C3}" sibTransId="{3BD3560A-FC95-4B12-A407-CDB326A8C708}"/>
    <dgm:cxn modelId="{5F8C69C0-FCB5-4B0E-86B4-A23E90221023}" type="presOf" srcId="{9CD35B94-E37B-42C3-A5D9-FBA578C1D4BB}" destId="{F4830591-EEDC-4726-8B30-3F695397CCD4}" srcOrd="0" destOrd="0" presId="urn:microsoft.com/office/officeart/2005/8/layout/equation2"/>
    <dgm:cxn modelId="{E5F92280-219E-4852-BB5D-43CF64E4E611}" type="presOf" srcId="{9487A92D-9E25-4AC2-99E8-760FBBC214A2}" destId="{7842C17B-F7AD-434F-A071-F789ECC212BC}" srcOrd="0" destOrd="0" presId="urn:microsoft.com/office/officeart/2005/8/layout/equation2"/>
    <dgm:cxn modelId="{AA2F0074-665C-43E5-B092-C4C6D3240196}" type="presParOf" srcId="{F4830591-EEDC-4726-8B30-3F695397CCD4}" destId="{9176B676-5039-4F00-B444-459588A11866}" srcOrd="0" destOrd="0" presId="urn:microsoft.com/office/officeart/2005/8/layout/equation2"/>
    <dgm:cxn modelId="{1AE6EFA6-DC1A-4191-967B-C1B1CAF8EF9B}" type="presParOf" srcId="{9176B676-5039-4F00-B444-459588A11866}" destId="{ACAE4F96-706A-4E4D-B7DF-794C373E03DC}" srcOrd="0" destOrd="0" presId="urn:microsoft.com/office/officeart/2005/8/layout/equation2"/>
    <dgm:cxn modelId="{FDA1E6A5-11A2-4FEB-923C-FF42CF3941C0}" type="presParOf" srcId="{9176B676-5039-4F00-B444-459588A11866}" destId="{C8109568-0E71-41FC-8B43-E3B6C4B47EA2}" srcOrd="1" destOrd="0" presId="urn:microsoft.com/office/officeart/2005/8/layout/equation2"/>
    <dgm:cxn modelId="{3659CB5D-5B4F-409B-911A-97ABB06245F9}" type="presParOf" srcId="{9176B676-5039-4F00-B444-459588A11866}" destId="{E192B335-4ECE-4496-9B8C-E7627F2D29AF}" srcOrd="2" destOrd="0" presId="urn:microsoft.com/office/officeart/2005/8/layout/equation2"/>
    <dgm:cxn modelId="{A0BB015D-2619-417C-8C6B-7C0F4B9CB23B}" type="presParOf" srcId="{9176B676-5039-4F00-B444-459588A11866}" destId="{D9FA7271-48D7-4287-B791-9713902826BB}" srcOrd="3" destOrd="0" presId="urn:microsoft.com/office/officeart/2005/8/layout/equation2"/>
    <dgm:cxn modelId="{1BF3809C-4D59-4F8A-A063-9012448B9090}" type="presParOf" srcId="{9176B676-5039-4F00-B444-459588A11866}" destId="{290506FF-9D06-4832-8DD1-7783B667F14E}" srcOrd="4" destOrd="0" presId="urn:microsoft.com/office/officeart/2005/8/layout/equation2"/>
    <dgm:cxn modelId="{3E81363B-30EA-4CDD-B843-0843638BE031}" type="presParOf" srcId="{F4830591-EEDC-4726-8B30-3F695397CCD4}" destId="{29166210-027D-4EFE-941F-DDE141991B79}" srcOrd="1" destOrd="0" presId="urn:microsoft.com/office/officeart/2005/8/layout/equation2"/>
    <dgm:cxn modelId="{D49B4E20-2B55-4A75-9EA8-26EF8803CBCD}" type="presParOf" srcId="{29166210-027D-4EFE-941F-DDE141991B79}" destId="{E7C9E365-8D12-4A07-B830-AFAA2654C400}" srcOrd="0" destOrd="0" presId="urn:microsoft.com/office/officeart/2005/8/layout/equation2"/>
    <dgm:cxn modelId="{521F851F-520E-431A-8251-8ECB39D87415}" type="presParOf" srcId="{F4830591-EEDC-4726-8B30-3F695397CCD4}" destId="{7842C17B-F7AD-434F-A071-F789ECC212B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6610A-20E8-45C9-8A02-EDBE77B418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D6E6DA8-F5F1-4A3C-BCEC-46DC6A54ECDC}">
      <dgm:prSet phldrT="[Tekst]" custT="1"/>
      <dgm:spPr/>
      <dgm:t>
        <a:bodyPr/>
        <a:lstStyle/>
        <a:p>
          <a:r>
            <a:rPr lang="hr-HR" sz="2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hr-HR" sz="2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željena svrha</a:t>
          </a:r>
        </a:p>
        <a:p>
          <a:r>
            <a:rPr lang="hr-HR" sz="2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-očekivani rezultat</a:t>
          </a:r>
        </a:p>
        <a:p>
          <a:r>
            <a:rPr lang="hr-HR" sz="2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-temelj za sustav ocjenjivanja</a:t>
          </a:r>
        </a:p>
        <a:p>
          <a:r>
            <a:rPr lang="hr-HR" sz="2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-opisuje se što se namjerava postići učenjem</a:t>
          </a:r>
          <a:endParaRPr lang="hr-HR" sz="2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33FF34-8362-4376-AD0F-BAFF783B677F}" type="parTrans" cxnId="{C3EF08AD-FA9C-4313-8F79-7F91F37C862E}">
      <dgm:prSet/>
      <dgm:spPr/>
      <dgm:t>
        <a:bodyPr/>
        <a:lstStyle/>
        <a:p>
          <a:endParaRPr lang="hr-HR"/>
        </a:p>
      </dgm:t>
    </dgm:pt>
    <dgm:pt modelId="{694A46B7-9411-44B1-8AEF-B95F280FAA0A}" type="sibTrans" cxnId="{C3EF08AD-FA9C-4313-8F79-7F91F37C862E}">
      <dgm:prSet/>
      <dgm:spPr/>
      <dgm:t>
        <a:bodyPr/>
        <a:lstStyle/>
        <a:p>
          <a:endParaRPr lang="hr-HR"/>
        </a:p>
      </dgm:t>
    </dgm:pt>
    <dgm:pt modelId="{56B35F07-7B4B-40B5-A239-2442359C46A5}">
      <dgm:prSet phldrT="[Tekst]" custT="1"/>
      <dgm:spPr/>
      <dgm:t>
        <a:bodyPr/>
        <a:lstStyle/>
        <a:p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- sadržaj učenja ili vježbe koji učenik usvaja</a:t>
          </a:r>
        </a:p>
        <a:p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  za vrijeme  nastave ili samostalnog učenja</a:t>
          </a:r>
        </a:p>
        <a:p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-  rezultat može mjeriti i ocjenjivati prema </a:t>
          </a:r>
        </a:p>
        <a:p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 određenom kriteriju</a:t>
          </a:r>
          <a:endParaRPr lang="hr-H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1211D-3541-4CD6-A6C2-8A0D48FD17ED}" type="parTrans" cxnId="{22006767-22B7-4C8B-B288-EFD0247BA5DC}">
      <dgm:prSet/>
      <dgm:spPr/>
      <dgm:t>
        <a:bodyPr/>
        <a:lstStyle/>
        <a:p>
          <a:endParaRPr lang="hr-HR"/>
        </a:p>
      </dgm:t>
    </dgm:pt>
    <dgm:pt modelId="{C80C45D8-C69E-4DC4-8219-E5109A2A9532}" type="sibTrans" cxnId="{22006767-22B7-4C8B-B288-EFD0247BA5DC}">
      <dgm:prSet/>
      <dgm:spPr/>
      <dgm:t>
        <a:bodyPr/>
        <a:lstStyle/>
        <a:p>
          <a:endParaRPr lang="hr-HR"/>
        </a:p>
      </dgm:t>
    </dgm:pt>
    <dgm:pt modelId="{96A7B761-6763-421D-8620-A63C3ABD1BD0}">
      <dgm:prSet phldrT="[Tekst]" custT="1"/>
      <dgm:spPr/>
      <dgm:t>
        <a:bodyPr/>
        <a:lstStyle/>
        <a:p>
          <a:r>
            <a:rPr lang="hr-HR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Ishodi učenja </a:t>
          </a:r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su iskazi kojima se definira što će </a:t>
          </a:r>
          <a:r>
            <a:rPr lang="hr-HR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učrnici</a:t>
          </a:r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biti u mogućnosti raditi kao rezultat procesa poučavanja i učenja. Ishodi se najčešće izražavaju kao </a:t>
          </a:r>
          <a:r>
            <a:rPr lang="hr-HR" sz="2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znanje,</a:t>
          </a:r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4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vještine</a:t>
          </a:r>
          <a:r>
            <a:rPr lang="hr-HR" sz="2400" dirty="0" smtClean="0">
              <a:latin typeface="Arial" panose="020B0604020202020204" pitchFamily="34" charset="0"/>
              <a:cs typeface="Arial" panose="020B0604020202020204" pitchFamily="34" charset="0"/>
            </a:rPr>
            <a:t> ili </a:t>
          </a:r>
          <a:r>
            <a:rPr lang="hr-HR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stavovi.</a:t>
          </a:r>
          <a:endParaRPr lang="hr-HR" sz="24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292E2C-BC71-4723-983A-AE5D98F313B5}" type="parTrans" cxnId="{40E098DD-F016-4269-9BEF-CD2FE7B06A1F}">
      <dgm:prSet/>
      <dgm:spPr/>
      <dgm:t>
        <a:bodyPr/>
        <a:lstStyle/>
        <a:p>
          <a:endParaRPr lang="hr-HR"/>
        </a:p>
      </dgm:t>
    </dgm:pt>
    <dgm:pt modelId="{9250B19F-191D-4E39-8062-E93317BB9049}" type="sibTrans" cxnId="{40E098DD-F016-4269-9BEF-CD2FE7B06A1F}">
      <dgm:prSet/>
      <dgm:spPr/>
      <dgm:t>
        <a:bodyPr/>
        <a:lstStyle/>
        <a:p>
          <a:endParaRPr lang="hr-HR"/>
        </a:p>
      </dgm:t>
    </dgm:pt>
    <dgm:pt modelId="{4E745E6D-D9EB-470D-B7E9-D263A0C1F9EB}" type="pres">
      <dgm:prSet presAssocID="{7DF6610A-20E8-45C9-8A02-EDBE77B418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D5AAFA9-8BB5-466F-B09D-EB32A02A7D31}" type="pres">
      <dgm:prSet presAssocID="{1D6E6DA8-F5F1-4A3C-BCEC-46DC6A54ECDC}" presName="parentLin" presStyleCnt="0"/>
      <dgm:spPr/>
    </dgm:pt>
    <dgm:pt modelId="{E43D3EA9-F7AF-4BD2-89CA-3DB2FF9A7E68}" type="pres">
      <dgm:prSet presAssocID="{1D6E6DA8-F5F1-4A3C-BCEC-46DC6A54ECDC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89CB3E64-C942-4923-90CB-8130B211C8CD}" type="pres">
      <dgm:prSet presAssocID="{1D6E6DA8-F5F1-4A3C-BCEC-46DC6A54ECDC}" presName="parentText" presStyleLbl="node1" presStyleIdx="0" presStyleCnt="3" custScaleX="142857" custScaleY="309304" custLinFactNeighborX="-42228" custLinFactNeighborY="-465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5DA6C5-CEDA-47AF-9601-706765110086}" type="pres">
      <dgm:prSet presAssocID="{1D6E6DA8-F5F1-4A3C-BCEC-46DC6A54ECDC}" presName="negativeSpace" presStyleCnt="0"/>
      <dgm:spPr/>
    </dgm:pt>
    <dgm:pt modelId="{36FD4959-13D3-4148-9518-C97838D11252}" type="pres">
      <dgm:prSet presAssocID="{1D6E6DA8-F5F1-4A3C-BCEC-46DC6A54ECDC}" presName="childText" presStyleLbl="conFgAcc1" presStyleIdx="0" presStyleCnt="3">
        <dgm:presLayoutVars>
          <dgm:bulletEnabled val="1"/>
        </dgm:presLayoutVars>
      </dgm:prSet>
      <dgm:spPr/>
    </dgm:pt>
    <dgm:pt modelId="{E0CC8FB9-5B58-47CD-B582-B4F6518F2E67}" type="pres">
      <dgm:prSet presAssocID="{694A46B7-9411-44B1-8AEF-B95F280FAA0A}" presName="spaceBetweenRectangles" presStyleCnt="0"/>
      <dgm:spPr/>
    </dgm:pt>
    <dgm:pt modelId="{15684EF9-0C54-4813-89B2-9F9D6D0D57C2}" type="pres">
      <dgm:prSet presAssocID="{56B35F07-7B4B-40B5-A239-2442359C46A5}" presName="parentLin" presStyleCnt="0"/>
      <dgm:spPr/>
    </dgm:pt>
    <dgm:pt modelId="{060701FE-B704-433D-B960-0C5C25DA072E}" type="pres">
      <dgm:prSet presAssocID="{56B35F07-7B4B-40B5-A239-2442359C46A5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E013EA23-E66A-4859-B04A-D5101A1940F6}" type="pres">
      <dgm:prSet presAssocID="{56B35F07-7B4B-40B5-A239-2442359C46A5}" presName="parentText" presStyleLbl="node1" presStyleIdx="1" presStyleCnt="3" custScaleX="142857" custScaleY="261172" custLinFactNeighborX="-42228" custLinFactNeighborY="1877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741A05E-4F97-474F-968D-1FEECA174177}" type="pres">
      <dgm:prSet presAssocID="{56B35F07-7B4B-40B5-A239-2442359C46A5}" presName="negativeSpace" presStyleCnt="0"/>
      <dgm:spPr/>
    </dgm:pt>
    <dgm:pt modelId="{72B0BD1F-CE76-4D04-9069-8656C4053524}" type="pres">
      <dgm:prSet presAssocID="{56B35F07-7B4B-40B5-A239-2442359C46A5}" presName="childText" presStyleLbl="conFgAcc1" presStyleIdx="1" presStyleCnt="3">
        <dgm:presLayoutVars>
          <dgm:bulletEnabled val="1"/>
        </dgm:presLayoutVars>
      </dgm:prSet>
      <dgm:spPr/>
    </dgm:pt>
    <dgm:pt modelId="{F9823574-E40F-4F47-B359-EF1C18BFF56D}" type="pres">
      <dgm:prSet presAssocID="{C80C45D8-C69E-4DC4-8219-E5109A2A9532}" presName="spaceBetweenRectangles" presStyleCnt="0"/>
      <dgm:spPr/>
    </dgm:pt>
    <dgm:pt modelId="{3CC89D2E-08C8-4BBD-A2CB-235FF6A2FE46}" type="pres">
      <dgm:prSet presAssocID="{96A7B761-6763-421D-8620-A63C3ABD1BD0}" presName="parentLin" presStyleCnt="0"/>
      <dgm:spPr/>
    </dgm:pt>
    <dgm:pt modelId="{A196CCC4-90DD-4A5D-8F50-8E6D9E704358}" type="pres">
      <dgm:prSet presAssocID="{96A7B761-6763-421D-8620-A63C3ABD1BD0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0C95FCDF-2AC6-4C97-B67D-B9B8E96E2E79}" type="pres">
      <dgm:prSet presAssocID="{96A7B761-6763-421D-8620-A63C3ABD1BD0}" presName="parentText" presStyleLbl="node1" presStyleIdx="2" presStyleCnt="3" custScaleX="139999" custScaleY="212842" custLinFactNeighborX="-29549" custLinFactNeighborY="308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3D05089-0125-4867-8DCB-2FF58E0845DF}" type="pres">
      <dgm:prSet presAssocID="{96A7B761-6763-421D-8620-A63C3ABD1BD0}" presName="negativeSpace" presStyleCnt="0"/>
      <dgm:spPr/>
    </dgm:pt>
    <dgm:pt modelId="{2743818C-1213-47AC-8CAF-E179A2EB0A5E}" type="pres">
      <dgm:prSet presAssocID="{96A7B761-6763-421D-8620-A63C3ABD1BD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0E098DD-F016-4269-9BEF-CD2FE7B06A1F}" srcId="{7DF6610A-20E8-45C9-8A02-EDBE77B4184F}" destId="{96A7B761-6763-421D-8620-A63C3ABD1BD0}" srcOrd="2" destOrd="0" parTransId="{E3292E2C-BC71-4723-983A-AE5D98F313B5}" sibTransId="{9250B19F-191D-4E39-8062-E93317BB9049}"/>
    <dgm:cxn modelId="{EA64C3C2-AF68-4324-B8E0-E9EF1A3C7CE0}" type="presOf" srcId="{56B35F07-7B4B-40B5-A239-2442359C46A5}" destId="{060701FE-B704-433D-B960-0C5C25DA072E}" srcOrd="0" destOrd="0" presId="urn:microsoft.com/office/officeart/2005/8/layout/list1"/>
    <dgm:cxn modelId="{FBCF1C54-736D-4AC7-9A91-525716ADFD65}" type="presOf" srcId="{7DF6610A-20E8-45C9-8A02-EDBE77B4184F}" destId="{4E745E6D-D9EB-470D-B7E9-D263A0C1F9EB}" srcOrd="0" destOrd="0" presId="urn:microsoft.com/office/officeart/2005/8/layout/list1"/>
    <dgm:cxn modelId="{22006767-22B7-4C8B-B288-EFD0247BA5DC}" srcId="{7DF6610A-20E8-45C9-8A02-EDBE77B4184F}" destId="{56B35F07-7B4B-40B5-A239-2442359C46A5}" srcOrd="1" destOrd="0" parTransId="{8B01211D-3541-4CD6-A6C2-8A0D48FD17ED}" sibTransId="{C80C45D8-C69E-4DC4-8219-E5109A2A9532}"/>
    <dgm:cxn modelId="{5E56E719-1A5E-46A1-8B5E-2A855358898E}" type="presOf" srcId="{96A7B761-6763-421D-8620-A63C3ABD1BD0}" destId="{A196CCC4-90DD-4A5D-8F50-8E6D9E704358}" srcOrd="0" destOrd="0" presId="urn:microsoft.com/office/officeart/2005/8/layout/list1"/>
    <dgm:cxn modelId="{3AC70F3D-C176-4208-B4FB-2F2B3D840E6D}" type="presOf" srcId="{1D6E6DA8-F5F1-4A3C-BCEC-46DC6A54ECDC}" destId="{89CB3E64-C942-4923-90CB-8130B211C8CD}" srcOrd="1" destOrd="0" presId="urn:microsoft.com/office/officeart/2005/8/layout/list1"/>
    <dgm:cxn modelId="{2D2F3989-7636-4FA7-A451-BF7A0BEBE789}" type="presOf" srcId="{56B35F07-7B4B-40B5-A239-2442359C46A5}" destId="{E013EA23-E66A-4859-B04A-D5101A1940F6}" srcOrd="1" destOrd="0" presId="urn:microsoft.com/office/officeart/2005/8/layout/list1"/>
    <dgm:cxn modelId="{7A3E9D4D-28ED-422A-95CF-2FE9E0F076CE}" type="presOf" srcId="{96A7B761-6763-421D-8620-A63C3ABD1BD0}" destId="{0C95FCDF-2AC6-4C97-B67D-B9B8E96E2E79}" srcOrd="1" destOrd="0" presId="urn:microsoft.com/office/officeart/2005/8/layout/list1"/>
    <dgm:cxn modelId="{C3EF08AD-FA9C-4313-8F79-7F91F37C862E}" srcId="{7DF6610A-20E8-45C9-8A02-EDBE77B4184F}" destId="{1D6E6DA8-F5F1-4A3C-BCEC-46DC6A54ECDC}" srcOrd="0" destOrd="0" parTransId="{6733FF34-8362-4376-AD0F-BAFF783B677F}" sibTransId="{694A46B7-9411-44B1-8AEF-B95F280FAA0A}"/>
    <dgm:cxn modelId="{9B360246-0D57-4955-957E-40A812E56EA0}" type="presOf" srcId="{1D6E6DA8-F5F1-4A3C-BCEC-46DC6A54ECDC}" destId="{E43D3EA9-F7AF-4BD2-89CA-3DB2FF9A7E68}" srcOrd="0" destOrd="0" presId="urn:microsoft.com/office/officeart/2005/8/layout/list1"/>
    <dgm:cxn modelId="{F86E692B-C53B-487E-9617-A91EB1E7B58D}" type="presParOf" srcId="{4E745E6D-D9EB-470D-B7E9-D263A0C1F9EB}" destId="{CD5AAFA9-8BB5-466F-B09D-EB32A02A7D31}" srcOrd="0" destOrd="0" presId="urn:microsoft.com/office/officeart/2005/8/layout/list1"/>
    <dgm:cxn modelId="{C740285C-243B-4A46-8710-DDFE6E5045C7}" type="presParOf" srcId="{CD5AAFA9-8BB5-466F-B09D-EB32A02A7D31}" destId="{E43D3EA9-F7AF-4BD2-89CA-3DB2FF9A7E68}" srcOrd="0" destOrd="0" presId="urn:microsoft.com/office/officeart/2005/8/layout/list1"/>
    <dgm:cxn modelId="{429BEFB5-A335-49F8-AC70-5A54CE7E835B}" type="presParOf" srcId="{CD5AAFA9-8BB5-466F-B09D-EB32A02A7D31}" destId="{89CB3E64-C942-4923-90CB-8130B211C8CD}" srcOrd="1" destOrd="0" presId="urn:microsoft.com/office/officeart/2005/8/layout/list1"/>
    <dgm:cxn modelId="{C6AC1E6F-EA5B-493A-81EB-DEF759415DE1}" type="presParOf" srcId="{4E745E6D-D9EB-470D-B7E9-D263A0C1F9EB}" destId="{4D5DA6C5-CEDA-47AF-9601-706765110086}" srcOrd="1" destOrd="0" presId="urn:microsoft.com/office/officeart/2005/8/layout/list1"/>
    <dgm:cxn modelId="{7A2E2077-4FE9-4743-BCFC-44CC4B500CE1}" type="presParOf" srcId="{4E745E6D-D9EB-470D-B7E9-D263A0C1F9EB}" destId="{36FD4959-13D3-4148-9518-C97838D11252}" srcOrd="2" destOrd="0" presId="urn:microsoft.com/office/officeart/2005/8/layout/list1"/>
    <dgm:cxn modelId="{77EC4860-515C-43B0-A8ED-6125E8A05D04}" type="presParOf" srcId="{4E745E6D-D9EB-470D-B7E9-D263A0C1F9EB}" destId="{E0CC8FB9-5B58-47CD-B582-B4F6518F2E67}" srcOrd="3" destOrd="0" presId="urn:microsoft.com/office/officeart/2005/8/layout/list1"/>
    <dgm:cxn modelId="{C85965C5-A77F-497C-AA17-85139C68D941}" type="presParOf" srcId="{4E745E6D-D9EB-470D-B7E9-D263A0C1F9EB}" destId="{15684EF9-0C54-4813-89B2-9F9D6D0D57C2}" srcOrd="4" destOrd="0" presId="urn:microsoft.com/office/officeart/2005/8/layout/list1"/>
    <dgm:cxn modelId="{BBDB4B73-76B9-45B7-B7D5-04F3BC1ED0A8}" type="presParOf" srcId="{15684EF9-0C54-4813-89B2-9F9D6D0D57C2}" destId="{060701FE-B704-433D-B960-0C5C25DA072E}" srcOrd="0" destOrd="0" presId="urn:microsoft.com/office/officeart/2005/8/layout/list1"/>
    <dgm:cxn modelId="{7E7FFCAD-475C-4F2B-93DC-D32F8478FF80}" type="presParOf" srcId="{15684EF9-0C54-4813-89B2-9F9D6D0D57C2}" destId="{E013EA23-E66A-4859-B04A-D5101A1940F6}" srcOrd="1" destOrd="0" presId="urn:microsoft.com/office/officeart/2005/8/layout/list1"/>
    <dgm:cxn modelId="{F601EEE4-974D-4F52-A2F4-D559691D8A40}" type="presParOf" srcId="{4E745E6D-D9EB-470D-B7E9-D263A0C1F9EB}" destId="{B741A05E-4F97-474F-968D-1FEECA174177}" srcOrd="5" destOrd="0" presId="urn:microsoft.com/office/officeart/2005/8/layout/list1"/>
    <dgm:cxn modelId="{F87ED11A-9637-4994-A226-6284A3E5BE29}" type="presParOf" srcId="{4E745E6D-D9EB-470D-B7E9-D263A0C1F9EB}" destId="{72B0BD1F-CE76-4D04-9069-8656C4053524}" srcOrd="6" destOrd="0" presId="urn:microsoft.com/office/officeart/2005/8/layout/list1"/>
    <dgm:cxn modelId="{C7CEAC86-1237-421F-AD1E-4C5FB8EC1007}" type="presParOf" srcId="{4E745E6D-D9EB-470D-B7E9-D263A0C1F9EB}" destId="{F9823574-E40F-4F47-B359-EF1C18BFF56D}" srcOrd="7" destOrd="0" presId="urn:microsoft.com/office/officeart/2005/8/layout/list1"/>
    <dgm:cxn modelId="{B600D847-1E39-4BF8-A0E6-B9E4EFD226E4}" type="presParOf" srcId="{4E745E6D-D9EB-470D-B7E9-D263A0C1F9EB}" destId="{3CC89D2E-08C8-4BBD-A2CB-235FF6A2FE46}" srcOrd="8" destOrd="0" presId="urn:microsoft.com/office/officeart/2005/8/layout/list1"/>
    <dgm:cxn modelId="{9FFDA0F6-2C46-4FBD-9187-E4FAD6CEE259}" type="presParOf" srcId="{3CC89D2E-08C8-4BBD-A2CB-235FF6A2FE46}" destId="{A196CCC4-90DD-4A5D-8F50-8E6D9E704358}" srcOrd="0" destOrd="0" presId="urn:microsoft.com/office/officeart/2005/8/layout/list1"/>
    <dgm:cxn modelId="{D63417F3-7B4B-46A9-ADF9-66BCF9C87FAA}" type="presParOf" srcId="{3CC89D2E-08C8-4BBD-A2CB-235FF6A2FE46}" destId="{0C95FCDF-2AC6-4C97-B67D-B9B8E96E2E79}" srcOrd="1" destOrd="0" presId="urn:microsoft.com/office/officeart/2005/8/layout/list1"/>
    <dgm:cxn modelId="{94BE0E78-6F3B-420C-A5B1-3F199727A698}" type="presParOf" srcId="{4E745E6D-D9EB-470D-B7E9-D263A0C1F9EB}" destId="{73D05089-0125-4867-8DCB-2FF58E0845DF}" srcOrd="9" destOrd="0" presId="urn:microsoft.com/office/officeart/2005/8/layout/list1"/>
    <dgm:cxn modelId="{2C72C534-7571-40BE-A60D-9C5CAD9C8DF8}" type="presParOf" srcId="{4E745E6D-D9EB-470D-B7E9-D263A0C1F9EB}" destId="{2743818C-1213-47AC-8CAF-E179A2EB0A5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E4F96-706A-4E4D-B7DF-794C373E03DC}">
      <dsp:nvSpPr>
        <dsp:cNvPr id="0" name=""/>
        <dsp:cNvSpPr/>
      </dsp:nvSpPr>
      <dsp:spPr>
        <a:xfrm>
          <a:off x="103274" y="232746"/>
          <a:ext cx="4307472" cy="26827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NASTAVNIK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organizator</a:t>
          </a:r>
          <a:endParaRPr lang="hr-HR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089" y="625619"/>
        <a:ext cx="3045842" cy="1896961"/>
      </dsp:txXfrm>
    </dsp:sp>
    <dsp:sp modelId="{E192B335-4ECE-4496-9B8C-E7627F2D29AF}">
      <dsp:nvSpPr>
        <dsp:cNvPr id="0" name=""/>
        <dsp:cNvSpPr/>
      </dsp:nvSpPr>
      <dsp:spPr>
        <a:xfrm>
          <a:off x="1920975" y="3009544"/>
          <a:ext cx="672070" cy="67207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100" kern="1200"/>
        </a:p>
      </dsp:txBody>
      <dsp:txXfrm>
        <a:off x="2010058" y="3266544"/>
        <a:ext cx="493904" cy="158070"/>
      </dsp:txXfrm>
    </dsp:sp>
    <dsp:sp modelId="{290506FF-9D06-4832-8DD1-7783B667F14E}">
      <dsp:nvSpPr>
        <dsp:cNvPr id="0" name=""/>
        <dsp:cNvSpPr/>
      </dsp:nvSpPr>
      <dsp:spPr>
        <a:xfrm>
          <a:off x="772" y="3775704"/>
          <a:ext cx="4512477" cy="2378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NASTAVNIK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vodič, upravlja nastavnim situacijama, usmjerava učenika na samostalan istraživački rad</a:t>
          </a:r>
          <a:endParaRPr lang="hr-HR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609" y="4124057"/>
        <a:ext cx="3190803" cy="1681994"/>
      </dsp:txXfrm>
    </dsp:sp>
    <dsp:sp modelId="{29166210-027D-4EFE-941F-DDE141991B79}">
      <dsp:nvSpPr>
        <dsp:cNvPr id="0" name=""/>
        <dsp:cNvSpPr/>
      </dsp:nvSpPr>
      <dsp:spPr>
        <a:xfrm rot="9399">
          <a:off x="4557075" y="2984926"/>
          <a:ext cx="430387" cy="4310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4557075" y="3070959"/>
        <a:ext cx="301271" cy="258632"/>
      </dsp:txXfrm>
    </dsp:sp>
    <dsp:sp modelId="{7842C17B-F7AD-434F-A071-F789ECC212BC}">
      <dsp:nvSpPr>
        <dsp:cNvPr id="0" name=""/>
        <dsp:cNvSpPr/>
      </dsp:nvSpPr>
      <dsp:spPr>
        <a:xfrm>
          <a:off x="5016189" y="1179578"/>
          <a:ext cx="4466996" cy="4055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hr-HR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UČENIK je u prvom planu</a:t>
          </a:r>
          <a:r>
            <a:rPr lang="hr-HR" sz="6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hr-HR" sz="6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70365" y="1773462"/>
        <a:ext cx="3158644" cy="2867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D4959-13D3-4148-9518-C97838D11252}">
      <dsp:nvSpPr>
        <dsp:cNvPr id="0" name=""/>
        <dsp:cNvSpPr/>
      </dsp:nvSpPr>
      <dsp:spPr>
        <a:xfrm>
          <a:off x="0" y="1863877"/>
          <a:ext cx="1066283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B3E64-C942-4923-90CB-8130B211C8CD}">
      <dsp:nvSpPr>
        <dsp:cNvPr id="0" name=""/>
        <dsp:cNvSpPr/>
      </dsp:nvSpPr>
      <dsp:spPr>
        <a:xfrm>
          <a:off x="293267" y="71715"/>
          <a:ext cx="10152589" cy="2100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121" tIns="0" rIns="2821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hr-HR" sz="24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željena svrha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-očekivani rezultat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-temelj za sustav ocjenjivanja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-opisuje se što se namjerava postići učenjem</a:t>
          </a:r>
          <a:endParaRPr lang="hr-HR" sz="2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783" y="174231"/>
        <a:ext cx="9947557" cy="1895018"/>
      </dsp:txXfrm>
    </dsp:sp>
    <dsp:sp modelId="{72B0BD1F-CE76-4D04-9069-8656C4053524}">
      <dsp:nvSpPr>
        <dsp:cNvPr id="0" name=""/>
        <dsp:cNvSpPr/>
      </dsp:nvSpPr>
      <dsp:spPr>
        <a:xfrm>
          <a:off x="0" y="4001450"/>
          <a:ext cx="1066283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3EA23-E66A-4859-B04A-D5101A1940F6}">
      <dsp:nvSpPr>
        <dsp:cNvPr id="0" name=""/>
        <dsp:cNvSpPr/>
      </dsp:nvSpPr>
      <dsp:spPr>
        <a:xfrm>
          <a:off x="293267" y="2695125"/>
          <a:ext cx="10152589" cy="1773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121" tIns="0" rIns="28212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- sadržaj učenja ili vježbe koji učenik usvaja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za vrijeme  nastave ili samostalnog učenja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 rezultat može mjeriti i ocjenjivati prema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 određenom kriteriju</a:t>
          </a:r>
          <a:endParaRPr lang="hr-H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9830" y="2781688"/>
        <a:ext cx="9979463" cy="1600127"/>
      </dsp:txXfrm>
    </dsp:sp>
    <dsp:sp modelId="{2743818C-1213-47AC-8CAF-E179A2EB0A5E}">
      <dsp:nvSpPr>
        <dsp:cNvPr id="0" name=""/>
        <dsp:cNvSpPr/>
      </dsp:nvSpPr>
      <dsp:spPr>
        <a:xfrm>
          <a:off x="0" y="5810882"/>
          <a:ext cx="1066283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5FCDF-2AC6-4C97-B67D-B9B8E96E2E79}">
      <dsp:nvSpPr>
        <dsp:cNvPr id="0" name=""/>
        <dsp:cNvSpPr/>
      </dsp:nvSpPr>
      <dsp:spPr>
        <a:xfrm>
          <a:off x="364599" y="4726183"/>
          <a:ext cx="10143363" cy="1445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121" tIns="0" rIns="28212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Ishodi učenja </a:t>
          </a: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su iskazi kojima se definira što će </a:t>
          </a:r>
          <a:r>
            <a:rPr lang="hr-HR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učrnici</a:t>
          </a: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biti u mogućnosti raditi kao rezultat procesa poučavanja i učenja. Ishodi se najčešće izražavaju kao </a:t>
          </a:r>
          <a:r>
            <a:rPr lang="hr-HR" sz="2400" kern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znanje,</a:t>
          </a: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2400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vještine</a:t>
          </a:r>
          <a:r>
            <a:rPr lang="hr-H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ili </a:t>
          </a:r>
          <a:r>
            <a:rPr lang="hr-HR" sz="2400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stavovi.</a:t>
          </a:r>
          <a:endParaRPr lang="hr-HR" sz="2400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144" y="4796728"/>
        <a:ext cx="10002273" cy="1304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BDAA0-F425-4D1E-802E-21978038D398}" type="datetimeFigureOut">
              <a:rPr lang="hr-HR" smtClean="0"/>
              <a:t>25.5.2017.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14F8E-839A-48F1-8E49-358AB97A70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59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937982" y="130623"/>
            <a:ext cx="963531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Stručno vijeće školskih knjižničara osnovnih i srednjih škola </a:t>
            </a:r>
          </a:p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Sisačko – moslavačke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</a:p>
          <a:p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KORELACIJSKO INTEGRACIJSKA NASTAVA</a:t>
            </a:r>
          </a:p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u školskoj knjižnici: knjige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koje služe za učenje u </a:t>
            </a: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svim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</a:p>
          <a:p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niOkvir 1"/>
          <p:cNvSpPr txBox="1"/>
          <p:nvPr/>
        </p:nvSpPr>
        <p:spPr>
          <a:xfrm rot="3542761">
            <a:off x="-813291" y="4653884"/>
            <a:ext cx="459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OŠ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Budaševo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Topolovac -Gušće, 25.05.2017.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962232" y="4723535"/>
            <a:ext cx="47885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Jadranka </a:t>
            </a:r>
            <a:r>
              <a:rPr lang="hr-HR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Gabriša-Perković,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dipl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. knjižničar, 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stručna suradnica  savjetnica,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Industrijsko-obrtnička škola Sisak</a:t>
            </a:r>
          </a:p>
          <a:p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Željka </a:t>
            </a:r>
            <a:r>
              <a:rPr lang="hr-HR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Đerić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i="1" dirty="0" err="1">
                <a:latin typeface="Arial" panose="020B0604020202020204" pitchFamily="34" charset="0"/>
                <a:cs typeface="Arial" panose="020B0604020202020204" pitchFamily="34" charset="0"/>
              </a:rPr>
              <a:t>mag.cult</a:t>
            </a:r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i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 bibl.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Tehnička škola Sisak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2019869" y="637454"/>
            <a:ext cx="94033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Korelacijsko-integracijski nastavni sustav podrazumijeva drugačiju organizaciju nastave, a počiva </a:t>
            </a:r>
            <a:r>
              <a:rPr lang="hr-HR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na:</a:t>
            </a:r>
          </a:p>
          <a:p>
            <a:endParaRPr lang="hr-HR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teoriji </a:t>
            </a:r>
            <a:r>
              <a:rPr lang="hr-H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međupredmetnih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veza kojoj je osnova suodnos i prožimanje sadržaja različitih nastavnih predmeta u jedinstvene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cjeline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na </a:t>
            </a:r>
          </a:p>
          <a:p>
            <a:pPr marL="457200" indent="-457200">
              <a:buAutoNum type="arabicPeriod"/>
            </a:pPr>
            <a:endParaRPr lang="hr-H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povezivanju </a:t>
            </a:r>
            <a:r>
              <a:rPr lang="hr-H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ciljeva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zadaća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aktivnosti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tih nastavnih predmeta u jednu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cjelinu.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115404" y="198862"/>
            <a:ext cx="8911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Korelacijsko integracijski- pristup temelji se na: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jagram toka: Izmjenična obrada 3"/>
          <p:cNvSpPr/>
          <p:nvPr/>
        </p:nvSpPr>
        <p:spPr>
          <a:xfrm>
            <a:off x="1378426" y="1481919"/>
            <a:ext cx="4913193" cy="47494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/>
          <p:cNvSpPr txBox="1"/>
          <p:nvPr/>
        </p:nvSpPr>
        <p:spPr>
          <a:xfrm>
            <a:off x="1883392" y="1588363"/>
            <a:ext cx="4517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suodnos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-uzajamna vezanost,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-povezivanje različitih dijelova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-povezivanje po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nekoj srodnosti 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radi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neke svrhe pri čemu ne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dolazi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do bitnih  promjena 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povezanih jedinica,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svaki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sadržaj zasebna </a:t>
            </a: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tvorevina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, ali se među njima </a:t>
            </a: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otkriva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ono što im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zajedničko ili različito.</a:t>
            </a:r>
          </a:p>
          <a:p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jagram toka: Izmjenična obrada 5"/>
          <p:cNvSpPr/>
          <p:nvPr/>
        </p:nvSpPr>
        <p:spPr>
          <a:xfrm>
            <a:off x="6905766" y="1405719"/>
            <a:ext cx="4858603" cy="482562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 flipH="1">
            <a:off x="7137775" y="1588364"/>
            <a:ext cx="43945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spajanje nekih dijelova u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cjelinu</a:t>
            </a:r>
            <a:r>
              <a:rPr lang="hr-HR" dirty="0" smtClean="0"/>
              <a:t> </a:t>
            </a:r>
          </a:p>
          <a:p>
            <a:r>
              <a:rPr lang="hr-HR" dirty="0" smtClean="0"/>
              <a:t>- 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 čvrstog prožimanja 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različitih dijelova u novu 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jedinstvenu cjelinu –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sjedinjavanje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- povezivanje,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ujedinjavanje.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SUODNOS -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međusobni odnos; odnos dviju strana koje djeluju jedna na drugu, koje jedna na drugu usmjeravaju svoje djelovanje, koje jedna drugu mijenjaju ili bitno ovise jedna o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drugoj.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jagram toka: Kraj 7"/>
          <p:cNvSpPr/>
          <p:nvPr/>
        </p:nvSpPr>
        <p:spPr>
          <a:xfrm>
            <a:off x="3466531" y="1173707"/>
            <a:ext cx="2825087" cy="594815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KORELACIJI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jagram toka: Kraj 8"/>
          <p:cNvSpPr/>
          <p:nvPr/>
        </p:nvSpPr>
        <p:spPr>
          <a:xfrm>
            <a:off x="8366077" y="968992"/>
            <a:ext cx="2893323" cy="6193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INTEGRACIJI</a:t>
            </a:r>
            <a:endParaRPr lang="hr-H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461146" y="804924"/>
            <a:ext cx="8402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Npr.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Korelacijsko-integracijski sustav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unutar samog predmeta hrvatski jezik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književnost - jezik; jezik - jezično izražavanje;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književnost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- film - jezik; medijska kultura - književnost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jezično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izražavanje...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611272" y="520342"/>
            <a:ext cx="8143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Brojne su mogućnosti kombiniranja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 vertikalnog i horizontalnog suodnosa/korelacije nastavnih predmeta izrasta korelacijsko-integracijski nastavni sustav, u kojem se sjedinjuju 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povezuju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nastavni sadržaji različitih nastavnih područja pojedinih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predmeta.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665026" y="3106676"/>
            <a:ext cx="8161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uodnos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/ /korelacija s povijesti, zemljopisom, prirodnom skupinom predmeta itd. Korelacijsko-integracijski sustav utemeljen je na povezivanju srodnih predmeta te srodnih područja u okviru nastavnog predmeta</a:t>
            </a:r>
            <a:r>
              <a:rPr lang="hr-H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95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97624" y="1095570"/>
            <a:ext cx="77883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 svega bismo mogli za ostvarivanje uspješnog nastavnog procesa oblikovati formulu u kojoj su tri bitne odrednice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korelacija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- integracija - koordinacija, tj. povezivanje - sjedinjavanje - usklađivanje. </a:t>
            </a:r>
          </a:p>
        </p:txBody>
      </p:sp>
    </p:spTree>
    <p:extLst>
      <p:ext uri="{BB962C8B-B14F-4D97-AF65-F5344CB8AC3E}">
        <p14:creationId xmlns:p14="http://schemas.microsoft.com/office/powerpoint/2010/main" val="40059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774209" y="832513"/>
            <a:ext cx="93760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Leonardo da Vinci je izučavao : matematiku, anatomiju, biologiju, fiziku, mehaniku i mnoge druge znanosti kako bi spoznaju pretvorio u znanje i umjetnost. Možda i mi možemo</a:t>
            </a:r>
          </a:p>
          <a:p>
            <a:pPr algn="ctr"/>
            <a:r>
              <a:rPr lang="hr-HR" sz="3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ako gledati na korelaciju.”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Sonja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Tošić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Grlač.2007.Međupredmetno povezivanje.</a:t>
            </a:r>
          </a:p>
          <a:p>
            <a:pPr algn="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Opatija, stručni skup školskih knjižničara.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583140" y="828176"/>
            <a:ext cx="91030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Zajedničkim radom školskoga knjižničara i nastavnika omogućuje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se: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međupredmetno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povezivanje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-korelacija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integracija sličnih ili zajedničkih nastavnih sadržaja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koji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ostvaruju 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problemsko-istraživačkoj nastavi 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knjižnici.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Takva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se nastava provodi na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uvodim satima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ili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satima sinteze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 pojedine teme i sadržaje povezane s projektnom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nastavom.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815152" y="562803"/>
            <a:ext cx="98263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Timski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metodički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sustav izrasta iz teorije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međupredmetnih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veza, odnosno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 načela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nterdisciplinarnosti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Takav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korelacijski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metodički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sustav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uključuje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-članu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(dva nastavna predmeta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dva nastavnika)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ili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višečlanu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korelaciju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veći broj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nastavnih predmeta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nastavnika.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timski sustav mogu se </a:t>
            </a:r>
            <a:r>
              <a:rPr lang="hr-HR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uključiti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drugi stručnjaci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(npr.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književnici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likovni umjetnici, glumci,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književni kritičari, teoretičari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sl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.),to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rezultira zanimljivijom nastavom.</a:t>
            </a:r>
          </a:p>
        </p:txBody>
      </p:sp>
    </p:spTree>
    <p:extLst>
      <p:ext uri="{BB962C8B-B14F-4D97-AF65-F5344CB8AC3E}">
        <p14:creationId xmlns:p14="http://schemas.microsoft.com/office/powerpoint/2010/main" val="23478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801503" y="1830023"/>
            <a:ext cx="96762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*  Korelacijsko-integracijski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sustav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potiče </a:t>
            </a:r>
            <a:r>
              <a:rPr lang="hr-H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unutarpredmetno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r-H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međupredmetno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prožimanje i povezivanje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sadržaja s ciljem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integracije novoga znanja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učenikovo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spoznajno, emocionalno i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životno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iskustvo.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(Rosandić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2005, 206). </a:t>
            </a:r>
          </a:p>
        </p:txBody>
      </p:sp>
    </p:spTree>
    <p:extLst>
      <p:ext uri="{BB962C8B-B14F-4D97-AF65-F5344CB8AC3E}">
        <p14:creationId xmlns:p14="http://schemas.microsoft.com/office/powerpoint/2010/main" val="20633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806052" y="1247718"/>
            <a:ext cx="9821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Posebni tipovi korelacije izvode se iz organizacije odgojno-obrazovnog sustava, a to su:</a:t>
            </a:r>
          </a:p>
          <a:p>
            <a:endParaRPr lang="hr-H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sinkronijska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 temelji se na istodobnosti usvajanja 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teme koja pripada različitim predmetima.</a:t>
            </a:r>
          </a:p>
          <a:p>
            <a:endParaRPr lang="hr-H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hr-H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asinkronijska</a:t>
            </a: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korelacija -</a:t>
            </a: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temelji se na usvajanju teme na </a:t>
            </a:r>
          </a:p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jednom predmetu, a zatim na drugom.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715904" y="1514901"/>
            <a:ext cx="726032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600" dirty="0" smtClean="0">
                <a:latin typeface="Lucida Handwriting" panose="03010101010101010101" pitchFamily="66" charset="0"/>
              </a:rPr>
              <a:t>„ Nije dovoljno samo znati;</a:t>
            </a:r>
          </a:p>
          <a:p>
            <a:pPr algn="ctr"/>
            <a:r>
              <a:rPr lang="hr-HR" sz="3600" dirty="0">
                <a:latin typeface="Lucida Handwriting" panose="03010101010101010101" pitchFamily="66" charset="0"/>
              </a:rPr>
              <a:t>z</a:t>
            </a:r>
            <a:r>
              <a:rPr lang="hr-HR" sz="3600" dirty="0" smtClean="0">
                <a:latin typeface="Lucida Handwriting" panose="03010101010101010101" pitchFamily="66" charset="0"/>
              </a:rPr>
              <a:t>nanje treba i primijeniti.</a:t>
            </a:r>
          </a:p>
          <a:p>
            <a:pPr algn="ctr"/>
            <a:r>
              <a:rPr lang="hr-HR" sz="3600" dirty="0" smtClean="0">
                <a:latin typeface="Lucida Handwriting" panose="03010101010101010101" pitchFamily="66" charset="0"/>
              </a:rPr>
              <a:t>Nije dovoljno htjeti,</a:t>
            </a:r>
          </a:p>
          <a:p>
            <a:pPr algn="ctr"/>
            <a:r>
              <a:rPr lang="hr-HR" sz="3600" dirty="0">
                <a:latin typeface="Lucida Handwriting" panose="03010101010101010101" pitchFamily="66" charset="0"/>
              </a:rPr>
              <a:t>t</a:t>
            </a:r>
            <a:r>
              <a:rPr lang="hr-HR" sz="3600" dirty="0" smtClean="0">
                <a:latin typeface="Lucida Handwriting" panose="03010101010101010101" pitchFamily="66" charset="0"/>
              </a:rPr>
              <a:t>reba i učiniti.”</a:t>
            </a:r>
          </a:p>
          <a:p>
            <a:endParaRPr lang="hr-HR" sz="3600" dirty="0">
              <a:latin typeface="Lucida Handwriting" panose="03010101010101010101" pitchFamily="66" charset="0"/>
            </a:endParaRPr>
          </a:p>
          <a:p>
            <a:pPr algn="r"/>
            <a:r>
              <a:rPr lang="hr-HR" sz="2400" dirty="0" smtClean="0">
                <a:latin typeface="Lucida Handwriting" panose="03010101010101010101" pitchFamily="66" charset="0"/>
              </a:rPr>
              <a:t>Johann </a:t>
            </a:r>
            <a:r>
              <a:rPr lang="hr-HR" sz="2400" dirty="0" err="1" smtClean="0">
                <a:latin typeface="Lucida Handwriting" panose="03010101010101010101" pitchFamily="66" charset="0"/>
              </a:rPr>
              <a:t>Wolfgang</a:t>
            </a:r>
            <a:r>
              <a:rPr lang="hr-HR" sz="2400" dirty="0" smtClean="0">
                <a:latin typeface="Lucida Handwriting" panose="03010101010101010101" pitchFamily="66" charset="0"/>
              </a:rPr>
              <a:t> Goethe</a:t>
            </a:r>
            <a:endParaRPr lang="hr-HR" sz="24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611271" y="923710"/>
            <a:ext cx="84707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Takvim radom učenici </a:t>
            </a:r>
            <a:r>
              <a:rPr lang="hr-HR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lakše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usvajaju i povezuju znanja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ostvaruje se suodnos znanja 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jednu zajedničku cjelinu,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razumljivije stječu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znanja, vještine i navike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če više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odgojnih vrijednosti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Korelacije se moraju predvidjeti mjesečnim planom i programom.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Nastavnici koji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 ih predvidjeli mogu ih ostvariti na više načina.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55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651378" y="233234"/>
            <a:ext cx="102494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Važno je 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procijeniti koje je sadržaje najbolje raditi u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međupredmetnom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povezivanju 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timski rad učitelja i stručnih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suradnika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-timsko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poučavanje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(nastavnik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– školski knjižničar) još je uvijek rijedak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oblik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rada 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školama 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-timskome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se radu vrlo često ugibamo jer zahtijeva usklađivanje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članova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tima i to planom i programom rada te školskim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rasporedom 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-osjećaj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da nas suradnik kontrolira, a time posljedično i kritizira moramo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premostiti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„kontrola“ mora postati evaluacija zajedničkih nastavnih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sati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2383477" y="1449568"/>
            <a:ext cx="8739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Izbor zbor teme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2. Informacijski izvori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3. Priprema pitanja za samostalni rad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4. Izbor medija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5. Upoznavanje učenika sa sadržajem rada, (tema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zadaće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), i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izvorima koji su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 raspolaganju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6. Podjela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radne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skupine i istraživački rad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Izvješćivanje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razgovor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2634018" y="696036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Koraci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43033" y="1424632"/>
            <a:ext cx="75836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DEFINIRATI: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CILJ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: planiranje nastave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kompetencije</a:t>
            </a:r>
          </a:p>
          <a:p>
            <a:pPr marL="457200" indent="-457200">
              <a:buAutoNum type="arabicPeriod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2. ISHODI: onoga što će učenik pokazati / mjerljivo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) kognitivni ili obrazovni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b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) afektivni ili odgojni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c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) funkcionalni ili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psihomotorični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3. ZADATCI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AKTIVNOSTI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5. VREDNOVANJE: skala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procjene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838734" y="600501"/>
            <a:ext cx="611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BLOOMOVA taksonomija u nastavi</a:t>
            </a:r>
            <a:endParaRPr lang="hr-HR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71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210936" y="964653"/>
            <a:ext cx="85571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Najčešće polazište za definiranje obrazovnih ciljeve, ishoda učenja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zadataka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zasniva se na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Bloomovoj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taksonomiji prema kojoj se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razine postignuća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dijele u tri područja (kategorije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hr-HR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kognitivno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(područje znanja i razumijevanja)</a:t>
            </a:r>
          </a:p>
          <a:p>
            <a:r>
              <a:rPr lang="hr-HR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hr-HR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psihomotoričko</a:t>
            </a:r>
            <a:r>
              <a:rPr lang="hr-HR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( područje vještina i umijeća)</a:t>
            </a:r>
          </a:p>
          <a:p>
            <a:r>
              <a:rPr lang="hr-HR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–afektivno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(područje stavova i uvjerenja)</a:t>
            </a:r>
          </a:p>
        </p:txBody>
      </p:sp>
      <p:sp>
        <p:nvSpPr>
          <p:cNvPr id="3" name="Pravokutnik 2"/>
          <p:cNvSpPr/>
          <p:nvPr/>
        </p:nvSpPr>
        <p:spPr>
          <a:xfrm>
            <a:off x="2679510" y="477086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28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Kada </a:t>
            </a:r>
            <a:r>
              <a:rPr lang="hr-HR" sz="2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učenik iziđe iz razreda, što će znati, razumjeti ili moći </a:t>
            </a:r>
            <a:r>
              <a:rPr lang="hr-HR" sz="28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učiniti ?</a:t>
            </a:r>
            <a:endParaRPr lang="hr-HR" sz="28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24835" y="1787856"/>
            <a:ext cx="76290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400" b="1" cap="none" spc="0" dirty="0" smtClean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Željena svrha i očekivani rezultati</a:t>
            </a:r>
            <a:endParaRPr lang="hr-HR" sz="2400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jagram 9"/>
          <p:cNvGraphicFramePr/>
          <p:nvPr>
            <p:extLst>
              <p:ext uri="{D42A27DB-BD31-4B8C-83A1-F6EECF244321}">
                <p14:modId xmlns:p14="http://schemas.microsoft.com/office/powerpoint/2010/main" val="4003824445"/>
              </p:ext>
            </p:extLst>
          </p:nvPr>
        </p:nvGraphicFramePr>
        <p:xfrm>
          <a:off x="1348353" y="0"/>
          <a:ext cx="10662833" cy="649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Elipsa 10"/>
          <p:cNvSpPr/>
          <p:nvPr/>
        </p:nvSpPr>
        <p:spPr>
          <a:xfrm>
            <a:off x="9438467" y="325464"/>
            <a:ext cx="1937289" cy="14623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CILJEVI</a:t>
            </a:r>
            <a:endParaRPr lang="hr-H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9794929" y="2785300"/>
            <a:ext cx="1921789" cy="1252077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ZADACI</a:t>
            </a:r>
            <a:endParaRPr lang="hr-H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583140" y="860526"/>
            <a:ext cx="1030405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PREPORUKE PRI PISANJU ISHODA UČENJA</a:t>
            </a:r>
            <a:r>
              <a:rPr lang="hr-H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Poći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od pitanja što je to što učenici trebaju znati i biti u stanju činiti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nakon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obrade teme.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Početi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glagolom koji izriče učenikovu aktivnost.</a:t>
            </a:r>
          </a:p>
          <a:p>
            <a:pPr marL="457200" indent="-457200">
              <a:buAutoNum type="arabicPeriod" startAt="3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Ishode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učenja uvijek opisati kao aktivnosti koje se mogu promatrati, pratiti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mjeriti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Ishode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učenja zapisati u obliku</a:t>
            </a:r>
            <a:r>
              <a:rPr lang="hr-HR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Učenik će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Izbjegavati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duge i složene tvrdnje kao i nepoznate riječi.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Izbjegavati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općenite glagole (npr. znati, razumjeti, osvijestiti i sl.).</a:t>
            </a:r>
          </a:p>
          <a:p>
            <a:pPr marL="457200" indent="-457200">
              <a:buAutoNum type="arabicPeriod" startAt="7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Izbjegavati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komparative bolje ili više, jer podrazumijevaju mjerenje prije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poslije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učenja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Napisati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3 – 5 ishoda za jednu nastavnu jedinicu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802339" y="1214357"/>
            <a:ext cx="67510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UČENJA MORAJU BITI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 –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-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konkretni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measurable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mjerljivi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agreed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dogovoreni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R –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- važni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, bitni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 –  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- vremenski izvediv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524835" y="682388"/>
            <a:ext cx="700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Kako to izgleda u praksi</a:t>
            </a:r>
            <a:endParaRPr lang="hr-H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113015" y="1937983"/>
            <a:ext cx="7824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nemaš svoj predmet ali imaš područje rada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60% odgojno-obrazovni rad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tvoren si biti poželjan partner u nastavnom procesu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maš sve kompetencije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kolska knjižnica raspolaže svim resursima za učenje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„U” i „SA” školskom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knjižnicom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zašto nas onda, još uvijek VIDE JASNO ALI NE ČUJU DOVOLJNO GLASNO ?</a:t>
            </a:r>
            <a:endParaRPr lang="hr-HR" sz="24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361063" y="627797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Otežavajuće okolnosti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965279" y="1433014"/>
            <a:ext cx="8516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ezainteresirani nastavnici/uspavana zbornica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inertnost nastavnika nesklonih mijenjati ustaljenu praksu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edovoljna informiranost i educiranost o funkcijama i zadaćama školske knjižnice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trah i nesigurnost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piranje promjenama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„ja sam gazda na svome satu”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odcjenjivanje profesije školskog knjižničara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583139" y="871141"/>
            <a:ext cx="90757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za školske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knjižnice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 Republici Hrvatskoj suradnju školskog knjižničara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nastavnicima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 školi opisuje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kao: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suradnju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pri nabavi svih vrsta knjižnične građe,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timski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rad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pripremi </a:t>
            </a: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nastavnih sati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kreativnih radionica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suradnju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 programima iz područja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odgojem mladeži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  mentorski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rad i suradnju sa stručnim aktivima.</a:t>
            </a:r>
          </a:p>
        </p:txBody>
      </p:sp>
    </p:spTree>
    <p:extLst>
      <p:ext uri="{BB962C8B-B14F-4D97-AF65-F5344CB8AC3E}">
        <p14:creationId xmlns:p14="http://schemas.microsoft.com/office/powerpoint/2010/main" val="37068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465468" y="614149"/>
            <a:ext cx="89167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Ono što veseli i potiče:</a:t>
            </a:r>
          </a:p>
          <a:p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među trnjem uvijek se pronađe i pokoja ruža”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 izuzecima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čenik partner u nastavnom procesu – izvedivo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čimo i aktivni smo svi zajedno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 smo odgovorni za uspješan ili ne nastavni sat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lade kolege su kooperativniji-brže se prilagode i prihvate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čenici lakše uče i duže pamte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kolski knjižničar lakše postaje „vidljiv” za sve i cjenjeniji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astava je zanimljivija i suvremenija</a:t>
            </a:r>
          </a:p>
          <a:p>
            <a:pPr marL="342900" indent="-342900">
              <a:buFontTx/>
              <a:buChar char="-"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376327" y="1119117"/>
            <a:ext cx="7812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KORELACIJSKO INTEGRACIJSKA NASTAVA</a:t>
            </a:r>
          </a:p>
          <a:p>
            <a:r>
              <a:rPr lang="hr-H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Školskoj knjižnici IOŠ-a Sisak:</a:t>
            </a:r>
            <a:endParaRPr lang="hr-HR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154728" y="2784143"/>
            <a:ext cx="8034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više od 10 g. iskustva</a:t>
            </a: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„korelacije” se zajedno planiraju i dio su programa rada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zvrsna iskustva u timskom radu i suradnji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 flipH="1">
            <a:off x="2106527" y="518615"/>
            <a:ext cx="893451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1.Stručni predmeti iz područja strojarstva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npr. Tehnologija obrade i montaža ( turpije, vijci ,lemljenje)</a:t>
            </a:r>
          </a:p>
          <a:p>
            <a:endParaRPr lang="hr-HR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Hrvatski jezik i književnost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npr. Leksikografija, Bibliografska bilješka, sat upoznavanja sa </a:t>
            </a:r>
          </a:p>
          <a:p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školskom knjižnicom, Citiranje literature i bibliografija, Referentna </a:t>
            </a:r>
          </a:p>
          <a:p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literatura, Pisanje molbe i životopisa, Izrada </a:t>
            </a:r>
            <a:r>
              <a:rPr lang="hr-HR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postera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/didaktičkog   </a:t>
            </a:r>
          </a:p>
          <a:p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materijala, Mentalne mape , Izvori na internetu, Izvori znanja u </a:t>
            </a:r>
          </a:p>
          <a:p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školskoj  knjižnici….</a:t>
            </a:r>
          </a:p>
          <a:p>
            <a:r>
              <a:rPr lang="hr-HR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npr. Sat lektire u školskoj knjižnici :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Orwell-Životinjska farma,</a:t>
            </a:r>
          </a:p>
          <a:p>
            <a:r>
              <a:rPr lang="hr-HR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 </a:t>
            </a:r>
            <a:r>
              <a:rPr lang="hr-HR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Držiž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-Dundo Maroje (Dobrodošli u </a:t>
            </a:r>
            <a:r>
              <a:rPr lang="hr-HR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Njarnjasgrad</a:t>
            </a:r>
            <a:r>
              <a:rPr lang="hr-HR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),Šenoino doba…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Tjelesna i zdravstvena kultura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Engleski jezik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Vjeronauk………</a:t>
            </a:r>
          </a:p>
          <a:p>
            <a:r>
              <a:rPr lang="hr-HR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12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5245337" y="392112"/>
            <a:ext cx="3994150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/>
              <a:t>ŽELIM ZNATI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000066"/>
                </a:solidFill>
              </a:rPr>
              <a:t>Želim znati gdje se laste gnijezde,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Želim znati gdje spavaju zvijezde,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Gdje se sunce na počinak sprema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Zašto medo zimi uvijek drijema.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endParaRPr lang="hr-HR" altLang="sr-Latn-RS" sz="1800" b="1" i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000066"/>
                </a:solidFill>
              </a:rPr>
              <a:t>Kako saznat ove brojne tajne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I otkriti što me muči često,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Ideje su potom sinule mi sjajne,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Knjižnica je za to dobro mjesto.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endParaRPr lang="hr-HR" altLang="sr-Latn-RS" sz="1800" b="1" i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000066"/>
                </a:solidFill>
              </a:rPr>
              <a:t>Tu je mnoštvo raznih komedija,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Leksikona, rječnika, enciklopedija,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Zbirki, knjiga, slova i natpisa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A i drugih meni nepoznatih spisa.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endParaRPr lang="hr-HR" altLang="sr-Latn-RS" sz="1800" b="1" i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000066"/>
                </a:solidFill>
              </a:rPr>
              <a:t>Znadem samo žuto i crveno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To je ono što me muči sada,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Uskoro ću prijeći na zeleno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800" b="1" i="1" dirty="0">
                <a:solidFill>
                  <a:srgbClr val="000066"/>
                </a:solidFill>
              </a:rPr>
              <a:t>I upoznat΄ referentnu tada. </a:t>
            </a:r>
            <a:br>
              <a:rPr lang="hr-HR" altLang="sr-Latn-RS" sz="1800" b="1" i="1" dirty="0">
                <a:solidFill>
                  <a:srgbClr val="000066"/>
                </a:solidFill>
              </a:rPr>
            </a:br>
            <a:r>
              <a:rPr lang="hr-HR" altLang="sr-Latn-RS" sz="1600" b="1" i="1" dirty="0">
                <a:solidFill>
                  <a:srgbClr val="990000"/>
                </a:solidFill>
              </a:rPr>
              <a:t>Marija </a:t>
            </a:r>
            <a:r>
              <a:rPr lang="hr-HR" altLang="sr-Latn-RS" sz="1600" b="1" i="1" dirty="0" err="1">
                <a:solidFill>
                  <a:srgbClr val="990000"/>
                </a:solidFill>
              </a:rPr>
              <a:t>Bilić,knjižničarka</a:t>
            </a:r>
            <a:endParaRPr lang="hr-HR" altLang="sr-Latn-RS" sz="1600" b="1" i="1" dirty="0">
              <a:solidFill>
                <a:srgbClr val="99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i="1" dirty="0">
                <a:solidFill>
                  <a:srgbClr val="990000"/>
                </a:solidFill>
              </a:rPr>
              <a:t> OŠ </a:t>
            </a:r>
            <a:r>
              <a:rPr lang="hr-HR" altLang="sr-Latn-RS" sz="1600" b="1" i="1" dirty="0" err="1">
                <a:solidFill>
                  <a:srgbClr val="990000"/>
                </a:solidFill>
              </a:rPr>
              <a:t>Popovača</a:t>
            </a:r>
            <a:endParaRPr lang="hr-HR" altLang="sr-Latn-RS" sz="1600" b="1" i="1" dirty="0">
              <a:solidFill>
                <a:srgbClr val="990000"/>
              </a:solidFill>
            </a:endParaRPr>
          </a:p>
        </p:txBody>
      </p:sp>
      <p:sp>
        <p:nvSpPr>
          <p:cNvPr id="2" name="Pravokutnik 1"/>
          <p:cNvSpPr/>
          <p:nvPr/>
        </p:nvSpPr>
        <p:spPr>
          <a:xfrm rot="16852649">
            <a:off x="348823" y="2499548"/>
            <a:ext cx="26809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Motivacija </a:t>
            </a:r>
            <a:endParaRPr lang="hr-H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7927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995447" y="114495"/>
            <a:ext cx="1819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Primjer 1.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778758" y="982639"/>
            <a:ext cx="104132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Škola:                           Industrijsko-obrtnička škola Sisak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Razred:                        3.r..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(trogodišnja strukovna srednja škola)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Nastavni predmet:       Hrvatskoga jezika i književnosti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KIMO – nastava u korelaciji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Nastavna tema:            Leksikografija (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hrv.jez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Referentna građa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Nastavna jedinica:       Rječnici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Nastavno područje:      hrvatski jezik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KIMO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Ključni pojmovi:            referentna zbirka, tiskani i digitalni rječnici,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enciklopedije, leksikoni, bibliografska bilješka,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leksikografija,leksikograf,leksikografska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jedinica,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528550" y="668741"/>
            <a:ext cx="1047273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Cilj nastavne jedinice: Prepoznati vrste referentne građe, predstaviti  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vrednovati digitalne referentne izvore i naučiti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bilježiti bibliografsku bilješku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Tip nastavnog sata:    obrada novog gradiva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Nastavni oblici:           skupni rad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Nastavne metode:      slušanje, gledanje, pisanje, rad na tekstu, pokazivanje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Nastavna sredstva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pomagala:                 nastavni listići, bilježnica, knjige iz referentne zbirke.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računalo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270543" y="198432"/>
            <a:ext cx="248177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Ishodi učenja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419366" y="694356"/>
            <a:ext cx="1049512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hr-HR" sz="2000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Kognitivni </a:t>
            </a:r>
            <a:r>
              <a:rPr lang="hr-HR" sz="20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na svim razinama</a:t>
            </a:r>
            <a:r>
              <a:rPr lang="hr-HR" sz="2000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000" b="1" u="sng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hr-HR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Dosjetiti se: 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definirati pojedine vrste referentne građe (što su enciklopedije? Što su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rječnici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? Što su atlasi?)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Shvatiti: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Učenici će razlikovati pojedine vrste referentne građe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hr-HR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Primijeniti: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Učenici će upotrijebiti referentnu zbirku u svrhu istraživanja i izrade samostalnoga rada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hr-H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Analizirati: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	Učenici će razlikovati pojedine vrste referentne građe, njihovu primjenu i svrhu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hr-HR" sz="20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Prosuđivati: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utvrditi važnost i svrhu podataka koje nudi referentna zbirka kao pouzdani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izvor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podataka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6.	</a:t>
            </a:r>
            <a:r>
              <a:rPr lang="hr-HR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Stvarati: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stvoriti vlastito zadanu natuknicu koristeći referentnu zbirku u knjižnici</a:t>
            </a:r>
          </a:p>
          <a:p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446661" y="1137526"/>
            <a:ext cx="101266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 startAt="2"/>
            </a:pPr>
            <a:r>
              <a:rPr lang="hr-HR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Afektivni </a:t>
            </a:r>
            <a:r>
              <a:rPr lang="hr-HR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na svim razinama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hr-HR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Zamjećivanje:</a:t>
            </a:r>
            <a:endParaRPr lang="hr-HR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pratiti, slušati, usredotočiti se, pokazati, upotrijebiti pojedine vrste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referentne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zbirke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hr-HR" sz="20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Reagiranje: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Učenici će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uvažavati ravnotežu između slobodnog izbora značenja i izvora i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odgovornosti prema točnosti i vjerodostojnosti podataka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hr-H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Kritičko vrednovanje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usvojiti vrijednosti golemog ljudskog rada iz znanja oblikovanog i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predstavljenog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 referentnoj zbirci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hr-HR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Organiziranje vrijednosti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	Učenici će kombinirati različite vrste referentne zbirke u traženju informacija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hr-HR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Integritet-karakterizacija osobnosti</a:t>
            </a:r>
            <a:endParaRPr lang="hr-HR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će poštovati autorstvo navođenjem izvora i pravilnim citiranjem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505" y="184985"/>
            <a:ext cx="268856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79009" y="1169370"/>
            <a:ext cx="919404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 startAt="3"/>
            </a:pPr>
            <a:r>
              <a:rPr lang="hr-HR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Funkcionalni </a:t>
            </a:r>
            <a:r>
              <a:rPr lang="hr-HR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na svim razinama</a:t>
            </a:r>
            <a:r>
              <a:rPr lang="hr-HR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hr-H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Imitacija: 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Učenici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će pratiti izlaganja skupina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Manipulacija: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Učenici će odvojiti različite vrste referentne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građe i izlagati svoj uradak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hr-H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Precizacija</a:t>
            </a:r>
            <a:r>
              <a:rPr lang="hr-H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Učenici će locirati zadane referentne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natuknice i različite izvore za 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referentnu građu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4"/>
            </a:pPr>
            <a:r>
              <a:rPr lang="hr-HR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Sinteza</a:t>
            </a:r>
          </a:p>
          <a:p>
            <a:r>
              <a:rPr lang="hr-HR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će postaviti svoje referentne natuknice-izdvojiti one izvore koji su 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mu korisni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  </a:t>
            </a:r>
            <a:r>
              <a:rPr lang="hr-HR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Naturalizacija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Učenici će procijeniti korisnost primjenjivosti natuknica i napraviti svoj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bibliografski popis korisne referentne građe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774" y="294167"/>
            <a:ext cx="268856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2066557" y="197045"/>
            <a:ext cx="420018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DEFINIRANJE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zadataka</a:t>
            </a:r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07666"/>
              </p:ext>
            </p:extLst>
          </p:nvPr>
        </p:nvGraphicFramePr>
        <p:xfrm>
          <a:off x="1282891" y="720265"/>
          <a:ext cx="10768082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501">
                  <a:extLst>
                    <a:ext uri="{9D8B030D-6E8A-4147-A177-3AD203B41FA5}">
                      <a16:colId xmlns:a16="http://schemas.microsoft.com/office/drawing/2014/main" val="3193203178"/>
                    </a:ext>
                  </a:extLst>
                </a:gridCol>
                <a:gridCol w="4714384">
                  <a:extLst>
                    <a:ext uri="{9D8B030D-6E8A-4147-A177-3AD203B41FA5}">
                      <a16:colId xmlns:a16="http://schemas.microsoft.com/office/drawing/2014/main" val="407382704"/>
                    </a:ext>
                  </a:extLst>
                </a:gridCol>
                <a:gridCol w="4299197">
                  <a:extLst>
                    <a:ext uri="{9D8B030D-6E8A-4147-A177-3AD203B41FA5}">
                      <a16:colId xmlns:a16="http://schemas.microsoft.com/office/drawing/2014/main" val="1011052246"/>
                    </a:ext>
                  </a:extLst>
                </a:gridCol>
              </a:tblGrid>
              <a:tr h="662113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ZADACI</a:t>
                      </a:r>
                      <a:endParaRPr lang="hr-H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KIMO</a:t>
                      </a:r>
                    </a:p>
                    <a:p>
                      <a:pPr algn="ctr"/>
                      <a:endParaRPr lang="hr-H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HRVATSKI JEZIK I KNJIŽEVNOST</a:t>
                      </a:r>
                      <a:endParaRPr lang="hr-H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475110"/>
                  </a:ext>
                </a:extLst>
              </a:tr>
              <a:tr h="1640889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Obrazovni</a:t>
                      </a:r>
                      <a:endParaRPr lang="hr-HR" sz="20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Objasniti pojmove: knjižna građa          referentna zbirka, rječnik, enciklopedija.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Objasniti kako se služi referentnom građom.</a:t>
                      </a:r>
                    </a:p>
                    <a:p>
                      <a:pPr algn="l"/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Objasniti</a:t>
                      </a:r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pojmove: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rječnik, leksikografija, leksikograf, rječnik ,leksikografska</a:t>
                      </a:r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</a:t>
                      </a:r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edinica,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enciklopedijski rječnici ,jezični</a:t>
                      </a:r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rječnici, podjela rječnika, najvažniji hrvatski rječnici.</a:t>
                      </a:r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882374"/>
                  </a:ext>
                </a:extLst>
              </a:tr>
              <a:tr h="604538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Odgojni</a:t>
                      </a:r>
                      <a:endParaRPr lang="hr-HR" sz="2000" b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Knjiga je čovjeku najveći prijatelj, a znanje najveće bogatstvo svakoga pojedinca</a:t>
                      </a:r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224622"/>
                  </a:ext>
                </a:extLst>
              </a:tr>
              <a:tr h="2418152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Funkcionalni</a:t>
                      </a:r>
                      <a:endParaRPr lang="hr-HR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Razvijati</a:t>
                      </a:r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naviku posjećivanja knjižnice.</a:t>
                      </a:r>
                    </a:p>
                    <a:p>
                      <a:pPr algn="l"/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Osposobljavati za </a:t>
                      </a:r>
                      <a:r>
                        <a:rPr lang="hr-HR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samovrednovanje</a:t>
                      </a:r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Osposobiti ih za samostalno služenje</a:t>
                      </a:r>
                    </a:p>
                    <a:p>
                      <a:pPr algn="l"/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Referentnom zbirkom</a:t>
                      </a:r>
                    </a:p>
                    <a:p>
                      <a:pPr algn="l"/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Razvijati svijest o važnosti knjige i </a:t>
                      </a:r>
                    </a:p>
                    <a:p>
                      <a:pPr algn="l"/>
                      <a:r>
                        <a:rPr lang="hr-HR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Knjižnice za svaku sredinu.</a:t>
                      </a:r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Osposobljajvanje</a:t>
                      </a:r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učenika za uspješno snalaženje u svakodnevnim priopćajnim situacijama;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ovladavanje jezičnim sredstvima potrebnim za uspješnu komunikaciju;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osvješćivanje potrebe za jezičnim znanjem;</a:t>
                      </a:r>
                    </a:p>
                    <a:p>
                      <a:pPr algn="l"/>
                      <a:r>
                        <a:rPr lang="hr-HR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suzbijanje straha od jezika</a:t>
                      </a:r>
                    </a:p>
                    <a:p>
                      <a:pPr algn="l"/>
                      <a:endParaRPr lang="hr-H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644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8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760560" y="627797"/>
            <a:ext cx="100993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Školski je knjižničar </a:t>
            </a:r>
            <a:r>
              <a:rPr lang="hr-H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troslojna uloga</a:t>
            </a:r>
          </a:p>
          <a:p>
            <a:endParaRPr lang="hr-HR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nformacijski </a:t>
            </a: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stručnjak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koji pomaže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oblikuje strategije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 pronalazak, pristup i vrednovanje informacijskih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izvora. 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r-HR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astavnik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koji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surađuje s učenicima i ostalim članovima obrazovnoga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sustava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kao posrednik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korištenju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izvora i realizaciji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informacijskih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potreba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putem informacijske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tehnologije.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Partner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 obrazovanju koji timskim radom s ostalim sudionicima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obrazovnog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procesa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 značajnu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ulogu u razvoju obrazovnih 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postignuća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prakse i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kurikula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koji će učenike voditi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razvoju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informacijsko-komunikacijskih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vještina 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sposobnosti.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433015" y="668740"/>
            <a:ext cx="99677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višegodišnja suradnja s nastavnicom Hrvatskog jezika i književnosti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koja je prerasla u partnerske odnose (nastavnik-učenik-knjižničar)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visok stupanj međusobnog uvažavanja, usklađenost, profesionalizam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ajednički ciljevi i interesi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ajedničko planiranje nastavnih strategija uz aktivno uključivanje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učenika u pripremu i izvedbu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vrednovanje nastavnog sata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visok stupanj osviještenosti da smo svi odgovorni za nastavni sat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  unapređivanje suradnje</a:t>
            </a:r>
          </a:p>
          <a:p>
            <a:pPr marL="342900" indent="-342900">
              <a:buFontTx/>
              <a:buChar char="-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10" y="0"/>
            <a:ext cx="3857625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2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3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683447" y="142359"/>
            <a:ext cx="1919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Primjer 2. 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869744" y="1050877"/>
            <a:ext cx="6701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Dva nastavnika , školski knjižničar i gosti: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astavnica hrvatskoga jezika i književnosti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astavnik tjelesne i zdravstvene kulture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tručni suradnik školski knjižničar</a:t>
            </a:r>
          </a:p>
          <a:p>
            <a:pPr marL="342900" indent="-342900">
              <a:buFontTx/>
              <a:buChar char="-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stali stručnjaci -pisac/putopisac i glumac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1683447" y="4012442"/>
            <a:ext cx="73581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Diskurzivni rod – putopis (hrvatski jezik i književnost)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Nordijsko hodanje (TZK)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Izvori znanja u </a:t>
            </a:r>
            <a:r>
              <a:rPr lang="hr-HR" sz="2400" smtClean="0">
                <a:latin typeface="Arial" panose="020B0604020202020204" pitchFamily="34" charset="0"/>
                <a:cs typeface="Arial" panose="020B0604020202020204" pitchFamily="34" charset="0"/>
              </a:rPr>
              <a:t>školskoj knjižnici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66" y="330957"/>
            <a:ext cx="8429767" cy="6322325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237345" y="477513"/>
            <a:ext cx="4649442" cy="129266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NASTAVNIČKI TIM</a:t>
            </a:r>
          </a:p>
          <a:p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Sanja </a:t>
            </a:r>
            <a:r>
              <a:rPr lang="hr-H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Tomazinić</a:t>
            </a:r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Krotin,prof</a:t>
            </a:r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savjetnik</a:t>
            </a:r>
          </a:p>
          <a:p>
            <a:r>
              <a:rPr lang="hr-HR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Dr.sc. Ivan Vrbik, prof. mentor (prof. TZK)</a:t>
            </a:r>
          </a:p>
          <a:p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Jadranka </a:t>
            </a:r>
            <a:r>
              <a:rPr lang="hr-H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Gabriša</a:t>
            </a:r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-Perković, knjižničarka</a:t>
            </a:r>
            <a:endParaRPr lang="hr-HR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762336" y="4788657"/>
            <a:ext cx="4416658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OSTALI STRUČNJACI</a:t>
            </a:r>
          </a:p>
          <a:p>
            <a:pPr algn="ctr"/>
            <a:r>
              <a:rPr lang="hr-HR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Boris Veliča, putopisac i filmski producent</a:t>
            </a:r>
          </a:p>
          <a:p>
            <a:pPr algn="ctr"/>
            <a:r>
              <a:rPr lang="hr-HR" cap="none" spc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Dušan </a:t>
            </a:r>
            <a:r>
              <a:rPr lang="hr-HR" cap="none" spc="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Bućan</a:t>
            </a:r>
            <a:r>
              <a:rPr lang="hr-HR" cap="none" spc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glumac</a:t>
            </a:r>
            <a:endParaRPr lang="hr-HR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8" y="197892"/>
            <a:ext cx="9021170" cy="62916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63" y="3889611"/>
            <a:ext cx="3266364" cy="24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7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1" y="208128"/>
            <a:ext cx="4908645" cy="36814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9" y="208128"/>
            <a:ext cx="4908646" cy="36814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7" y="3562065"/>
            <a:ext cx="4121623" cy="30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1" y="232697"/>
            <a:ext cx="7424382" cy="62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4030287" y="5396636"/>
            <a:ext cx="5004895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pozornosti !</a:t>
            </a:r>
          </a:p>
        </p:txBody>
      </p:sp>
    </p:spTree>
    <p:extLst>
      <p:ext uri="{BB962C8B-B14F-4D97-AF65-F5344CB8AC3E}">
        <p14:creationId xmlns:p14="http://schemas.microsoft.com/office/powerpoint/2010/main" val="4991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442950" y="723332"/>
            <a:ext cx="78201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Suvremena nastava s pitanja </a:t>
            </a:r>
          </a:p>
          <a:p>
            <a:pPr algn="ctr"/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i kako radi nastavnik</a:t>
            </a:r>
            <a:r>
              <a:rPr lang="hr-HR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prelazi na pitanje </a:t>
            </a:r>
          </a:p>
          <a:p>
            <a:pPr algn="ctr"/>
            <a:r>
              <a:rPr lang="hr-HR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uči i što radi učenik.</a:t>
            </a:r>
          </a:p>
          <a:p>
            <a:pPr algn="ctr"/>
            <a:endParaRPr lang="hr-HR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 učenika se očekuje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nn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samostalnost, </a:t>
            </a:r>
          </a:p>
          <a:p>
            <a:pPr algn="ctr"/>
            <a:r>
              <a:rPr lang="nn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kreativnost,</a:t>
            </a:r>
          </a:p>
          <a:p>
            <a:pPr algn="ctr"/>
            <a:r>
              <a:rPr lang="nn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kritičko mišljenje i </a:t>
            </a:r>
          </a:p>
          <a:p>
            <a:pPr algn="ctr"/>
            <a:r>
              <a:rPr lang="nn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induktivne spoznaje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jagram 1"/>
          <p:cNvGraphicFramePr/>
          <p:nvPr>
            <p:extLst>
              <p:ext uri="{D42A27DB-BD31-4B8C-83A1-F6EECF244321}">
                <p14:modId xmlns:p14="http://schemas.microsoft.com/office/powerpoint/2010/main" val="1835408075"/>
              </p:ext>
            </p:extLst>
          </p:nvPr>
        </p:nvGraphicFramePr>
        <p:xfrm>
          <a:off x="2361063" y="-13648"/>
          <a:ext cx="9676263" cy="638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ravokutnik 2"/>
          <p:cNvSpPr/>
          <p:nvPr/>
        </p:nvSpPr>
        <p:spPr>
          <a:xfrm>
            <a:off x="4551118" y="2931966"/>
            <a:ext cx="18493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NASTAV</a:t>
            </a:r>
            <a:r>
              <a:rPr lang="hr-H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hr-H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46161" y="1651379"/>
            <a:ext cx="3322578" cy="27432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601628" y="248861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hr-H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923971" y="2116358"/>
            <a:ext cx="286969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Knjižničarska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profesija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hr-HR" sz="20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Odgojnoobrazovna</a:t>
            </a:r>
            <a:endParaRPr lang="hr-HR" sz="20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profesija</a:t>
            </a:r>
          </a:p>
        </p:txBody>
      </p:sp>
    </p:spTree>
    <p:extLst>
      <p:ext uri="{BB962C8B-B14F-4D97-AF65-F5344CB8AC3E}">
        <p14:creationId xmlns:p14="http://schemas.microsoft.com/office/powerpoint/2010/main" val="10423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347415" y="1590933"/>
            <a:ext cx="8243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Takvo što ne mogu mu osigurati samo nastava i</a:t>
            </a:r>
          </a:p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nastavnik, ali suradnja nastavnika i školske knjižnice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može.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942532" y="1594473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Težak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ramatičko-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književni</a:t>
            </a:r>
          </a:p>
          <a:p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ntegracijsko </a:t>
            </a: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korelacijski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ogmatsko-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raproduktivni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nalitičko-eksplikativni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roblemsko-stvaralački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ingvističko-komunikacijski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391701" y="1342747"/>
            <a:ext cx="6096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Rosandić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ogmatsko-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raproduktivni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eproduktivno-eksplikativni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nterpretativno-analitički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roblemsko-stvaralački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orelacijsko-integracijski</a:t>
            </a:r>
            <a:endParaRPr lang="hr-H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omunikacijski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tvoreni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ultimedijski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imski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2116575" y="247388"/>
            <a:ext cx="5921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 SUSTAVI</a:t>
            </a:r>
          </a:p>
        </p:txBody>
      </p:sp>
      <p:sp>
        <p:nvSpPr>
          <p:cNvPr id="5" name="Elipsa 4"/>
          <p:cNvSpPr/>
          <p:nvPr/>
        </p:nvSpPr>
        <p:spPr>
          <a:xfrm>
            <a:off x="9567079" y="4572000"/>
            <a:ext cx="2224587" cy="151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bg1"/>
                </a:solidFill>
              </a:rPr>
              <a:t>Podsjetimo se</a:t>
            </a:r>
            <a:endParaRPr lang="hr-H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047163" y="1257322"/>
            <a:ext cx="89802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Nastavni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se sustavi mogu </a:t>
            </a:r>
            <a:r>
              <a:rPr lang="hr-HR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ispreplitati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izmjenjivati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pa i </a:t>
            </a:r>
            <a:r>
              <a:rPr lang="hr-HR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kombinirati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(problemska i korelacijska nastava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Ako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se koncepcija kojega sustava primjenjuje samo pri obradi pojedine nastavne jedinice ili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nastavne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teme, tada 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ne govorimo o sustavu, nego o </a:t>
            </a: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pristupu.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1151</TotalTime>
  <Words>2240</Words>
  <Application>Microsoft Office PowerPoint</Application>
  <PresentationFormat>Široki zaslon</PresentationFormat>
  <Paragraphs>432</Paragraphs>
  <Slides>46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Corbel</vt:lpstr>
      <vt:lpstr>Lucida Handwriting</vt:lpstr>
      <vt:lpstr>Times New Roman</vt:lpstr>
      <vt:lpstr>Paralaksa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Windows korisnik</dc:creator>
  <cp:lastModifiedBy>Windows korisnik</cp:lastModifiedBy>
  <cp:revision>103</cp:revision>
  <dcterms:created xsi:type="dcterms:W3CDTF">2017-05-08T05:54:45Z</dcterms:created>
  <dcterms:modified xsi:type="dcterms:W3CDTF">2017-05-25T05:48:03Z</dcterms:modified>
</cp:coreProperties>
</file>