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7" r:id="rId3"/>
    <p:sldId id="268" r:id="rId4"/>
    <p:sldId id="258" r:id="rId5"/>
    <p:sldId id="257" r:id="rId6"/>
    <p:sldId id="270" r:id="rId7"/>
    <p:sldId id="272" r:id="rId8"/>
    <p:sldId id="261" r:id="rId9"/>
    <p:sldId id="262" r:id="rId10"/>
    <p:sldId id="263" r:id="rId11"/>
    <p:sldId id="264" r:id="rId12"/>
    <p:sldId id="265" r:id="rId13"/>
    <p:sldId id="266" r:id="rId14"/>
    <p:sldId id="260" r:id="rId15"/>
    <p:sldId id="269" r:id="rId16"/>
  </p:sldIdLst>
  <p:sldSz cx="12192000" cy="6858000"/>
  <p:notesSz cx="6858000" cy="9686925"/>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18" autoAdjust="0"/>
    <p:restoredTop sz="43985" autoAdjust="0"/>
  </p:normalViewPr>
  <p:slideViewPr>
    <p:cSldViewPr snapToGrid="0">
      <p:cViewPr varScale="1">
        <p:scale>
          <a:sx n="47" d="100"/>
          <a:sy n="47" d="100"/>
        </p:scale>
        <p:origin x="1050" y="3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80" d="100"/>
          <a:sy n="80" d="100"/>
        </p:scale>
        <p:origin x="208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86029"/>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86029"/>
          </a:xfrm>
          <a:prstGeom prst="rect">
            <a:avLst/>
          </a:prstGeom>
        </p:spPr>
        <p:txBody>
          <a:bodyPr vert="horz" lIns="91440" tIns="45720" rIns="91440" bIns="45720" rtlCol="0"/>
          <a:lstStyle>
            <a:lvl1pPr algn="r">
              <a:defRPr sz="1200"/>
            </a:lvl1pPr>
          </a:lstStyle>
          <a:p>
            <a:fld id="{D1050550-0329-47CE-9BDB-56DBDCFC4DE4}" type="datetimeFigureOut">
              <a:rPr lang="hr-HR" smtClean="0"/>
              <a:t>3.7.2017.</a:t>
            </a:fld>
            <a:endParaRPr lang="hr-HR"/>
          </a:p>
        </p:txBody>
      </p:sp>
      <p:sp>
        <p:nvSpPr>
          <p:cNvPr id="4" name="Rezervirano mjesto slike slajda 3"/>
          <p:cNvSpPr>
            <a:spLocks noGrp="1" noRot="1" noChangeAspect="1"/>
          </p:cNvSpPr>
          <p:nvPr>
            <p:ph type="sldImg" idx="2"/>
          </p:nvPr>
        </p:nvSpPr>
        <p:spPr>
          <a:xfrm>
            <a:off x="523875" y="1211263"/>
            <a:ext cx="5810250" cy="3268662"/>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661833"/>
            <a:ext cx="5486400" cy="3814227"/>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9200898"/>
            <a:ext cx="2971800" cy="48602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9200898"/>
            <a:ext cx="2971800" cy="486027"/>
          </a:xfrm>
          <a:prstGeom prst="rect">
            <a:avLst/>
          </a:prstGeom>
        </p:spPr>
        <p:txBody>
          <a:bodyPr vert="horz" lIns="91440" tIns="45720" rIns="91440" bIns="45720" rtlCol="0" anchor="b"/>
          <a:lstStyle>
            <a:lvl1pPr algn="r">
              <a:defRPr sz="1200"/>
            </a:lvl1pPr>
          </a:lstStyle>
          <a:p>
            <a:fld id="{90808804-D2E2-4F50-BC0F-7276D86FD956}" type="slidenum">
              <a:rPr lang="hr-HR" smtClean="0"/>
              <a:t>‹#›</a:t>
            </a:fld>
            <a:endParaRPr lang="hr-HR"/>
          </a:p>
        </p:txBody>
      </p:sp>
    </p:spTree>
    <p:extLst>
      <p:ext uri="{BB962C8B-B14F-4D97-AF65-F5344CB8AC3E}">
        <p14:creationId xmlns:p14="http://schemas.microsoft.com/office/powerpoint/2010/main" val="28102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90808804-D2E2-4F50-BC0F-7276D86FD956}" type="slidenum">
              <a:rPr lang="hr-HR" smtClean="0"/>
              <a:t>1</a:t>
            </a:fld>
            <a:endParaRPr lang="hr-HR"/>
          </a:p>
        </p:txBody>
      </p:sp>
    </p:spTree>
    <p:extLst>
      <p:ext uri="{BB962C8B-B14F-4D97-AF65-F5344CB8AC3E}">
        <p14:creationId xmlns:p14="http://schemas.microsoft.com/office/powerpoint/2010/main" val="1993553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547688" y="381000"/>
            <a:ext cx="4895850" cy="2754313"/>
          </a:xfrm>
        </p:spPr>
      </p:sp>
      <p:sp>
        <p:nvSpPr>
          <p:cNvPr id="3" name="Rezervirano mjesto bilježaka 2"/>
          <p:cNvSpPr>
            <a:spLocks noGrp="1"/>
          </p:cNvSpPr>
          <p:nvPr>
            <p:ph type="body" idx="1"/>
          </p:nvPr>
        </p:nvSpPr>
        <p:spPr>
          <a:xfrm>
            <a:off x="348916" y="3272523"/>
            <a:ext cx="6039852" cy="5789850"/>
          </a:xfrm>
        </p:spPr>
        <p:txBody>
          <a:bodyPr/>
          <a:lstStyle/>
          <a:p>
            <a:r>
              <a:rPr lang="hr-HR" dirty="0"/>
              <a:t>Okrugle stolove sam</a:t>
            </a:r>
            <a:r>
              <a:rPr lang="hr-HR" baseline="0" dirty="0"/>
              <a:t> održavao u školskoj knjižnici s tri skupine od 4, 5 i 6 kolega, u vrijeme kad kolege nisu imale nastavu, to jest kad su imali tzv. „rupu”, s jednom skupinom u srijedu, a s druge dvije skupine u petak.</a:t>
            </a:r>
          </a:p>
          <a:p>
            <a:endParaRPr lang="hr-HR" baseline="0" dirty="0"/>
          </a:p>
          <a:p>
            <a:r>
              <a:rPr lang="hr-HR" sz="1200" b="0" i="0" kern="1200" dirty="0">
                <a:solidFill>
                  <a:schemeClr val="tx1"/>
                </a:solidFill>
                <a:effectLst/>
                <a:latin typeface="+mn-lt"/>
                <a:ea typeface="+mn-ea"/>
                <a:cs typeface="+mn-cs"/>
              </a:rPr>
              <a:t>Okrugli stolovi odvijaju se tako da u krugu najprije svatko pročita po odlomak zadanog teksta o osobnom razvoju. Dok čitamo tekst, podcrtavamo si najzanimljivije misli. Nakon što pročitamo tekst, izdvojimo najupečatljiviju misao te obrazložimo ostalima u skupini zašto nas se ta misao najviše dojmila, također redom u krug, a svatko ima na raspolaganju do dvije minute. Nakon što svi u skupini ispričamo svoje, riješimo radni list s nekoliko pitanja te na kraju opet svatko, u krug, prepriča ono što je napisao na radnom listu, također na raspolaganju ima do dvije minute. Na radom listu je uvijek predviđeno da svatko sebi odredi jedan zadatak, nešto što će (od)raditi tijekom sljedećeg tjedna. Na početku idućeg okruglog stola najprije svatko ispriča koliko je bio uspješan u provedbi zadatka koji si je sam zadao (i</a:t>
            </a:r>
            <a:r>
              <a:rPr lang="hr-HR" sz="1200" b="0" i="0" kern="1200" baseline="0" dirty="0">
                <a:solidFill>
                  <a:schemeClr val="tx1"/>
                </a:solidFill>
                <a:effectLst/>
                <a:latin typeface="+mn-lt"/>
                <a:ea typeface="+mn-ea"/>
                <a:cs typeface="+mn-cs"/>
              </a:rPr>
              <a:t> opet uz ograničeno vrijeme)</a:t>
            </a:r>
            <a:r>
              <a:rPr lang="hr-HR" sz="1200" b="0" i="0" kern="1200" dirty="0">
                <a:solidFill>
                  <a:schemeClr val="tx1"/>
                </a:solidFill>
                <a:effectLst/>
                <a:latin typeface="+mn-lt"/>
                <a:ea typeface="+mn-ea"/>
                <a:cs typeface="+mn-cs"/>
              </a:rPr>
              <a:t>. Zadatak koji smo si sami odredili obično nas motivira da ponovno pročitamo i utvrdimo materijale (tekst). </a:t>
            </a:r>
          </a:p>
          <a:p>
            <a:endParaRPr lang="hr-HR" sz="1200" b="0" i="0"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Zbog te naravi, odnosno metode rada, okrugle stolove nije moguće održati odjednom u nizu, a da oni ne izgube ono što je najkorisnije za svakog pojedinca. Osim toga, </a:t>
            </a:r>
            <a:r>
              <a:rPr lang="hr-HR" sz="1200" b="1" i="0" kern="1200" dirty="0">
                <a:solidFill>
                  <a:schemeClr val="tx1"/>
                </a:solidFill>
                <a:effectLst/>
                <a:latin typeface="+mn-lt"/>
                <a:ea typeface="+mn-ea"/>
                <a:cs typeface="+mn-cs"/>
              </a:rPr>
              <a:t>najvrjedniji dio okruglih stolova nije tekst koji se čita, nego interakcija sudionika, dobivanje uvida u to kako se pojedini kolega odnosi prema određenim životnim vrijednostima iz teksta, međusobno dublje upoznavanje i zbližavanje</a:t>
            </a:r>
            <a:r>
              <a:rPr lang="hr-HR" sz="1200" b="0" i="0" kern="1200" dirty="0">
                <a:solidFill>
                  <a:schemeClr val="tx1"/>
                </a:solidFill>
                <a:effectLst/>
                <a:latin typeface="+mn-lt"/>
                <a:ea typeface="+mn-ea"/>
                <a:cs typeface="+mn-cs"/>
              </a:rPr>
              <a:t>. Otkrivamo koje kvalitete i talente nosimo u sebi te kako se međusobno možemo osnažiti, ohrabriti, podržati, obogatiti. </a:t>
            </a:r>
          </a:p>
          <a:p>
            <a:endParaRPr lang="hr-HR" sz="1200" b="0" i="0"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Tekstovi koje čitamo su samo pokretač, okidač,</a:t>
            </a:r>
            <a:r>
              <a:rPr lang="hr-HR" sz="1200" b="0" i="0" kern="1200" baseline="0" dirty="0">
                <a:solidFill>
                  <a:schemeClr val="tx1"/>
                </a:solidFill>
                <a:effectLst/>
                <a:latin typeface="+mn-lt"/>
                <a:ea typeface="+mn-ea"/>
                <a:cs typeface="+mn-cs"/>
              </a:rPr>
              <a:t> da se otvorimo za komunikaciju. Mnogo vrjednije od samog teksta jest slušati i čuti o talentima, vrijednostima, razmišljanjima kolega. Bilo je čudesno da se, zahvaljujući ovim okruglim stolovima, dogodilo da kolegica o kolegici sazna nekoliko stvari za koje nikad nije znala, a zajedno rade u školi više od 20 godina te svaki dan odlaze na kavu na kojoj razgovaraju o svačemu, ali nikad o ovome o čemu smo razgovarali na ovim okruglim stolovima. </a:t>
            </a:r>
          </a:p>
          <a:p>
            <a:endParaRPr lang="hr-HR" sz="1200" b="0" i="0" kern="1200" baseline="0" dirty="0">
              <a:solidFill>
                <a:schemeClr val="tx1"/>
              </a:solidFill>
              <a:effectLst/>
              <a:latin typeface="+mn-lt"/>
              <a:ea typeface="+mn-ea"/>
              <a:cs typeface="+mn-cs"/>
            </a:endParaRPr>
          </a:p>
          <a:p>
            <a:r>
              <a:rPr lang="hr-HR" sz="1200" b="0" i="0" kern="1200" baseline="0" dirty="0">
                <a:solidFill>
                  <a:schemeClr val="tx1"/>
                </a:solidFill>
                <a:effectLst/>
                <a:latin typeface="+mn-lt"/>
                <a:ea typeface="+mn-ea"/>
                <a:cs typeface="+mn-cs"/>
              </a:rPr>
              <a:t>Najteži dio bio je na početku nagovoriti kolege da tu svoju „rupu” provedu družeći se u knjižnici. Mnogi su me odbili, neki i sa smiješnim razlozima. „Ja ionako ne volim čitati”. „Meni ta rupa jako dobro dođe ili da se odmorim ili da si sredim dokumentaciju.” Ipak, oni koji su se na početku opirali, ali ipak prisustvovali, na kraju su bili svi redom oduševljeni i predlagali da iduće godine nastavimo slična druženja sa sličnim materijalima. Sad sam u problemima…</a:t>
            </a:r>
          </a:p>
          <a:p>
            <a:endParaRPr lang="hr-HR" sz="1200" b="0" i="0" kern="1200" baseline="0" dirty="0">
              <a:solidFill>
                <a:schemeClr val="tx1"/>
              </a:solidFill>
              <a:effectLst/>
              <a:latin typeface="+mn-lt"/>
              <a:ea typeface="+mn-ea"/>
              <a:cs typeface="+mn-cs"/>
            </a:endParaRPr>
          </a:p>
          <a:p>
            <a:r>
              <a:rPr lang="hr-HR" sz="1200" b="0" i="0" kern="1200" baseline="0" dirty="0">
                <a:solidFill>
                  <a:schemeClr val="tx1"/>
                </a:solidFill>
                <a:effectLst/>
                <a:latin typeface="+mn-lt"/>
                <a:ea typeface="+mn-ea"/>
                <a:cs typeface="+mn-cs"/>
              </a:rPr>
              <a:t>Na okrugle stolove nisam pozvao sve zainteresirane, već sam utvrdio u kojoj rupi ima najmanje 4 slobodnih kolega. Neki su kolege, kojima nisam ponudio sudjelovanje, bili uvrijeđeni, a neki su rekli da u buduće svakako računam i na njih jer bi se rado pridružili takvom usavršavanju.</a:t>
            </a:r>
          </a:p>
          <a:p>
            <a:endParaRPr lang="hr-HR" sz="1200" b="0" i="0" kern="1200" baseline="0" dirty="0">
              <a:solidFill>
                <a:schemeClr val="tx1"/>
              </a:solidFill>
              <a:effectLst/>
              <a:latin typeface="+mn-lt"/>
              <a:ea typeface="+mn-ea"/>
              <a:cs typeface="+mn-cs"/>
            </a:endParaRPr>
          </a:p>
          <a:p>
            <a:r>
              <a:rPr lang="hr-HR" sz="1200" b="0" i="0" kern="1200" baseline="0" dirty="0">
                <a:solidFill>
                  <a:schemeClr val="tx1"/>
                </a:solidFill>
                <a:effectLst/>
                <a:latin typeface="+mn-lt"/>
                <a:ea typeface="+mn-ea"/>
                <a:cs typeface="+mn-cs"/>
              </a:rPr>
              <a:t>Kolege su, dakako, dobili i potvrdu o sudjelovanju, jer su se na okrugli stol prijavili preko </a:t>
            </a:r>
            <a:r>
              <a:rPr lang="hr-HR" sz="1200" b="0" i="0" kern="1200" baseline="0" dirty="0" err="1">
                <a:solidFill>
                  <a:schemeClr val="tx1"/>
                </a:solidFill>
                <a:effectLst/>
                <a:latin typeface="+mn-lt"/>
                <a:ea typeface="+mn-ea"/>
                <a:cs typeface="+mn-cs"/>
              </a:rPr>
              <a:t>ettaedu</a:t>
            </a:r>
            <a:r>
              <a:rPr lang="hr-HR" sz="1200" b="0" i="0" kern="1200" baseline="0" dirty="0">
                <a:solidFill>
                  <a:schemeClr val="tx1"/>
                </a:solidFill>
                <a:effectLst/>
                <a:latin typeface="+mn-lt"/>
                <a:ea typeface="+mn-ea"/>
                <a:cs typeface="+mn-cs"/>
              </a:rPr>
              <a:t>-a.</a:t>
            </a:r>
            <a:endParaRPr lang="hr-HR" sz="1200" b="0" i="0" kern="1200" dirty="0">
              <a:solidFill>
                <a:schemeClr val="tx1"/>
              </a:solidFill>
              <a:effectLst/>
              <a:latin typeface="+mn-lt"/>
              <a:ea typeface="+mn-ea"/>
              <a:cs typeface="+mn-cs"/>
            </a:endParaRPr>
          </a:p>
          <a:p>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10</a:t>
            </a:fld>
            <a:endParaRPr lang="hr-HR"/>
          </a:p>
        </p:txBody>
      </p:sp>
    </p:spTree>
    <p:extLst>
      <p:ext uri="{BB962C8B-B14F-4D97-AF65-F5344CB8AC3E}">
        <p14:creationId xmlns:p14="http://schemas.microsoft.com/office/powerpoint/2010/main" val="3963340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b="1" i="0" kern="1200" dirty="0">
                <a:solidFill>
                  <a:schemeClr val="tx1"/>
                </a:solidFill>
                <a:effectLst/>
                <a:latin typeface="+mn-lt"/>
                <a:ea typeface="+mn-ea"/>
                <a:cs typeface="+mn-cs"/>
              </a:rPr>
              <a:t>Primarni je cilj osnažiti kolege u osobnom razvoju.</a:t>
            </a:r>
            <a:r>
              <a:rPr lang="hr-HR" sz="1200" b="0" i="0" kern="1200" dirty="0">
                <a:solidFill>
                  <a:schemeClr val="tx1"/>
                </a:solidFill>
                <a:effectLst/>
                <a:latin typeface="+mn-lt"/>
                <a:ea typeface="+mn-ea"/>
                <a:cs typeface="+mn-cs"/>
              </a:rPr>
              <a:t> Vjerujem da ćete se složiti da smo mi "prosvjetari" u drukčijoj situaciji od osoba zaposlenih u privredi, posebice u velikim poduzećima u kojima možete tijekom radnog vijeka napredovati i mijenjajući vrstu posla i zahvaljujući napredovanju ostvariti veću plaću, ali i ostvariti niz drugih pogodnosti (službeni mobitel i auto, veći i ljepši ured, bonus na ostvareni promet i sl.). </a:t>
            </a:r>
          </a:p>
          <a:p>
            <a:endParaRPr lang="hr-HR" sz="1200" b="0" i="0"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Mi prosvjetari, na žalost, nemamo tu mogućnost, već najčešće čovjek u prvoj godini svog rada radi isti posao kao u godini u kojoj odlazi u mirovinu. Zato i nije rijedak slučaj da su kolege pred odlazak u mirovinu frustrirane i nezadovoljne, umjesto da svoj radni vijek završe osjećajem ispunjenosti i zadovoljstva. Neki se zato okreću motu "ne možeš me toliko malo platiti koliko malo mogu raditi" (što opet rezultira nezadovoljstvom), a drugi nastoje sami izgraditi svoju intrinzičnu motivaciju kako bi i dalje s užitkom radili ono što vole. I dok mnogi poslodavci u privredi nastoje potaknuti svoje zaposlenike na izgradnju intrinzične motivacije, od koje imaju korist i radnici i poslodavci, imam dojam da naš poslodavac za to ne mari previše. Sustav pohvala nije razvijen, a sustav napredovanja od samo dva stupnja prepun je manjkavosti. </a:t>
            </a:r>
          </a:p>
          <a:p>
            <a:endParaRPr lang="hr-HR" sz="1200" b="0" i="0" kern="1200" dirty="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90808804-D2E2-4F50-BC0F-7276D86FD956}" type="slidenum">
              <a:rPr lang="hr-HR" smtClean="0"/>
              <a:t>11</a:t>
            </a:fld>
            <a:endParaRPr lang="hr-HR"/>
          </a:p>
        </p:txBody>
      </p:sp>
    </p:spTree>
    <p:extLst>
      <p:ext uri="{BB962C8B-B14F-4D97-AF65-F5344CB8AC3E}">
        <p14:creationId xmlns:p14="http://schemas.microsoft.com/office/powerpoint/2010/main" val="112984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sz="1200" b="0" i="0" kern="1200" dirty="0">
                <a:solidFill>
                  <a:schemeClr val="tx1"/>
                </a:solidFill>
                <a:effectLst/>
                <a:latin typeface="+mn-lt"/>
                <a:ea typeface="+mn-ea"/>
                <a:cs typeface="+mn-cs"/>
              </a:rPr>
              <a:t>Budući da sam školski knjižničar, a područje je mog rada i informacijsko opismenjavanje, za što sam osobno zainteresiran, </a:t>
            </a:r>
            <a:r>
              <a:rPr lang="hr-HR" sz="1200" b="1" i="0" kern="1200" dirty="0">
                <a:solidFill>
                  <a:schemeClr val="tx1"/>
                </a:solidFill>
                <a:effectLst/>
                <a:latin typeface="+mn-lt"/>
                <a:ea typeface="+mn-ea"/>
                <a:cs typeface="+mn-cs"/>
              </a:rPr>
              <a:t>sekundarni je cilj implicitno primjenjivati metode rada s informacijama.</a:t>
            </a:r>
            <a:r>
              <a:rPr lang="hr-HR" sz="1200" b="0" i="0" kern="1200" dirty="0">
                <a:solidFill>
                  <a:schemeClr val="tx1"/>
                </a:solidFill>
                <a:effectLst/>
                <a:latin typeface="+mn-lt"/>
                <a:ea typeface="+mn-ea"/>
                <a:cs typeface="+mn-cs"/>
              </a:rPr>
              <a:t> Samo na zadnjem terminu, nakon 12. okruglog stola, predviđenom za evaluaciju, kolege su eksplicitno upoznati s metodama rada na tekstu, koji smo primjenjivali, pri čemu sam ih uputio na knjigu </a:t>
            </a:r>
            <a:r>
              <a:rPr lang="hr-HR" sz="1200" b="1" i="0" kern="1200" dirty="0">
                <a:solidFill>
                  <a:schemeClr val="tx1"/>
                </a:solidFill>
                <a:effectLst/>
                <a:latin typeface="+mn-lt"/>
                <a:ea typeface="+mn-ea"/>
                <a:cs typeface="+mn-cs"/>
              </a:rPr>
              <a:t>Informacijsko čitanje</a:t>
            </a:r>
            <a:r>
              <a:rPr lang="hr-HR" sz="1200" b="0" i="0" kern="1200" dirty="0">
                <a:solidFill>
                  <a:schemeClr val="tx1"/>
                </a:solidFill>
                <a:effectLst/>
                <a:latin typeface="+mn-lt"/>
                <a:ea typeface="+mn-ea"/>
                <a:cs typeface="+mn-cs"/>
              </a:rPr>
              <a:t> autora </a:t>
            </a:r>
            <a:r>
              <a:rPr lang="hr-HR" sz="1200" b="0" i="1" kern="1200" dirty="0">
                <a:solidFill>
                  <a:schemeClr val="tx1"/>
                </a:solidFill>
                <a:effectLst/>
                <a:latin typeface="+mn-lt"/>
                <a:ea typeface="+mn-ea"/>
                <a:cs typeface="+mn-cs"/>
              </a:rPr>
              <a:t>Jadranke Lasić Lazić, Marije </a:t>
            </a:r>
            <a:r>
              <a:rPr lang="hr-HR" sz="1200" b="0" i="1" kern="1200" dirty="0" err="1">
                <a:solidFill>
                  <a:schemeClr val="tx1"/>
                </a:solidFill>
                <a:effectLst/>
                <a:latin typeface="+mn-lt"/>
                <a:ea typeface="+mn-ea"/>
                <a:cs typeface="+mn-cs"/>
              </a:rPr>
              <a:t>Laszlo</a:t>
            </a:r>
            <a:r>
              <a:rPr lang="hr-HR" sz="1200" b="0" i="1" kern="1200" dirty="0">
                <a:solidFill>
                  <a:schemeClr val="tx1"/>
                </a:solidFill>
                <a:effectLst/>
                <a:latin typeface="+mn-lt"/>
                <a:ea typeface="+mn-ea"/>
                <a:cs typeface="+mn-cs"/>
              </a:rPr>
              <a:t> i Damira </a:t>
            </a:r>
            <a:r>
              <a:rPr lang="hr-HR" sz="1200" b="0" i="1" kern="1200" dirty="0" err="1">
                <a:solidFill>
                  <a:schemeClr val="tx1"/>
                </a:solidFill>
                <a:effectLst/>
                <a:latin typeface="+mn-lt"/>
                <a:ea typeface="+mn-ea"/>
                <a:cs typeface="+mn-cs"/>
              </a:rPr>
              <a:t>Borasa</a:t>
            </a:r>
            <a:r>
              <a:rPr lang="hr-HR" sz="1200" b="0" i="0" kern="1200" dirty="0">
                <a:solidFill>
                  <a:schemeClr val="tx1"/>
                </a:solidFill>
                <a:effectLst/>
                <a:latin typeface="+mn-lt"/>
                <a:ea typeface="+mn-ea"/>
                <a:cs typeface="+mn-cs"/>
              </a:rPr>
              <a:t>.</a:t>
            </a:r>
          </a:p>
          <a:p>
            <a:endParaRPr lang="hr-HR" sz="1200" b="0" i="0" kern="1200" dirty="0">
              <a:solidFill>
                <a:schemeClr val="tx1"/>
              </a:solidFill>
              <a:effectLst/>
              <a:latin typeface="+mn-lt"/>
              <a:ea typeface="+mn-ea"/>
              <a:cs typeface="+mn-cs"/>
            </a:endParaRPr>
          </a:p>
          <a:p>
            <a:r>
              <a:rPr lang="hr-HR" sz="1200" b="0" i="0" kern="1200" dirty="0">
                <a:solidFill>
                  <a:schemeClr val="tx1"/>
                </a:solidFill>
                <a:effectLst/>
                <a:latin typeface="+mn-lt"/>
                <a:ea typeface="+mn-ea"/>
                <a:cs typeface="+mn-cs"/>
              </a:rPr>
              <a:t>Ako slučajno netko još nije pročitao tu knjigu, svakako ju preporučujem!!!</a:t>
            </a:r>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12</a:t>
            </a:fld>
            <a:endParaRPr lang="hr-HR"/>
          </a:p>
        </p:txBody>
      </p:sp>
    </p:spTree>
    <p:extLst>
      <p:ext uri="{BB962C8B-B14F-4D97-AF65-F5344CB8AC3E}">
        <p14:creationId xmlns:p14="http://schemas.microsoft.com/office/powerpoint/2010/main" val="1968906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indent="0">
              <a:buFontTx/>
              <a:buNone/>
            </a:pPr>
            <a:r>
              <a:rPr lang="hr-HR" sz="1200" kern="1200" dirty="0">
                <a:solidFill>
                  <a:schemeClr val="tx1"/>
                </a:solidFill>
                <a:effectLst/>
                <a:latin typeface="+mn-lt"/>
                <a:ea typeface="+mn-ea"/>
                <a:cs typeface="+mn-cs"/>
              </a:rPr>
              <a:t>Vještine i znanja</a:t>
            </a:r>
            <a:r>
              <a:rPr lang="hr-HR" sz="1200" kern="1200" baseline="0" dirty="0">
                <a:solidFill>
                  <a:schemeClr val="tx1"/>
                </a:solidFill>
                <a:effectLst/>
                <a:latin typeface="+mn-lt"/>
                <a:ea typeface="+mn-ea"/>
                <a:cs typeface="+mn-cs"/>
              </a:rPr>
              <a:t> informacijskog čitanja prema knjizi, a primijenjeni tijekom 12 okruglih stolova:</a:t>
            </a:r>
            <a:endParaRPr lang="hr-HR" sz="1200" kern="1200" dirty="0">
              <a:solidFill>
                <a:schemeClr val="tx1"/>
              </a:solidFill>
              <a:effectLst/>
              <a:latin typeface="+mn-lt"/>
              <a:ea typeface="+mn-ea"/>
              <a:cs typeface="+mn-cs"/>
            </a:endParaRPr>
          </a:p>
          <a:p>
            <a:pPr marL="171450" indent="-171450">
              <a:buFontTx/>
              <a:buChar char="-"/>
            </a:pPr>
            <a:r>
              <a:rPr lang="hr-HR" sz="1200" kern="1200" dirty="0">
                <a:solidFill>
                  <a:schemeClr val="tx1"/>
                </a:solidFill>
                <a:effectLst/>
                <a:latin typeface="+mn-lt"/>
                <a:ea typeface="+mn-ea"/>
                <a:cs typeface="+mn-cs"/>
              </a:rPr>
              <a:t>izdvajanje važnih dijelova teksta podcrtavanjem, </a:t>
            </a:r>
          </a:p>
          <a:p>
            <a:pPr marL="171450" indent="-171450">
              <a:buFontTx/>
              <a:buChar char="-"/>
            </a:pPr>
            <a:r>
              <a:rPr lang="hr-HR" sz="1200" kern="1200" dirty="0">
                <a:solidFill>
                  <a:schemeClr val="tx1"/>
                </a:solidFill>
                <a:effectLst/>
                <a:latin typeface="+mn-lt"/>
                <a:ea typeface="+mn-ea"/>
                <a:cs typeface="+mn-cs"/>
              </a:rPr>
              <a:t>sposobnost nalaženja biti čitanoga, </a:t>
            </a:r>
          </a:p>
          <a:p>
            <a:pPr marL="171450" indent="-171450">
              <a:buFontTx/>
              <a:buChar char="-"/>
            </a:pPr>
            <a:r>
              <a:rPr lang="hr-HR" sz="1200" kern="1200" dirty="0">
                <a:solidFill>
                  <a:schemeClr val="tx1"/>
                </a:solidFill>
                <a:effectLst/>
                <a:latin typeface="+mn-lt"/>
                <a:ea typeface="+mn-ea"/>
                <a:cs typeface="+mn-cs"/>
              </a:rPr>
              <a:t>mogućnost prilagodbe postupaka čitanja svrsi radi koje se građa čita, </a:t>
            </a:r>
          </a:p>
          <a:p>
            <a:pPr marL="171450" indent="-171450">
              <a:buFontTx/>
              <a:buChar char="-"/>
            </a:pPr>
            <a:r>
              <a:rPr lang="hr-HR" sz="1200" kern="1200" dirty="0">
                <a:solidFill>
                  <a:schemeClr val="tx1"/>
                </a:solidFill>
                <a:effectLst/>
                <a:latin typeface="+mn-lt"/>
                <a:ea typeface="+mn-ea"/>
                <a:cs typeface="+mn-cs"/>
              </a:rPr>
              <a:t>usvajanje postupaka i strategija čitanja s razumijevanjem, </a:t>
            </a:r>
          </a:p>
          <a:p>
            <a:pPr marL="171450" indent="-171450">
              <a:buFontTx/>
              <a:buChar char="-"/>
            </a:pPr>
            <a:r>
              <a:rPr lang="hr-HR" sz="1200" kern="1200" dirty="0">
                <a:solidFill>
                  <a:schemeClr val="tx1"/>
                </a:solidFill>
                <a:effectLst/>
                <a:latin typeface="+mn-lt"/>
                <a:ea typeface="+mn-ea"/>
                <a:cs typeface="+mn-cs"/>
              </a:rPr>
              <a:t>zamišljanje onoga što se čita i stvaranje mentalnih slika koje olakšavaju shvaćanje, </a:t>
            </a:r>
          </a:p>
          <a:p>
            <a:pPr marL="171450" indent="-171450">
              <a:buFontTx/>
              <a:buChar char="-"/>
            </a:pPr>
            <a:r>
              <a:rPr lang="hr-HR" sz="1200" kern="1200" dirty="0">
                <a:solidFill>
                  <a:schemeClr val="tx1"/>
                </a:solidFill>
                <a:effectLst/>
                <a:latin typeface="+mn-lt"/>
                <a:ea typeface="+mn-ea"/>
                <a:cs typeface="+mn-cs"/>
              </a:rPr>
              <a:t>primjena pročitanog teksta i izrađenih bilježaka u praksi, </a:t>
            </a:r>
          </a:p>
          <a:p>
            <a:pPr marL="171450" indent="-171450">
              <a:buFontTx/>
              <a:buChar char="-"/>
            </a:pPr>
            <a:r>
              <a:rPr lang="hr-HR" sz="1200" kern="1200" dirty="0">
                <a:solidFill>
                  <a:schemeClr val="tx1"/>
                </a:solidFill>
                <a:effectLst/>
                <a:latin typeface="+mn-lt"/>
                <a:ea typeface="+mn-ea"/>
                <a:cs typeface="+mn-cs"/>
              </a:rPr>
              <a:t>usmeno izvješće o provedbi zadataka tijekom tjedan dana</a:t>
            </a:r>
          </a:p>
          <a:p>
            <a:pPr marL="171450" indent="-171450">
              <a:buFontTx/>
              <a:buChar char="-"/>
            </a:pPr>
            <a:r>
              <a:rPr lang="hr-HR" sz="1200" kern="1200" dirty="0" err="1">
                <a:solidFill>
                  <a:schemeClr val="tx1"/>
                </a:solidFill>
                <a:effectLst/>
                <a:latin typeface="+mn-lt"/>
                <a:ea typeface="+mn-ea"/>
                <a:cs typeface="+mn-cs"/>
              </a:rPr>
              <a:t>samopropitivanje</a:t>
            </a:r>
            <a:r>
              <a:rPr lang="hr-HR" sz="1200" kern="1200" dirty="0">
                <a:solidFill>
                  <a:schemeClr val="tx1"/>
                </a:solidFill>
                <a:effectLst/>
                <a:latin typeface="+mn-lt"/>
                <a:ea typeface="+mn-ea"/>
                <a:cs typeface="+mn-cs"/>
              </a:rPr>
              <a:t> značenja pročitanoga teksta, </a:t>
            </a:r>
          </a:p>
          <a:p>
            <a:pPr marL="171450" indent="-171450">
              <a:buFontTx/>
              <a:buChar char="-"/>
            </a:pPr>
            <a:r>
              <a:rPr lang="hr-HR" sz="1200" kern="1200" dirty="0">
                <a:solidFill>
                  <a:schemeClr val="tx1"/>
                </a:solidFill>
                <a:effectLst/>
                <a:latin typeface="+mn-lt"/>
                <a:ea typeface="+mn-ea"/>
                <a:cs typeface="+mn-cs"/>
              </a:rPr>
              <a:t>prosudbeno čitanje (razlikovanje činjenica od osobnog stajališta), </a:t>
            </a:r>
          </a:p>
          <a:p>
            <a:pPr marL="171450" indent="-171450">
              <a:buFontTx/>
              <a:buChar char="-"/>
            </a:pPr>
            <a:r>
              <a:rPr lang="hr-HR" sz="1200" kern="1200" dirty="0">
                <a:solidFill>
                  <a:schemeClr val="tx1"/>
                </a:solidFill>
                <a:effectLst/>
                <a:latin typeface="+mn-lt"/>
                <a:ea typeface="+mn-ea"/>
                <a:cs typeface="+mn-cs"/>
              </a:rPr>
              <a:t>čitanje s promišljanjem (skraćivanje zabilježenoga i dopisivanje vlastitih misli i razmišljanja), </a:t>
            </a:r>
          </a:p>
          <a:p>
            <a:pPr marL="171450" indent="-171450">
              <a:buFontTx/>
              <a:buChar char="-"/>
            </a:pPr>
            <a:r>
              <a:rPr lang="hr-HR" sz="1200" kern="1200" dirty="0">
                <a:solidFill>
                  <a:schemeClr val="tx1"/>
                </a:solidFill>
                <a:effectLst/>
                <a:latin typeface="+mn-lt"/>
                <a:ea typeface="+mn-ea"/>
                <a:cs typeface="+mn-cs"/>
              </a:rPr>
              <a:t>nalaženje glavne misli i izradba sažetka pročitanog teksta, </a:t>
            </a:r>
          </a:p>
          <a:p>
            <a:pPr marL="171450" indent="-171450">
              <a:buFontTx/>
              <a:buChar char="-"/>
            </a:pPr>
            <a:r>
              <a:rPr lang="hr-HR" sz="1200" kern="1200" dirty="0">
                <a:solidFill>
                  <a:schemeClr val="tx1"/>
                </a:solidFill>
                <a:effectLst/>
                <a:latin typeface="+mn-lt"/>
                <a:ea typeface="+mn-ea"/>
                <a:cs typeface="+mn-cs"/>
              </a:rPr>
              <a:t>prepričavanje i interpretacija pročitanog teksta, </a:t>
            </a:r>
          </a:p>
          <a:p>
            <a:pPr marL="171450" indent="-171450">
              <a:buFontTx/>
              <a:buChar char="-"/>
            </a:pPr>
            <a:r>
              <a:rPr lang="hr-HR" sz="1200" kern="1200" dirty="0" err="1">
                <a:solidFill>
                  <a:schemeClr val="tx1"/>
                </a:solidFill>
                <a:effectLst/>
                <a:latin typeface="+mn-lt"/>
                <a:ea typeface="+mn-ea"/>
                <a:cs typeface="+mn-cs"/>
              </a:rPr>
              <a:t>kontekstualizacija</a:t>
            </a:r>
            <a:r>
              <a:rPr lang="hr-HR" sz="1200" kern="1200" dirty="0">
                <a:solidFill>
                  <a:schemeClr val="tx1"/>
                </a:solidFill>
                <a:effectLst/>
                <a:latin typeface="+mn-lt"/>
                <a:ea typeface="+mn-ea"/>
                <a:cs typeface="+mn-cs"/>
              </a:rPr>
              <a:t> pročitanog teksta, rasprava o pročitanomu tekstu</a:t>
            </a:r>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13</a:t>
            </a:fld>
            <a:endParaRPr lang="hr-HR"/>
          </a:p>
        </p:txBody>
      </p:sp>
    </p:spTree>
    <p:extLst>
      <p:ext uri="{BB962C8B-B14F-4D97-AF65-F5344CB8AC3E}">
        <p14:creationId xmlns:p14="http://schemas.microsoft.com/office/powerpoint/2010/main" val="11062269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Nadam se da sam vas uspio zainteresirati</a:t>
            </a:r>
            <a:r>
              <a:rPr lang="hr-HR" sz="1200" kern="1200" baseline="0" dirty="0">
                <a:solidFill>
                  <a:schemeClr val="tx1"/>
                </a:solidFill>
                <a:effectLst/>
                <a:latin typeface="+mn-lt"/>
                <a:ea typeface="+mn-ea"/>
                <a:cs typeface="+mn-cs"/>
              </a:rPr>
              <a:t> te da ste i sami poželjeli provesti u svojoj školi sa svojim kolegama, ili možda sa svojim prijateljima ili rodbinom ovakve okrugle stolove.</a:t>
            </a: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Materijali su razrađeni do svakog detalja pa se voditelj treba minimalno pripremati, ništa ne treba improvizirati, samo slijediti do detalja precizne upute. Dakle, treba okupiti ekipu, uzeti materijale u ruke i početi raditi, zadovoljstvo kolega je zajamčeno!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Ako ste zainteresirani i nije vam problem doći 12 ponedjeljaka predvečer u moju školu, rado ću ponovno organizirati okrugle stolove „Više od uspjeha”. Naravno, dobit ćete i potvrdu. </a:t>
            </a:r>
            <a:r>
              <a:rPr lang="hr-HR" sz="1200" kern="1200" dirty="0">
                <a:solidFill>
                  <a:schemeClr val="tx1"/>
                </a:solidFill>
                <a:effectLst/>
                <a:latin typeface="+mn-lt"/>
                <a:ea typeface="+mn-ea"/>
                <a:cs typeface="+mn-cs"/>
                <a:sym typeface="Wingdings" panose="05000000000000000000" pitchFamily="2" charset="2"/>
              </a:rPr>
              <a:t></a:t>
            </a: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Ako vam je to problem, ali biste rado u svojoj školi vodili okrugle stolove, organizirat ćemo pripremni seminar 20. listopada 2017.u Varaždinu na kojem će nam gostovati certificirani treneri, a na kojem možete iskušati jedan okrugli stol te dobiti detaljne odgovore na sve nedoumice i pitanja.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Ako bi bilo zainteresiranih za ovakve pripremne seminare s pokaznim okruglim stolom, postoji mogućnost da se organiziraju i u drugim mjestima; Čakovcu, Koprivnici, u sklopu ŽSV-a ili samostalno, a profesor Glavaš s </a:t>
            </a:r>
            <a:r>
              <a:rPr lang="hr-HR" sz="1200" kern="1200" dirty="0" err="1">
                <a:solidFill>
                  <a:schemeClr val="tx1"/>
                </a:solidFill>
                <a:effectLst/>
                <a:latin typeface="+mn-lt"/>
                <a:ea typeface="+mn-ea"/>
                <a:cs typeface="+mn-cs"/>
              </a:rPr>
              <a:t>Verna</a:t>
            </a:r>
            <a:r>
              <a:rPr lang="hr-HR" sz="1200" kern="1200" dirty="0">
                <a:solidFill>
                  <a:schemeClr val="tx1"/>
                </a:solidFill>
                <a:effectLst/>
                <a:latin typeface="+mn-lt"/>
                <a:ea typeface="+mn-ea"/>
                <a:cs typeface="+mn-cs"/>
              </a:rPr>
              <a:t> će nam rado pomoći.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90808804-D2E2-4F50-BC0F-7276D86FD956}" type="slidenum">
              <a:rPr lang="hr-HR" smtClean="0"/>
              <a:t>14</a:t>
            </a:fld>
            <a:endParaRPr lang="hr-HR"/>
          </a:p>
        </p:txBody>
      </p:sp>
    </p:spTree>
    <p:extLst>
      <p:ext uri="{BB962C8B-B14F-4D97-AF65-F5344CB8AC3E}">
        <p14:creationId xmlns:p14="http://schemas.microsoft.com/office/powerpoint/2010/main" val="4187157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Donio</a:t>
            </a:r>
            <a:r>
              <a:rPr lang="hr-HR" baseline="0" dirty="0"/>
              <a:t> sam nekoliko </a:t>
            </a:r>
            <a:r>
              <a:rPr lang="hr-HR" baseline="0" dirty="0" err="1"/>
              <a:t>Maxwellovih</a:t>
            </a:r>
            <a:r>
              <a:rPr lang="hr-HR" baseline="0" dirty="0"/>
              <a:t> knjiga koje na kraju možete razgledati, a u pauzi ili na kraju možete me slobodno dodatno pitati sve što vas zanima o vođenju okruglih stolova i kako i sami možete organizirati te okrugle stolove u svojoj školi. </a:t>
            </a:r>
          </a:p>
          <a:p>
            <a:endParaRPr lang="hr-HR" baseline="0" dirty="0"/>
          </a:p>
          <a:p>
            <a:r>
              <a:rPr lang="hr-HR" baseline="0" dirty="0"/>
              <a:t>Svakako vas molim da se upišete ako ste zainteresirani doći u Varaždin 20. listopada na  pripremnu radionicu u 2. OŠ u vremenu od 15. do 19. sati, a koju će voditi treneri iz SAD-a, uz simultano prevođenje. Imamo još minutu-dvije za pitanja. Imate li pitanja?</a:t>
            </a:r>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15</a:t>
            </a:fld>
            <a:endParaRPr lang="hr-HR"/>
          </a:p>
        </p:txBody>
      </p:sp>
    </p:spTree>
    <p:extLst>
      <p:ext uri="{BB962C8B-B14F-4D97-AF65-F5344CB8AC3E}">
        <p14:creationId xmlns:p14="http://schemas.microsoft.com/office/powerpoint/2010/main" val="320799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a:xfrm>
            <a:off x="581025" y="682625"/>
            <a:ext cx="5649913" cy="3179763"/>
          </a:xfrm>
        </p:spPr>
      </p:sp>
      <p:sp>
        <p:nvSpPr>
          <p:cNvPr id="3" name="Rezervirano mjesto bilježaka 2"/>
          <p:cNvSpPr>
            <a:spLocks noGrp="1"/>
          </p:cNvSpPr>
          <p:nvPr>
            <p:ph type="body" idx="1"/>
          </p:nvPr>
        </p:nvSpPr>
        <p:spPr>
          <a:xfrm>
            <a:off x="685800" y="4056400"/>
            <a:ext cx="5387976" cy="4950993"/>
          </a:xfrm>
        </p:spPr>
        <p:txBody>
          <a:bodyPr/>
          <a:lstStyle/>
          <a:p>
            <a:r>
              <a:rPr lang="hr-HR" dirty="0"/>
              <a:t>Pokazat ću vam kako sam informacijsko opismenjavanje proveo s kolegama. </a:t>
            </a:r>
          </a:p>
          <a:p>
            <a:endParaRPr lang="hr-HR" dirty="0"/>
          </a:p>
          <a:p>
            <a:r>
              <a:rPr lang="hr-HR" dirty="0"/>
              <a:t>I njima i meni tih 12 sastanaka bilo je najljepše i najkorisnije vrijeme provedeno u školi u prošloj školskoj godini. </a:t>
            </a:r>
          </a:p>
          <a:p>
            <a:endParaRPr lang="hr-HR" dirty="0"/>
          </a:p>
          <a:p>
            <a:r>
              <a:rPr lang="hr-HR" dirty="0"/>
              <a:t>Materijal Više od uspjeha nastao je kao rezultat</a:t>
            </a:r>
            <a:r>
              <a:rPr lang="hr-HR" baseline="0" dirty="0"/>
              <a:t> rada tima okupljenog oko Johna C. Maxwella pa ću vam na početku reći nekoliko riječi o njemu.</a:t>
            </a:r>
            <a:endParaRPr lang="hr-HR" dirty="0"/>
          </a:p>
          <a:p>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dirty="0"/>
              <a:t>Materijal „Više od uspjeha” nevjerojatno je zahvalan jer nam omogućuje da s lakoćom razgovaramo o temama koje su nam sve od životne važnosti, a u drugim okolnostima obično izbjegavamo razgovarati o tomu.</a:t>
            </a:r>
          </a:p>
          <a:p>
            <a:endParaRPr lang="hr-HR" dirty="0"/>
          </a:p>
          <a:p>
            <a:r>
              <a:rPr lang="hr-HR" dirty="0"/>
              <a:t>Metoda okruglog, ili bolje reći kružnog stola, nevjerojatno je korisna: omogućuje nam da doista svatko svakoga čuje, nitko nikomu ne upada u riječ i svatko može reći što želi.</a:t>
            </a:r>
          </a:p>
          <a:p>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2</a:t>
            </a:fld>
            <a:endParaRPr lang="hr-HR"/>
          </a:p>
        </p:txBody>
      </p:sp>
    </p:spTree>
    <p:extLst>
      <p:ext uri="{BB962C8B-B14F-4D97-AF65-F5344CB8AC3E}">
        <p14:creationId xmlns:p14="http://schemas.microsoft.com/office/powerpoint/2010/main" val="248835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171450" indent="-171450">
              <a:buFont typeface="Arial" panose="020B0604020202020204" pitchFamily="34" charset="0"/>
              <a:buChar char="•"/>
            </a:pPr>
            <a:r>
              <a:rPr lang="hr-HR" dirty="0"/>
              <a:t>Svaki je učitelj, uključujući i nas školske knjižničare kao učitelje, najsretniji, najzadovoljniji i najuspješniji u svom poslu kad postane lider koji voli i vodi svoje učenike, odnosno svoje korisnike.</a:t>
            </a:r>
          </a:p>
          <a:p>
            <a:pPr marL="171450" indent="-171450">
              <a:buFont typeface="Arial" panose="020B0604020202020204" pitchFamily="34" charset="0"/>
              <a:buChar char="•"/>
            </a:pPr>
            <a:endParaRPr lang="hr-HR" dirty="0"/>
          </a:p>
          <a:p>
            <a:pPr marL="171450" indent="-171450">
              <a:buFont typeface="Arial" panose="020B0604020202020204" pitchFamily="34" charset="0"/>
              <a:buChar char="•"/>
            </a:pPr>
            <a:r>
              <a:rPr lang="hr-HR" dirty="0"/>
              <a:t>John C. Maxwell u Hrvatskoj je razmjerno nepoznat, no mnoge vrhunske svjetske tvrtke i udruge iz neprofitnog sektora prepoznale su njegovu vrijednost pa zadnjih godina </a:t>
            </a:r>
            <a:r>
              <a:rPr lang="hr-HR" dirty="0" err="1"/>
              <a:t>Maxwellov</a:t>
            </a:r>
            <a:r>
              <a:rPr lang="hr-HR" dirty="0"/>
              <a:t> život izgleda tako da svojim zrakoplovom iz dana u dan putuje širom Zemlje na različite konferencije</a:t>
            </a:r>
            <a:r>
              <a:rPr lang="hr-HR" baseline="0" dirty="0"/>
              <a:t> i tečajeve na kojima ljudima pomaže da razviju svoje talente, svakodnevno im dodaje vrijednost.</a:t>
            </a:r>
          </a:p>
          <a:p>
            <a:pPr marL="171450" indent="-171450">
              <a:buFont typeface="Arial" panose="020B0604020202020204" pitchFamily="34" charset="0"/>
              <a:buChar char="•"/>
            </a:pPr>
            <a:endParaRPr lang="hr-HR" baseline="0" dirty="0"/>
          </a:p>
          <a:p>
            <a:pPr marL="171450" indent="-171450">
              <a:buFont typeface="Arial" panose="020B0604020202020204" pitchFamily="34" charset="0"/>
              <a:buChar char="•"/>
            </a:pPr>
            <a:r>
              <a:rPr lang="hr-HR" baseline="0" dirty="0"/>
              <a:t>Moj je dojam da se „liderstvo” kod nas previše veže uz elitizam, a Maxwell nas poučava da je svatko od nas pozvan živjeti životom lidera, bez obzira nalazi li se na vrhu, na dnu ili u sredini svoje zajednice. Svi smo mi pozvani biti liderima u našoj školskoj knjižnici. Napokon, svatko je od nas pozvan biti liderom svog života.</a:t>
            </a:r>
          </a:p>
          <a:p>
            <a:pPr marL="171450" indent="-171450">
              <a:buFont typeface="Arial" panose="020B0604020202020204" pitchFamily="34" charset="0"/>
              <a:buChar char="•"/>
            </a:pPr>
            <a:endParaRPr lang="hr-HR" baseline="0" dirty="0"/>
          </a:p>
          <a:p>
            <a:pPr marL="171450" indent="-171450">
              <a:buFont typeface="Arial" panose="020B0604020202020204" pitchFamily="34" charset="0"/>
              <a:buChar char="•"/>
            </a:pPr>
            <a:r>
              <a:rPr lang="hr-HR" baseline="0" dirty="0"/>
              <a:t>Na ovoj ljestvici 50 najutjecajnijih ljudi iz područja liderstva i managementa, Maxwell je na prvom mjestu!</a:t>
            </a:r>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3</a:t>
            </a:fld>
            <a:endParaRPr lang="hr-HR"/>
          </a:p>
        </p:txBody>
      </p:sp>
    </p:spTree>
    <p:extLst>
      <p:ext uri="{BB962C8B-B14F-4D97-AF65-F5344CB8AC3E}">
        <p14:creationId xmlns:p14="http://schemas.microsoft.com/office/powerpoint/2010/main" val="764178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Na hrvatski jezik prevedeno je 10-ak </a:t>
            </a:r>
            <a:r>
              <a:rPr lang="hr-HR" dirty="0" err="1"/>
              <a:t>Maxwellovih</a:t>
            </a:r>
            <a:r>
              <a:rPr lang="hr-HR" dirty="0"/>
              <a:t> knjiga. Na žalost, neke</a:t>
            </a:r>
            <a:r>
              <a:rPr lang="hr-HR" baseline="0" dirty="0"/>
              <a:t> su prevedene neprecizno pa mi je bilo lakše shvatiti neke pojmove čitajući izvornike na engleskom, premda engleskim jezikom vladam sasvim prosječno.  </a:t>
            </a:r>
          </a:p>
          <a:p>
            <a:endParaRPr lang="hr-HR" baseline="0" dirty="0"/>
          </a:p>
          <a:p>
            <a:r>
              <a:rPr lang="hr-HR" baseline="0" dirty="0"/>
              <a:t>Ipak, unatoč razmjerno lošem prijevodu, kod </a:t>
            </a:r>
            <a:r>
              <a:rPr lang="hr-HR" baseline="0" dirty="0" err="1"/>
              <a:t>Maxwela</a:t>
            </a:r>
            <a:r>
              <a:rPr lang="hr-HR" baseline="0" dirty="0"/>
              <a:t> mi je najbolje: jasnoća, preciznost i uvjerljivost onoga što piše.</a:t>
            </a:r>
          </a:p>
          <a:p>
            <a:endParaRPr lang="hr-H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Sam je Maxwell to sažeo ovako: </a:t>
            </a:r>
            <a:r>
              <a:rPr lang="hr-HR" sz="1200" b="0" kern="1200" dirty="0">
                <a:solidFill>
                  <a:schemeClr val="tx1"/>
                </a:solidFill>
                <a:effectLst/>
                <a:latin typeface="+mn-lt"/>
                <a:ea typeface="+mn-ea"/>
                <a:cs typeface="+mn-cs"/>
              </a:rPr>
              <a:t>Uvijek tražim najizravnije načine da bih ljude naučio kompleksnim istinama: </a:t>
            </a:r>
            <a:r>
              <a:rPr lang="hr-HR" sz="1200" b="1" kern="1200" dirty="0">
                <a:solidFill>
                  <a:schemeClr val="tx1"/>
                </a:solidFill>
                <a:effectLst/>
                <a:latin typeface="+mn-lt"/>
                <a:ea typeface="+mn-ea"/>
                <a:cs typeface="+mn-cs"/>
              </a:rPr>
              <a:t>od nečeg kompliciranog stvoriti nešto jednostavno.</a:t>
            </a:r>
            <a:endParaRPr lang="hr-HR" sz="1200" kern="1200" dirty="0">
              <a:solidFill>
                <a:schemeClr val="tx1"/>
              </a:solidFill>
              <a:effectLst/>
              <a:latin typeface="+mn-lt"/>
              <a:ea typeface="+mn-ea"/>
              <a:cs typeface="+mn-cs"/>
            </a:endParaRPr>
          </a:p>
          <a:p>
            <a:endParaRPr lang="hr-HR" baseline="0" dirty="0"/>
          </a:p>
          <a:p>
            <a:endParaRPr lang="hr-HR" baseline="0"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4</a:t>
            </a:fld>
            <a:endParaRPr lang="hr-HR"/>
          </a:p>
        </p:txBody>
      </p:sp>
    </p:spTree>
    <p:extLst>
      <p:ext uri="{BB962C8B-B14F-4D97-AF65-F5344CB8AC3E}">
        <p14:creationId xmlns:p14="http://schemas.microsoft.com/office/powerpoint/2010/main" val="81373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Maxwell sam o sebi:</a:t>
            </a:r>
          </a:p>
          <a:p>
            <a:endParaRPr lang="hr-HR" dirty="0"/>
          </a:p>
          <a:p>
            <a:r>
              <a:rPr lang="hr-HR" dirty="0"/>
              <a:t>Imaš li nezaustavljivu želju poboljšati živote ljudi? To je bila moja polazna točka prije 50 godina. Svoje putovanje započeo sam kao pastor u maloj crkvi u Ohiou gdje sam naučio da vodstvo započinje razvojem samog sebe i povezivanjem s drugima. Put nije bio lagan! Nastavio sam učiti kako neprestano osobno rasti i razvijati se. Moja je strast opremiti druge ljude da mogu ostvariti velike stvari, živeći važne i ispunjene živote. Nema važnijeg cilja od pomaganja drugima da ostvare svoje potencijale i značaj. Zato sam svoj život posvetio onomu što vjerujem da činim najbolje: poučavanju. Napisao sam više od 100 knjiga koje su prevedene na više od 50 jezika. </a:t>
            </a:r>
          </a:p>
        </p:txBody>
      </p:sp>
      <p:sp>
        <p:nvSpPr>
          <p:cNvPr id="4" name="Rezervirano mjesto broja slajda 3"/>
          <p:cNvSpPr>
            <a:spLocks noGrp="1"/>
          </p:cNvSpPr>
          <p:nvPr>
            <p:ph type="sldNum" sz="quarter" idx="10"/>
          </p:nvPr>
        </p:nvSpPr>
        <p:spPr/>
        <p:txBody>
          <a:bodyPr/>
          <a:lstStyle/>
          <a:p>
            <a:fld id="{90808804-D2E2-4F50-BC0F-7276D86FD956}" type="slidenum">
              <a:rPr lang="hr-HR" smtClean="0"/>
              <a:t>5</a:t>
            </a:fld>
            <a:endParaRPr lang="hr-HR"/>
          </a:p>
        </p:txBody>
      </p:sp>
    </p:spTree>
    <p:extLst>
      <p:ext uri="{BB962C8B-B14F-4D97-AF65-F5344CB8AC3E}">
        <p14:creationId xmlns:p14="http://schemas.microsoft.com/office/powerpoint/2010/main" val="3471734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Maxwell ostvaruje svoje poslanje i kroz nekoliko svojih tvrtki. Jedna je od njih </a:t>
            </a:r>
            <a:r>
              <a:rPr lang="hr-HR" baseline="0" dirty="0" err="1"/>
              <a:t>Equip</a:t>
            </a:r>
            <a:r>
              <a:rPr lang="hr-HR" baseline="0" dirty="0"/>
              <a:t> – </a:t>
            </a:r>
            <a:r>
              <a:rPr lang="hr-HR" baseline="0" dirty="0" err="1"/>
              <a:t>Equipping</a:t>
            </a:r>
            <a:r>
              <a:rPr lang="hr-HR" baseline="0" dirty="0"/>
              <a:t> </a:t>
            </a:r>
            <a:r>
              <a:rPr lang="hr-HR" baseline="0" dirty="0" err="1"/>
              <a:t>Leaders</a:t>
            </a:r>
            <a:r>
              <a:rPr lang="hr-HR" baseline="0" dirty="0"/>
              <a:t> To </a:t>
            </a:r>
            <a:r>
              <a:rPr lang="hr-HR" baseline="0" dirty="0" err="1"/>
              <a:t>Reach</a:t>
            </a:r>
            <a:r>
              <a:rPr lang="hr-HR" baseline="0" dirty="0"/>
              <a:t> </a:t>
            </a:r>
            <a:r>
              <a:rPr lang="hr-HR" baseline="0" dirty="0" err="1"/>
              <a:t>Our</a:t>
            </a:r>
            <a:r>
              <a:rPr lang="hr-HR" baseline="0" dirty="0"/>
              <a:t> World.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Osobno sam za Maxwella saznao pohađajući </a:t>
            </a:r>
            <a:r>
              <a:rPr lang="hr-HR" baseline="0" dirty="0" err="1"/>
              <a:t>Equipov</a:t>
            </a:r>
            <a:r>
              <a:rPr lang="hr-HR" baseline="0" dirty="0"/>
              <a:t> tečaj koji se održavao u Zagrebu kroz tri godine, svake godine jedan vikend na proljeće i na jesen. Tečaj je organizirala udruga Partner, odnosno dr. Dražen Glavaš, predavač poslovne etike na </a:t>
            </a:r>
            <a:r>
              <a:rPr lang="hr-HR" baseline="0" dirty="0" err="1"/>
              <a:t>Vernu</a:t>
            </a:r>
            <a:r>
              <a:rPr lang="hr-HR" baseline="0" dirty="0"/>
              <a:t>, kao </a:t>
            </a:r>
            <a:r>
              <a:rPr lang="hr-HR" baseline="0" dirty="0" err="1"/>
              <a:t>Equipov</a:t>
            </a:r>
            <a:r>
              <a:rPr lang="hr-HR" baseline="0" dirty="0"/>
              <a:t> koordinator za Hrvatsku. Tečaj su održavala dvojica certificiranih trenera – George Clinton i </a:t>
            </a:r>
            <a:r>
              <a:rPr lang="hr-HR" baseline="0" dirty="0" err="1"/>
              <a:t>Kerry</a:t>
            </a:r>
            <a:r>
              <a:rPr lang="hr-HR" baseline="0" dirty="0"/>
              <a:t> L. </a:t>
            </a:r>
            <a:r>
              <a:rPr lang="hr-HR" baseline="0" dirty="0" err="1"/>
              <a:t>Huffman</a:t>
            </a:r>
            <a:r>
              <a:rPr lang="hr-HR" baseline="0" dirty="0"/>
              <a:t>, koji su za nas stotinjak o vlastitom trošku dolazili iz SAD-a. Kod udruge Partner možete nabaviti materijali „Više od uspjeha”.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Premda se i kroz tečaj i u </a:t>
            </a:r>
            <a:r>
              <a:rPr lang="hr-HR" baseline="0" dirty="0" err="1"/>
              <a:t>Maxwellovim</a:t>
            </a:r>
            <a:r>
              <a:rPr lang="hr-HR" baseline="0" dirty="0"/>
              <a:t> knjigama stalno provlači ideja liderstva, ja bih radije naglasak stavio na osobni razvoj i rast. Pravi, istinski lider jest onaj koji utječe na druge ljude tako da im pruža samopouzdanje i poštivanje, daje im nadu, sluša ih, orijentira ih, govori im o njihovim potrebama, ohrabruje ih, pomaže im pobijediti, bude im primjer. To je ujedno idealna slika svakog prosvjetara, to je idealni školski knjižničar u odnosu na svoje korisnike. Da bi svatko od nas postao i ostao takav istinski lider, potrebno je da cijelog života radimo na osobnom rastu i razvoju – a Maxwell nam nudi uvjerljive i provjerene metode rada na sebi.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baseline="0"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6</a:t>
            </a:fld>
            <a:endParaRPr lang="hr-HR"/>
          </a:p>
        </p:txBody>
      </p:sp>
    </p:spTree>
    <p:extLst>
      <p:ext uri="{BB962C8B-B14F-4D97-AF65-F5344CB8AC3E}">
        <p14:creationId xmlns:p14="http://schemas.microsoft.com/office/powerpoint/2010/main" val="115310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Čim sam na </a:t>
            </a:r>
            <a:r>
              <a:rPr lang="hr-HR" sz="1200" kern="1200" dirty="0" err="1">
                <a:solidFill>
                  <a:schemeClr val="tx1"/>
                </a:solidFill>
                <a:effectLst/>
                <a:latin typeface="+mn-lt"/>
                <a:ea typeface="+mn-ea"/>
                <a:cs typeface="+mn-cs"/>
              </a:rPr>
              <a:t>Equipovom</a:t>
            </a:r>
            <a:r>
              <a:rPr lang="hr-HR" sz="1200" kern="1200" dirty="0">
                <a:solidFill>
                  <a:schemeClr val="tx1"/>
                </a:solidFill>
                <a:effectLst/>
                <a:latin typeface="+mn-lt"/>
                <a:ea typeface="+mn-ea"/>
                <a:cs typeface="+mn-cs"/>
              </a:rPr>
              <a:t> tečaju dobio materijale „Više od uspjeha“ znao sam da su jako korisni za osobni razvoj i rast svakog učitelja,</a:t>
            </a:r>
            <a:r>
              <a:rPr lang="hr-HR" sz="1200" kern="1200" baseline="0" dirty="0">
                <a:solidFill>
                  <a:schemeClr val="tx1"/>
                </a:solidFill>
                <a:effectLst/>
                <a:latin typeface="+mn-lt"/>
                <a:ea typeface="+mn-ea"/>
                <a:cs typeface="+mn-cs"/>
              </a:rPr>
              <a:t> i nas stručnih suradnika.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r>
              <a:rPr lang="hr-HR" sz="1200" kern="1200" dirty="0">
                <a:solidFill>
                  <a:schemeClr val="tx1"/>
                </a:solidFill>
                <a:effectLst/>
                <a:latin typeface="+mn-lt"/>
                <a:ea typeface="+mn-ea"/>
                <a:cs typeface="+mn-cs"/>
              </a:rPr>
              <a:t>Teme za 12 okruglih stolova obuhvaćaju općeprihvaćene vrijednosti, bez obzira na svjetonazor. </a:t>
            </a:r>
          </a:p>
          <a:p>
            <a:r>
              <a:rPr lang="hr-HR" sz="1200" kern="1200" dirty="0">
                <a:solidFill>
                  <a:schemeClr val="tx1"/>
                </a:solidFill>
                <a:effectLst/>
                <a:latin typeface="+mn-lt"/>
                <a:ea typeface="+mn-ea"/>
                <a:cs typeface="+mn-cs"/>
              </a:rPr>
              <a:t> </a:t>
            </a:r>
          </a:p>
          <a:p>
            <a:r>
              <a:rPr lang="hr-HR" sz="1200" kern="1200" dirty="0">
                <a:solidFill>
                  <a:schemeClr val="tx1"/>
                </a:solidFill>
                <a:effectLst/>
                <a:latin typeface="+mn-lt"/>
                <a:ea typeface="+mn-ea"/>
                <a:cs typeface="+mn-cs"/>
              </a:rPr>
              <a:t>S obzirom da Maxwell svoje vrijednosti temelji na svojoj kršćanskoj vjeri (a u Hrvatskoj to i ne bi trebao biti problem kada znamo da se više od 90% građana izjasnilo kao kršćani) u materijalima je dodana BONUS tema za one koji to žele, a u njoj osobno progovara o svojim vrijednostima i kako on to kaže najvažnijem odnosu u svom životu, odnosu prema Bogu. </a:t>
            </a:r>
          </a:p>
          <a:p>
            <a:r>
              <a:rPr lang="hr-HR" sz="1200" kern="1200" dirty="0">
                <a:solidFill>
                  <a:schemeClr val="tx1"/>
                </a:solidFill>
                <a:effectLst/>
                <a:latin typeface="+mn-lt"/>
                <a:ea typeface="+mn-ea"/>
                <a:cs typeface="+mn-cs"/>
              </a:rPr>
              <a:t> </a:t>
            </a:r>
          </a:p>
          <a:p>
            <a:r>
              <a:rPr lang="hr-HR" sz="1200" kern="1200" dirty="0">
                <a:solidFill>
                  <a:schemeClr val="tx1"/>
                </a:solidFill>
                <a:effectLst/>
                <a:latin typeface="+mn-lt"/>
                <a:ea typeface="+mn-ea"/>
                <a:cs typeface="+mn-cs"/>
              </a:rPr>
              <a:t>Taj bonus materijal nisam koristio u radu s kolegama u školi kako bih izbjegao bilo kakvu interpretaciju o nametanju kršćanskog svjetonazora nekomu tko to ne želi</a:t>
            </a:r>
            <a:r>
              <a:rPr lang="hr-HR" sz="1200" kern="1200" baseline="0" dirty="0">
                <a:solidFill>
                  <a:schemeClr val="tx1"/>
                </a:solidFill>
                <a:effectLst/>
                <a:latin typeface="+mn-lt"/>
                <a:ea typeface="+mn-ea"/>
                <a:cs typeface="+mn-cs"/>
              </a:rPr>
              <a:t> – jer je i meni neprihvatljivo da netko meni ili mojoj djeci nameće svoj svjetonazor, koji ja ne želim.</a:t>
            </a: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hr-HR" sz="1200" kern="1200" dirty="0">
                <a:solidFill>
                  <a:schemeClr val="tx1"/>
                </a:solidFill>
                <a:effectLst/>
                <a:latin typeface="+mn-lt"/>
                <a:ea typeface="+mn-ea"/>
                <a:cs typeface="+mn-cs"/>
              </a:rPr>
              <a:t> </a:t>
            </a:r>
            <a:endParaRPr lang="hr-H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p:txBody>
      </p:sp>
      <p:sp>
        <p:nvSpPr>
          <p:cNvPr id="4" name="Rezervirano mjesto broja slajda 3"/>
          <p:cNvSpPr>
            <a:spLocks noGrp="1"/>
          </p:cNvSpPr>
          <p:nvPr>
            <p:ph type="sldNum" sz="quarter" idx="10"/>
          </p:nvPr>
        </p:nvSpPr>
        <p:spPr/>
        <p:txBody>
          <a:bodyPr/>
          <a:lstStyle/>
          <a:p>
            <a:fld id="{90808804-D2E2-4F50-BC0F-7276D86FD956}" type="slidenum">
              <a:rPr lang="hr-HR" smtClean="0"/>
              <a:t>7</a:t>
            </a:fld>
            <a:endParaRPr lang="hr-HR"/>
          </a:p>
        </p:txBody>
      </p:sp>
    </p:spTree>
    <p:extLst>
      <p:ext uri="{BB962C8B-B14F-4D97-AF65-F5344CB8AC3E}">
        <p14:creationId xmlns:p14="http://schemas.microsoft.com/office/powerpoint/2010/main" val="408531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U radnom materijalu „Više od uspjeha” tekstovi za 12 okruglih stolova </a:t>
            </a:r>
            <a:r>
              <a:rPr lang="hr-HR" baseline="0" dirty="0"/>
              <a:t>podijeljeni su na dva dijela. </a:t>
            </a:r>
          </a:p>
          <a:p>
            <a:endParaRPr lang="hr-HR" baseline="0" dirty="0"/>
          </a:p>
          <a:p>
            <a:r>
              <a:rPr lang="hr-HR" baseline="0" dirty="0"/>
              <a:t>Prva cjelina 6 okruglih stolova naziva </a:t>
            </a:r>
            <a:r>
              <a:rPr lang="hr-HR" sz="1200" kern="1200" dirty="0">
                <a:solidFill>
                  <a:schemeClr val="tx1"/>
                </a:solidFill>
                <a:effectLst/>
                <a:latin typeface="+mn-lt"/>
                <a:ea typeface="+mn-ea"/>
                <a:cs typeface="+mn-cs"/>
              </a:rPr>
              <a:t>Šest ključeva uspjeha, a obuhvaća module: </a:t>
            </a:r>
          </a:p>
          <a:p>
            <a:pPr marL="228600" indent="-228600">
              <a:buAutoNum type="arabicPeriod"/>
            </a:pPr>
            <a:r>
              <a:rPr lang="hr-HR" sz="1200" kern="1200" dirty="0">
                <a:solidFill>
                  <a:schemeClr val="tx1"/>
                </a:solidFill>
                <a:effectLst/>
                <a:latin typeface="+mn-lt"/>
                <a:ea typeface="+mn-ea"/>
                <a:cs typeface="+mn-cs"/>
              </a:rPr>
              <a:t>stav (svijet koji vidite obojen je vašim stavom), </a:t>
            </a:r>
          </a:p>
          <a:p>
            <a:pPr marL="228600" indent="-228600">
              <a:buAutoNum type="arabicPeriod"/>
            </a:pPr>
            <a:r>
              <a:rPr lang="hr-HR" sz="1200" kern="1200" dirty="0">
                <a:solidFill>
                  <a:schemeClr val="tx1"/>
                </a:solidFill>
                <a:effectLst/>
                <a:latin typeface="+mn-lt"/>
                <a:ea typeface="+mn-ea"/>
                <a:cs typeface="+mn-cs"/>
              </a:rPr>
              <a:t>osobni rast (osobe koje ne prestaju učiti uvijek će imati budućnost), </a:t>
            </a:r>
          </a:p>
          <a:p>
            <a:pPr marL="228600" indent="-228600">
              <a:buAutoNum type="arabicPeriod"/>
            </a:pPr>
            <a:r>
              <a:rPr lang="hr-HR" sz="1200" kern="1200" dirty="0">
                <a:solidFill>
                  <a:schemeClr val="tx1"/>
                </a:solidFill>
                <a:effectLst/>
                <a:latin typeface="+mn-lt"/>
                <a:ea typeface="+mn-ea"/>
                <a:cs typeface="+mn-cs"/>
              </a:rPr>
              <a:t>integritet (život s integritetom vodi cjelovitom životu), </a:t>
            </a:r>
          </a:p>
          <a:p>
            <a:pPr marL="228600" indent="-228600">
              <a:buAutoNum type="arabicPeriod"/>
            </a:pPr>
            <a:r>
              <a:rPr lang="hr-HR" sz="1200" kern="1200" dirty="0">
                <a:solidFill>
                  <a:schemeClr val="tx1"/>
                </a:solidFill>
                <a:effectLst/>
                <a:latin typeface="+mn-lt"/>
                <a:ea typeface="+mn-ea"/>
                <a:cs typeface="+mn-cs"/>
              </a:rPr>
              <a:t>prioriteti (jasni prioriteti otkrivaju vam što trebate činiti i kamo otići), </a:t>
            </a:r>
          </a:p>
          <a:p>
            <a:pPr marL="228600" indent="-228600">
              <a:buAutoNum type="arabicPeriod"/>
            </a:pPr>
            <a:r>
              <a:rPr lang="hr-HR" sz="1200" kern="1200" dirty="0">
                <a:solidFill>
                  <a:schemeClr val="tx1"/>
                </a:solidFill>
                <a:effectLst/>
                <a:latin typeface="+mn-lt"/>
                <a:ea typeface="+mn-ea"/>
                <a:cs typeface="+mn-cs"/>
              </a:rPr>
              <a:t>radna etika (marljivost nas svakodnevno ispunjava), </a:t>
            </a:r>
          </a:p>
          <a:p>
            <a:pPr marL="228600" indent="-228600">
              <a:buAutoNum type="arabicPeriod"/>
            </a:pPr>
            <a:r>
              <a:rPr lang="hr-HR" sz="1200" kern="1200" dirty="0">
                <a:solidFill>
                  <a:schemeClr val="tx1"/>
                </a:solidFill>
                <a:effectLst/>
                <a:latin typeface="+mn-lt"/>
                <a:ea typeface="+mn-ea"/>
                <a:cs typeface="+mn-cs"/>
              </a:rPr>
              <a:t>međuljudski odnosi (kvaliteta vaših odnosa s ljudima određuje kvalitetu vašega života)</a:t>
            </a:r>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8</a:t>
            </a:fld>
            <a:endParaRPr lang="hr-HR"/>
          </a:p>
        </p:txBody>
      </p:sp>
    </p:spTree>
    <p:extLst>
      <p:ext uri="{BB962C8B-B14F-4D97-AF65-F5344CB8AC3E}">
        <p14:creationId xmlns:p14="http://schemas.microsoft.com/office/powerpoint/2010/main" val="2892122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baseline="0" dirty="0"/>
              <a:t>Druga cjelina 6 okruglih stolova naziva </a:t>
            </a:r>
            <a:r>
              <a:rPr lang="hr-HR" sz="1200" kern="1200" dirty="0">
                <a:solidFill>
                  <a:schemeClr val="tx1"/>
                </a:solidFill>
                <a:effectLst/>
                <a:latin typeface="+mn-lt"/>
                <a:ea typeface="+mn-ea"/>
                <a:cs typeface="+mn-cs"/>
              </a:rPr>
              <a:t>Svrhovito življenja kao mosta k značaju obuhvaća module: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način života uspješnih ljudi,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možete stvoriti odličnu priču od svojega života,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provođenje cilja u djelo,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osnovne stvari za svakodnevno svrhovito življenje,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počnite iznositi svoju priču i ohrabrivati druge,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hr-HR" sz="1200" kern="1200" dirty="0">
                <a:solidFill>
                  <a:schemeClr val="tx1"/>
                </a:solidFill>
                <a:effectLst/>
                <a:latin typeface="+mn-lt"/>
                <a:ea typeface="+mn-ea"/>
                <a:cs typeface="+mn-cs"/>
              </a:rPr>
              <a:t>vođenje vlastitog okruglog stola.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hr-HR" sz="1200" kern="1200" dirty="0">
              <a:solidFill>
                <a:schemeClr val="tx1"/>
              </a:solidFill>
              <a:effectLst/>
              <a:latin typeface="+mn-lt"/>
              <a:ea typeface="+mn-ea"/>
              <a:cs typeface="+mn-cs"/>
            </a:endParaRPr>
          </a:p>
          <a:p>
            <a:endParaRPr lang="hr-HR" dirty="0"/>
          </a:p>
        </p:txBody>
      </p:sp>
      <p:sp>
        <p:nvSpPr>
          <p:cNvPr id="4" name="Rezervirano mjesto broja slajda 3"/>
          <p:cNvSpPr>
            <a:spLocks noGrp="1"/>
          </p:cNvSpPr>
          <p:nvPr>
            <p:ph type="sldNum" sz="quarter" idx="10"/>
          </p:nvPr>
        </p:nvSpPr>
        <p:spPr/>
        <p:txBody>
          <a:bodyPr/>
          <a:lstStyle/>
          <a:p>
            <a:fld id="{90808804-D2E2-4F50-BC0F-7276D86FD956}" type="slidenum">
              <a:rPr lang="hr-HR" smtClean="0"/>
              <a:t>9</a:t>
            </a:fld>
            <a:endParaRPr lang="hr-HR"/>
          </a:p>
        </p:txBody>
      </p:sp>
    </p:spTree>
    <p:extLst>
      <p:ext uri="{BB962C8B-B14F-4D97-AF65-F5344CB8AC3E}">
        <p14:creationId xmlns:p14="http://schemas.microsoft.com/office/powerpoint/2010/main" val="412157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C54E874-9EB6-413D-BC46-45F30F3F40E2}"/>
              </a:ext>
            </a:extLst>
          </p:cNvPr>
          <p:cNvSpPr>
            <a:spLocks noGrp="1"/>
          </p:cNvSpPr>
          <p:nvPr>
            <p:ph type="ctrTitle"/>
          </p:nvPr>
        </p:nvSpPr>
        <p:spPr>
          <a:xfrm>
            <a:off x="1524000" y="1122363"/>
            <a:ext cx="9144000" cy="2387600"/>
          </a:xfrm>
        </p:spPr>
        <p:txBody>
          <a:bodyPr anchor="b"/>
          <a:lstStyle>
            <a:lvl1pPr algn="ctr">
              <a:defRPr sz="6000"/>
            </a:lvl1pPr>
          </a:lstStyle>
          <a:p>
            <a:r>
              <a:rPr lang="hr-HR"/>
              <a:t>Uredite stil naslova matrice</a:t>
            </a:r>
          </a:p>
        </p:txBody>
      </p:sp>
      <p:sp>
        <p:nvSpPr>
          <p:cNvPr id="3" name="Podnaslov 2">
            <a:extLst>
              <a:ext uri="{FF2B5EF4-FFF2-40B4-BE49-F238E27FC236}">
                <a16:creationId xmlns:a16="http://schemas.microsoft.com/office/drawing/2014/main" id="{BC94BCB0-6060-4EDA-BF60-F63D5236D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p>
        </p:txBody>
      </p:sp>
      <p:sp>
        <p:nvSpPr>
          <p:cNvPr id="4" name="Rezervirano mjesto datuma 3">
            <a:extLst>
              <a:ext uri="{FF2B5EF4-FFF2-40B4-BE49-F238E27FC236}">
                <a16:creationId xmlns:a16="http://schemas.microsoft.com/office/drawing/2014/main" id="{73633B76-CF80-4109-8084-82837604EA15}"/>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9B2556F0-87AF-4110-87AB-6B4213340150}"/>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2EA09467-FBFB-45CE-916A-3716C54321CC}"/>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1651594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62168FF-CB70-49FD-A557-CE2EE6755618}"/>
              </a:ext>
            </a:extLst>
          </p:cNvPr>
          <p:cNvSpPr>
            <a:spLocks noGrp="1"/>
          </p:cNvSpPr>
          <p:nvPr>
            <p:ph type="title"/>
          </p:nvPr>
        </p:nvSpPr>
        <p:spPr/>
        <p:txBody>
          <a:bodyPr/>
          <a:lstStyle/>
          <a:p>
            <a:r>
              <a:rPr lang="hr-HR"/>
              <a:t>Uredite stil naslova matrice</a:t>
            </a:r>
          </a:p>
        </p:txBody>
      </p:sp>
      <p:sp>
        <p:nvSpPr>
          <p:cNvPr id="3" name="Rezervirano mjesto okomitog teksta 2">
            <a:extLst>
              <a:ext uri="{FF2B5EF4-FFF2-40B4-BE49-F238E27FC236}">
                <a16:creationId xmlns:a16="http://schemas.microsoft.com/office/drawing/2014/main" id="{48FA9778-C4AF-4B0D-BD54-37E1D9A869E8}"/>
              </a:ext>
            </a:extLst>
          </p:cNvPr>
          <p:cNvSpPr>
            <a:spLocks noGrp="1"/>
          </p:cNvSpPr>
          <p:nvPr>
            <p:ph type="body" orient="vert" idx="1"/>
          </p:nvPr>
        </p:nvSpPr>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7D5F49AF-966A-45D3-84FA-7C48854B13DC}"/>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57781FF2-5D10-48E2-9608-AEBCC1AF20B9}"/>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1B97E788-CD83-4991-A595-D1EC5CB7C2DA}"/>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4147369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B93B3A6-D43D-450C-B483-DEA75F17301B}"/>
              </a:ext>
            </a:extLst>
          </p:cNvPr>
          <p:cNvSpPr>
            <a:spLocks noGrp="1"/>
          </p:cNvSpPr>
          <p:nvPr>
            <p:ph type="title" orient="vert"/>
          </p:nvPr>
        </p:nvSpPr>
        <p:spPr>
          <a:xfrm>
            <a:off x="8724900" y="365125"/>
            <a:ext cx="2628900" cy="5811838"/>
          </a:xfrm>
        </p:spPr>
        <p:txBody>
          <a:bodyPr vert="eaVert"/>
          <a:lstStyle/>
          <a:p>
            <a:r>
              <a:rPr lang="hr-HR"/>
              <a:t>Uredite stil naslova matrice</a:t>
            </a:r>
          </a:p>
        </p:txBody>
      </p:sp>
      <p:sp>
        <p:nvSpPr>
          <p:cNvPr id="3" name="Rezervirano mjesto okomitog teksta 2">
            <a:extLst>
              <a:ext uri="{FF2B5EF4-FFF2-40B4-BE49-F238E27FC236}">
                <a16:creationId xmlns:a16="http://schemas.microsoft.com/office/drawing/2014/main" id="{E396054F-6242-4962-AEDD-294861AE28FB}"/>
              </a:ext>
            </a:extLst>
          </p:cNvPr>
          <p:cNvSpPr>
            <a:spLocks noGrp="1"/>
          </p:cNvSpPr>
          <p:nvPr>
            <p:ph type="body" orient="vert" idx="1"/>
          </p:nvPr>
        </p:nvSpPr>
        <p:spPr>
          <a:xfrm>
            <a:off x="838200" y="365125"/>
            <a:ext cx="7734300" cy="5811838"/>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1EF800E4-0BDD-43BB-8D2D-26EB9A993F98}"/>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0FF6F890-4F0B-4688-8597-10A59EB0C2F7}"/>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C5AE09A3-2B5F-4908-8487-77F821B65A7E}"/>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1424429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003E815-6867-4D90-97FB-5725ADD70EE7}"/>
              </a:ext>
            </a:extLst>
          </p:cNvPr>
          <p:cNvSpPr>
            <a:spLocks noGrp="1"/>
          </p:cNvSpPr>
          <p:nvPr>
            <p:ph type="title"/>
          </p:nvPr>
        </p:nvSpPr>
        <p:spPr/>
        <p:txBody>
          <a:bodyPr/>
          <a:lstStyle/>
          <a:p>
            <a:r>
              <a:rPr lang="hr-HR"/>
              <a:t>Uredite stil naslova matrice</a:t>
            </a:r>
          </a:p>
        </p:txBody>
      </p:sp>
      <p:sp>
        <p:nvSpPr>
          <p:cNvPr id="3" name="Rezervirano mjesto sadržaja 2">
            <a:extLst>
              <a:ext uri="{FF2B5EF4-FFF2-40B4-BE49-F238E27FC236}">
                <a16:creationId xmlns:a16="http://schemas.microsoft.com/office/drawing/2014/main" id="{C4E4583A-C0D4-43B2-8F34-0B84E7570912}"/>
              </a:ext>
            </a:extLst>
          </p:cNvPr>
          <p:cNvSpPr>
            <a:spLocks noGrp="1"/>
          </p:cNvSpPr>
          <p:nvPr>
            <p:ph idx="1"/>
          </p:nvPr>
        </p:nvSpPr>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78E01713-BDAA-4011-9E78-A8CF60111C37}"/>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BBC2D5B9-83CD-4994-A961-3966C405C8AB}"/>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0462FB45-6296-4649-924E-CAE59FAB9B90}"/>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74538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0A02965-D00C-4C2D-8681-A3EB628B874A}"/>
              </a:ext>
            </a:extLst>
          </p:cNvPr>
          <p:cNvSpPr>
            <a:spLocks noGrp="1"/>
          </p:cNvSpPr>
          <p:nvPr>
            <p:ph type="title"/>
          </p:nvPr>
        </p:nvSpPr>
        <p:spPr>
          <a:xfrm>
            <a:off x="831850" y="1709738"/>
            <a:ext cx="10515600" cy="2852737"/>
          </a:xfrm>
        </p:spPr>
        <p:txBody>
          <a:bodyPr anchor="b"/>
          <a:lstStyle>
            <a:lvl1pPr>
              <a:defRPr sz="6000"/>
            </a:lvl1pPr>
          </a:lstStyle>
          <a:p>
            <a:r>
              <a:rPr lang="hr-HR"/>
              <a:t>Uredite stil naslova matrice</a:t>
            </a:r>
          </a:p>
        </p:txBody>
      </p:sp>
      <p:sp>
        <p:nvSpPr>
          <p:cNvPr id="3" name="Rezervirano mjesto teksta 2">
            <a:extLst>
              <a:ext uri="{FF2B5EF4-FFF2-40B4-BE49-F238E27FC236}">
                <a16:creationId xmlns:a16="http://schemas.microsoft.com/office/drawing/2014/main" id="{2574283E-48D6-4CA2-9FD1-2B69098384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Uredite stilove teksta matrice</a:t>
            </a:r>
          </a:p>
        </p:txBody>
      </p:sp>
      <p:sp>
        <p:nvSpPr>
          <p:cNvPr id="4" name="Rezervirano mjesto datuma 3">
            <a:extLst>
              <a:ext uri="{FF2B5EF4-FFF2-40B4-BE49-F238E27FC236}">
                <a16:creationId xmlns:a16="http://schemas.microsoft.com/office/drawing/2014/main" id="{B252B44B-9F48-4B4E-8D57-800212CBE2CD}"/>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072FBF30-9DFF-47CD-9BC1-D84734053192}"/>
              </a:ext>
            </a:extLst>
          </p:cNvPr>
          <p:cNvSpPr>
            <a:spLocks noGrp="1"/>
          </p:cNvSpPr>
          <p:nvPr>
            <p:ph type="ftr" sz="quarter" idx="11"/>
          </p:nvPr>
        </p:nvSpPr>
        <p:spPr/>
        <p:txBody>
          <a:bodyPr/>
          <a:lstStyle/>
          <a:p>
            <a:endParaRPr lang="hr-HR"/>
          </a:p>
        </p:txBody>
      </p:sp>
      <p:sp>
        <p:nvSpPr>
          <p:cNvPr id="6" name="Rezervirano mjesto broja slajda 5">
            <a:extLst>
              <a:ext uri="{FF2B5EF4-FFF2-40B4-BE49-F238E27FC236}">
                <a16:creationId xmlns:a16="http://schemas.microsoft.com/office/drawing/2014/main" id="{42F78F34-B49D-4078-84C1-9DAC3424725C}"/>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1551410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BCBB8A4-AB91-496D-B43A-B1B956651932}"/>
              </a:ext>
            </a:extLst>
          </p:cNvPr>
          <p:cNvSpPr>
            <a:spLocks noGrp="1"/>
          </p:cNvSpPr>
          <p:nvPr>
            <p:ph type="title"/>
          </p:nvPr>
        </p:nvSpPr>
        <p:spPr/>
        <p:txBody>
          <a:bodyPr/>
          <a:lstStyle/>
          <a:p>
            <a:r>
              <a:rPr lang="hr-HR"/>
              <a:t>Uredite stil naslova matrice</a:t>
            </a:r>
          </a:p>
        </p:txBody>
      </p:sp>
      <p:sp>
        <p:nvSpPr>
          <p:cNvPr id="3" name="Rezervirano mjesto sadržaja 2">
            <a:extLst>
              <a:ext uri="{FF2B5EF4-FFF2-40B4-BE49-F238E27FC236}">
                <a16:creationId xmlns:a16="http://schemas.microsoft.com/office/drawing/2014/main" id="{D9506F03-3492-4692-A9DA-2464A2553BCF}"/>
              </a:ext>
            </a:extLst>
          </p:cNvPr>
          <p:cNvSpPr>
            <a:spLocks noGrp="1"/>
          </p:cNvSpPr>
          <p:nvPr>
            <p:ph sz="half" idx="1"/>
          </p:nvPr>
        </p:nvSpPr>
        <p:spPr>
          <a:xfrm>
            <a:off x="838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sadržaja 3">
            <a:extLst>
              <a:ext uri="{FF2B5EF4-FFF2-40B4-BE49-F238E27FC236}">
                <a16:creationId xmlns:a16="http://schemas.microsoft.com/office/drawing/2014/main" id="{B6CBA518-E7A8-4A1E-A4BD-F8D6BFFEE181}"/>
              </a:ext>
            </a:extLst>
          </p:cNvPr>
          <p:cNvSpPr>
            <a:spLocks noGrp="1"/>
          </p:cNvSpPr>
          <p:nvPr>
            <p:ph sz="half" idx="2"/>
          </p:nvPr>
        </p:nvSpPr>
        <p:spPr>
          <a:xfrm>
            <a:off x="6172200" y="1825625"/>
            <a:ext cx="5181600" cy="435133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datuma 4">
            <a:extLst>
              <a:ext uri="{FF2B5EF4-FFF2-40B4-BE49-F238E27FC236}">
                <a16:creationId xmlns:a16="http://schemas.microsoft.com/office/drawing/2014/main" id="{443EE1AD-A972-4259-BA4A-D1D91197217D}"/>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6" name="Rezervirano mjesto podnožja 5">
            <a:extLst>
              <a:ext uri="{FF2B5EF4-FFF2-40B4-BE49-F238E27FC236}">
                <a16:creationId xmlns:a16="http://schemas.microsoft.com/office/drawing/2014/main" id="{AEA2C2E7-7818-4DC4-A856-A0FD59C9AAC0}"/>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3117285-D1C2-4E24-9274-4D1F318B206B}"/>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2122100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F2D7612-90E8-4AB3-AB08-A47EDC4AB7D2}"/>
              </a:ext>
            </a:extLst>
          </p:cNvPr>
          <p:cNvSpPr>
            <a:spLocks noGrp="1"/>
          </p:cNvSpPr>
          <p:nvPr>
            <p:ph type="title"/>
          </p:nvPr>
        </p:nvSpPr>
        <p:spPr>
          <a:xfrm>
            <a:off x="839788" y="365125"/>
            <a:ext cx="10515600" cy="1325563"/>
          </a:xfrm>
        </p:spPr>
        <p:txBody>
          <a:bodyPr/>
          <a:lstStyle/>
          <a:p>
            <a:r>
              <a:rPr lang="hr-HR"/>
              <a:t>Uredite stil naslova matrice</a:t>
            </a:r>
          </a:p>
        </p:txBody>
      </p:sp>
      <p:sp>
        <p:nvSpPr>
          <p:cNvPr id="3" name="Rezervirano mjesto teksta 2">
            <a:extLst>
              <a:ext uri="{FF2B5EF4-FFF2-40B4-BE49-F238E27FC236}">
                <a16:creationId xmlns:a16="http://schemas.microsoft.com/office/drawing/2014/main" id="{55153D9F-01A4-4EB5-9D61-C75FA7866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Rezervirano mjesto sadržaja 3">
            <a:extLst>
              <a:ext uri="{FF2B5EF4-FFF2-40B4-BE49-F238E27FC236}">
                <a16:creationId xmlns:a16="http://schemas.microsoft.com/office/drawing/2014/main" id="{9D73B6D5-21DC-47BF-BA41-04F3AB9F4377}"/>
              </a:ext>
            </a:extLst>
          </p:cNvPr>
          <p:cNvSpPr>
            <a:spLocks noGrp="1"/>
          </p:cNvSpPr>
          <p:nvPr>
            <p:ph sz="half" idx="2"/>
          </p:nvPr>
        </p:nvSpPr>
        <p:spPr>
          <a:xfrm>
            <a:off x="839788" y="2505075"/>
            <a:ext cx="5157787"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5" name="Rezervirano mjesto teksta 4">
            <a:extLst>
              <a:ext uri="{FF2B5EF4-FFF2-40B4-BE49-F238E27FC236}">
                <a16:creationId xmlns:a16="http://schemas.microsoft.com/office/drawing/2014/main" id="{F1D4BE7A-27FC-453F-9344-E02FF0EB85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Rezervirano mjesto sadržaja 5">
            <a:extLst>
              <a:ext uri="{FF2B5EF4-FFF2-40B4-BE49-F238E27FC236}">
                <a16:creationId xmlns:a16="http://schemas.microsoft.com/office/drawing/2014/main" id="{6B17A644-A24B-452A-931E-BEC0E5E128DD}"/>
              </a:ext>
            </a:extLst>
          </p:cNvPr>
          <p:cNvSpPr>
            <a:spLocks noGrp="1"/>
          </p:cNvSpPr>
          <p:nvPr>
            <p:ph sz="quarter" idx="4"/>
          </p:nvPr>
        </p:nvSpPr>
        <p:spPr>
          <a:xfrm>
            <a:off x="6172200" y="2505075"/>
            <a:ext cx="5183188" cy="3684588"/>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7" name="Rezervirano mjesto datuma 6">
            <a:extLst>
              <a:ext uri="{FF2B5EF4-FFF2-40B4-BE49-F238E27FC236}">
                <a16:creationId xmlns:a16="http://schemas.microsoft.com/office/drawing/2014/main" id="{C039AEB4-3819-4A7D-A0CF-E932BA2962F4}"/>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8" name="Rezervirano mjesto podnožja 7">
            <a:extLst>
              <a:ext uri="{FF2B5EF4-FFF2-40B4-BE49-F238E27FC236}">
                <a16:creationId xmlns:a16="http://schemas.microsoft.com/office/drawing/2014/main" id="{9164F6EE-2D66-4996-A1DB-DDBE62857128}"/>
              </a:ext>
            </a:extLst>
          </p:cNvPr>
          <p:cNvSpPr>
            <a:spLocks noGrp="1"/>
          </p:cNvSpPr>
          <p:nvPr>
            <p:ph type="ftr" sz="quarter" idx="11"/>
          </p:nvPr>
        </p:nvSpPr>
        <p:spPr/>
        <p:txBody>
          <a:bodyPr/>
          <a:lstStyle/>
          <a:p>
            <a:endParaRPr lang="hr-HR"/>
          </a:p>
        </p:txBody>
      </p:sp>
      <p:sp>
        <p:nvSpPr>
          <p:cNvPr id="9" name="Rezervirano mjesto broja slajda 8">
            <a:extLst>
              <a:ext uri="{FF2B5EF4-FFF2-40B4-BE49-F238E27FC236}">
                <a16:creationId xmlns:a16="http://schemas.microsoft.com/office/drawing/2014/main" id="{A7638DE3-FD66-4C6B-9D6D-20B1118EE85B}"/>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74645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1339B58-1AED-4478-A7B0-76A4EDA30E63}"/>
              </a:ext>
            </a:extLst>
          </p:cNvPr>
          <p:cNvSpPr>
            <a:spLocks noGrp="1"/>
          </p:cNvSpPr>
          <p:nvPr>
            <p:ph type="title"/>
          </p:nvPr>
        </p:nvSpPr>
        <p:spPr/>
        <p:txBody>
          <a:bodyPr/>
          <a:lstStyle/>
          <a:p>
            <a:r>
              <a:rPr lang="hr-HR"/>
              <a:t>Uredite stil naslova matrice</a:t>
            </a:r>
          </a:p>
        </p:txBody>
      </p:sp>
      <p:sp>
        <p:nvSpPr>
          <p:cNvPr id="3" name="Rezervirano mjesto datuma 2">
            <a:extLst>
              <a:ext uri="{FF2B5EF4-FFF2-40B4-BE49-F238E27FC236}">
                <a16:creationId xmlns:a16="http://schemas.microsoft.com/office/drawing/2014/main" id="{722A3BF2-18A0-4391-B286-940F1F79F272}"/>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4" name="Rezervirano mjesto podnožja 3">
            <a:extLst>
              <a:ext uri="{FF2B5EF4-FFF2-40B4-BE49-F238E27FC236}">
                <a16:creationId xmlns:a16="http://schemas.microsoft.com/office/drawing/2014/main" id="{D00CAE52-FB54-4B0F-BF58-A241D77C36F4}"/>
              </a:ext>
            </a:extLst>
          </p:cNvPr>
          <p:cNvSpPr>
            <a:spLocks noGrp="1"/>
          </p:cNvSpPr>
          <p:nvPr>
            <p:ph type="ftr" sz="quarter" idx="11"/>
          </p:nvPr>
        </p:nvSpPr>
        <p:spPr/>
        <p:txBody>
          <a:bodyPr/>
          <a:lstStyle/>
          <a:p>
            <a:endParaRPr lang="hr-HR"/>
          </a:p>
        </p:txBody>
      </p:sp>
      <p:sp>
        <p:nvSpPr>
          <p:cNvPr id="5" name="Rezervirano mjesto broja slajda 4">
            <a:extLst>
              <a:ext uri="{FF2B5EF4-FFF2-40B4-BE49-F238E27FC236}">
                <a16:creationId xmlns:a16="http://schemas.microsoft.com/office/drawing/2014/main" id="{6C794CED-FBC7-47D6-9B23-51D8B593FDD9}"/>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361410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29058A15-C3B9-4ECD-AC9E-6291C9D150C3}"/>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3" name="Rezervirano mjesto podnožja 2">
            <a:extLst>
              <a:ext uri="{FF2B5EF4-FFF2-40B4-BE49-F238E27FC236}">
                <a16:creationId xmlns:a16="http://schemas.microsoft.com/office/drawing/2014/main" id="{F3FDE58D-97FD-4A3C-A50D-1C94840A7C03}"/>
              </a:ext>
            </a:extLst>
          </p:cNvPr>
          <p:cNvSpPr>
            <a:spLocks noGrp="1"/>
          </p:cNvSpPr>
          <p:nvPr>
            <p:ph type="ftr" sz="quarter" idx="11"/>
          </p:nvPr>
        </p:nvSpPr>
        <p:spPr/>
        <p:txBody>
          <a:bodyPr/>
          <a:lstStyle/>
          <a:p>
            <a:endParaRPr lang="hr-HR"/>
          </a:p>
        </p:txBody>
      </p:sp>
      <p:sp>
        <p:nvSpPr>
          <p:cNvPr id="4" name="Rezervirano mjesto broja slajda 3">
            <a:extLst>
              <a:ext uri="{FF2B5EF4-FFF2-40B4-BE49-F238E27FC236}">
                <a16:creationId xmlns:a16="http://schemas.microsoft.com/office/drawing/2014/main" id="{075F1576-1E20-4A0E-942A-BE12213AD425}"/>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165161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1A311BA-9505-422B-BE37-F3DE237E4609}"/>
              </a:ext>
            </a:extLst>
          </p:cNvPr>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adržaja 2">
            <a:extLst>
              <a:ext uri="{FF2B5EF4-FFF2-40B4-BE49-F238E27FC236}">
                <a16:creationId xmlns:a16="http://schemas.microsoft.com/office/drawing/2014/main" id="{44EE1293-7952-41D6-A485-370305CC8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teksta 3">
            <a:extLst>
              <a:ext uri="{FF2B5EF4-FFF2-40B4-BE49-F238E27FC236}">
                <a16:creationId xmlns:a16="http://schemas.microsoft.com/office/drawing/2014/main" id="{AAB8EC61-7F78-4C4F-ACCC-7C861204B5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6EC7589F-9E92-43C4-B03F-B436BD8CD5F9}"/>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6" name="Rezervirano mjesto podnožja 5">
            <a:extLst>
              <a:ext uri="{FF2B5EF4-FFF2-40B4-BE49-F238E27FC236}">
                <a16:creationId xmlns:a16="http://schemas.microsoft.com/office/drawing/2014/main" id="{EEB3D376-BA61-4D5A-B33C-8778BD44040B}"/>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DE3E02F8-53D4-4E48-B8F0-19547C72666B}"/>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368217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113C93-990B-4F45-B965-B4084D9D63DE}"/>
              </a:ext>
            </a:extLst>
          </p:cNvPr>
          <p:cNvSpPr>
            <a:spLocks noGrp="1"/>
          </p:cNvSpPr>
          <p:nvPr>
            <p:ph type="title"/>
          </p:nvPr>
        </p:nvSpPr>
        <p:spPr>
          <a:xfrm>
            <a:off x="839788" y="457200"/>
            <a:ext cx="3932237" cy="1600200"/>
          </a:xfrm>
        </p:spPr>
        <p:txBody>
          <a:bodyPr anchor="b"/>
          <a:lstStyle>
            <a:lvl1pPr>
              <a:defRPr sz="3200"/>
            </a:lvl1pPr>
          </a:lstStyle>
          <a:p>
            <a:r>
              <a:rPr lang="hr-HR"/>
              <a:t>Uredite stil naslova matrice</a:t>
            </a:r>
          </a:p>
        </p:txBody>
      </p:sp>
      <p:sp>
        <p:nvSpPr>
          <p:cNvPr id="3" name="Rezervirano mjesto slike 2">
            <a:extLst>
              <a:ext uri="{FF2B5EF4-FFF2-40B4-BE49-F238E27FC236}">
                <a16:creationId xmlns:a16="http://schemas.microsoft.com/office/drawing/2014/main" id="{2AC5E3C3-1EC9-4C02-8537-5B1D41D5E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Rezervirano mjesto teksta 3">
            <a:extLst>
              <a:ext uri="{FF2B5EF4-FFF2-40B4-BE49-F238E27FC236}">
                <a16:creationId xmlns:a16="http://schemas.microsoft.com/office/drawing/2014/main" id="{D449D4A1-78E2-445E-BFA9-66626B3DA7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Uredite stilove teksta matrice</a:t>
            </a:r>
          </a:p>
        </p:txBody>
      </p:sp>
      <p:sp>
        <p:nvSpPr>
          <p:cNvPr id="5" name="Rezervirano mjesto datuma 4">
            <a:extLst>
              <a:ext uri="{FF2B5EF4-FFF2-40B4-BE49-F238E27FC236}">
                <a16:creationId xmlns:a16="http://schemas.microsoft.com/office/drawing/2014/main" id="{4BDE3C40-1AED-4E07-9F84-179F73D4D142}"/>
              </a:ext>
            </a:extLst>
          </p:cNvPr>
          <p:cNvSpPr>
            <a:spLocks noGrp="1"/>
          </p:cNvSpPr>
          <p:nvPr>
            <p:ph type="dt" sz="half" idx="10"/>
          </p:nvPr>
        </p:nvSpPr>
        <p:spPr/>
        <p:txBody>
          <a:bodyPr/>
          <a:lstStyle/>
          <a:p>
            <a:fld id="{7ADC8C59-2EBF-490D-A214-7CBA36E467BE}" type="datetimeFigureOut">
              <a:rPr lang="hr-HR" smtClean="0"/>
              <a:t>3.7.2017.</a:t>
            </a:fld>
            <a:endParaRPr lang="hr-HR"/>
          </a:p>
        </p:txBody>
      </p:sp>
      <p:sp>
        <p:nvSpPr>
          <p:cNvPr id="6" name="Rezervirano mjesto podnožja 5">
            <a:extLst>
              <a:ext uri="{FF2B5EF4-FFF2-40B4-BE49-F238E27FC236}">
                <a16:creationId xmlns:a16="http://schemas.microsoft.com/office/drawing/2014/main" id="{8CC42A41-FF87-437D-A242-C63EFB9B4B2F}"/>
              </a:ext>
            </a:extLst>
          </p:cNvPr>
          <p:cNvSpPr>
            <a:spLocks noGrp="1"/>
          </p:cNvSpPr>
          <p:nvPr>
            <p:ph type="ftr" sz="quarter" idx="11"/>
          </p:nvPr>
        </p:nvSpPr>
        <p:spPr/>
        <p:txBody>
          <a:bodyPr/>
          <a:lstStyle/>
          <a:p>
            <a:endParaRPr lang="hr-HR"/>
          </a:p>
        </p:txBody>
      </p:sp>
      <p:sp>
        <p:nvSpPr>
          <p:cNvPr id="7" name="Rezervirano mjesto broja slajda 6">
            <a:extLst>
              <a:ext uri="{FF2B5EF4-FFF2-40B4-BE49-F238E27FC236}">
                <a16:creationId xmlns:a16="http://schemas.microsoft.com/office/drawing/2014/main" id="{4521FAED-FFD9-4C36-A5EB-6E6ADB382923}"/>
              </a:ext>
            </a:extLst>
          </p:cNvPr>
          <p:cNvSpPr>
            <a:spLocks noGrp="1"/>
          </p:cNvSpPr>
          <p:nvPr>
            <p:ph type="sldNum" sz="quarter" idx="12"/>
          </p:nvPr>
        </p:nvSpPr>
        <p:spPr/>
        <p:txBody>
          <a:bodyPr/>
          <a:lstStyle/>
          <a:p>
            <a:fld id="{ED98A932-CAAE-4DB1-A446-276938A18AD4}" type="slidenum">
              <a:rPr lang="hr-HR" smtClean="0"/>
              <a:t>‹#›</a:t>
            </a:fld>
            <a:endParaRPr lang="hr-HR"/>
          </a:p>
        </p:txBody>
      </p:sp>
    </p:spTree>
    <p:extLst>
      <p:ext uri="{BB962C8B-B14F-4D97-AF65-F5344CB8AC3E}">
        <p14:creationId xmlns:p14="http://schemas.microsoft.com/office/powerpoint/2010/main" val="690377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E85B855E-4A8B-4B49-A863-3ED36E5FD0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Uredite stil naslova matrice</a:t>
            </a:r>
          </a:p>
        </p:txBody>
      </p:sp>
      <p:sp>
        <p:nvSpPr>
          <p:cNvPr id="3" name="Rezervirano mjesto teksta 2">
            <a:extLst>
              <a:ext uri="{FF2B5EF4-FFF2-40B4-BE49-F238E27FC236}">
                <a16:creationId xmlns:a16="http://schemas.microsoft.com/office/drawing/2014/main" id="{B3B3E0D9-B3DD-44DF-AF84-F95A7347CA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4" name="Rezervirano mjesto datuma 3">
            <a:extLst>
              <a:ext uri="{FF2B5EF4-FFF2-40B4-BE49-F238E27FC236}">
                <a16:creationId xmlns:a16="http://schemas.microsoft.com/office/drawing/2014/main" id="{FD3F6B94-D636-4998-AFD8-80FBCECF1D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DC8C59-2EBF-490D-A214-7CBA36E467BE}" type="datetimeFigureOut">
              <a:rPr lang="hr-HR" smtClean="0"/>
              <a:t>3.7.2017.</a:t>
            </a:fld>
            <a:endParaRPr lang="hr-HR"/>
          </a:p>
        </p:txBody>
      </p:sp>
      <p:sp>
        <p:nvSpPr>
          <p:cNvPr id="5" name="Rezervirano mjesto podnožja 4">
            <a:extLst>
              <a:ext uri="{FF2B5EF4-FFF2-40B4-BE49-F238E27FC236}">
                <a16:creationId xmlns:a16="http://schemas.microsoft.com/office/drawing/2014/main" id="{5EFE1ADE-F75E-43FB-B1F4-166865EE86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Rezervirano mjesto broja slajda 5">
            <a:extLst>
              <a:ext uri="{FF2B5EF4-FFF2-40B4-BE49-F238E27FC236}">
                <a16:creationId xmlns:a16="http://schemas.microsoft.com/office/drawing/2014/main" id="{0D64386A-A142-421A-B388-61E66A297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98A932-CAAE-4DB1-A446-276938A18AD4}" type="slidenum">
              <a:rPr lang="hr-HR" smtClean="0"/>
              <a:t>‹#›</a:t>
            </a:fld>
            <a:endParaRPr lang="hr-HR"/>
          </a:p>
        </p:txBody>
      </p:sp>
    </p:spTree>
    <p:extLst>
      <p:ext uri="{BB962C8B-B14F-4D97-AF65-F5344CB8AC3E}">
        <p14:creationId xmlns:p14="http://schemas.microsoft.com/office/powerpoint/2010/main" val="4112076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ADE5B1B-A7D4-431A-A8A7-4BD3682E0A0D}"/>
              </a:ext>
            </a:extLst>
          </p:cNvPr>
          <p:cNvSpPr>
            <a:spLocks noGrp="1"/>
          </p:cNvSpPr>
          <p:nvPr>
            <p:ph type="ctrTitle"/>
          </p:nvPr>
        </p:nvSpPr>
        <p:spPr>
          <a:xfrm>
            <a:off x="4226560" y="614363"/>
            <a:ext cx="7615396" cy="4079557"/>
          </a:xfrm>
        </p:spPr>
        <p:txBody>
          <a:bodyPr>
            <a:normAutofit/>
          </a:bodyPr>
          <a:lstStyle/>
          <a:p>
            <a:r>
              <a:rPr lang="hr-HR" dirty="0"/>
              <a:t>Okrugli stolovi </a:t>
            </a:r>
            <a:br>
              <a:rPr lang="hr-HR" dirty="0"/>
            </a:br>
            <a:r>
              <a:rPr lang="hr-HR" dirty="0"/>
              <a:t>s </a:t>
            </a:r>
            <a:r>
              <a:rPr lang="hr-HR" dirty="0" err="1"/>
              <a:t>koleg</a:t>
            </a:r>
            <a:r>
              <a:rPr lang="hr-HR" dirty="0"/>
              <a:t>(</a:t>
            </a:r>
            <a:r>
              <a:rPr lang="hr-HR" dirty="0" err="1"/>
              <a:t>ic</a:t>
            </a:r>
            <a:r>
              <a:rPr lang="hr-HR" dirty="0"/>
              <a:t>)ama:</a:t>
            </a:r>
            <a:br>
              <a:rPr lang="hr-HR" dirty="0"/>
            </a:br>
            <a:r>
              <a:rPr lang="hr-HR" dirty="0"/>
              <a:t>„</a:t>
            </a:r>
            <a:r>
              <a:rPr lang="hr-HR" b="1" dirty="0"/>
              <a:t>Više od uspjeha</a:t>
            </a:r>
            <a:r>
              <a:rPr lang="hr-HR" dirty="0"/>
              <a:t>”</a:t>
            </a:r>
            <a:br>
              <a:rPr lang="hr-HR" dirty="0"/>
            </a:br>
            <a:br>
              <a:rPr lang="hr-HR" dirty="0"/>
            </a:br>
            <a:r>
              <a:rPr lang="hr-HR" sz="4000" b="1" i="1" dirty="0"/>
              <a:t>informacijsko čitanje</a:t>
            </a:r>
          </a:p>
        </p:txBody>
      </p:sp>
      <p:sp>
        <p:nvSpPr>
          <p:cNvPr id="3" name="Podnaslov 2">
            <a:extLst>
              <a:ext uri="{FF2B5EF4-FFF2-40B4-BE49-F238E27FC236}">
                <a16:creationId xmlns:a16="http://schemas.microsoft.com/office/drawing/2014/main" id="{39D2B68E-1F7A-4B2C-BE3E-345573CEB033}"/>
              </a:ext>
            </a:extLst>
          </p:cNvPr>
          <p:cNvSpPr>
            <a:spLocks noGrp="1"/>
          </p:cNvSpPr>
          <p:nvPr>
            <p:ph type="subTitle" idx="1"/>
          </p:nvPr>
        </p:nvSpPr>
        <p:spPr>
          <a:xfrm>
            <a:off x="4457938" y="5613718"/>
            <a:ext cx="7152640" cy="990282"/>
          </a:xfrm>
        </p:spPr>
        <p:txBody>
          <a:bodyPr>
            <a:normAutofit lnSpcReduction="10000"/>
          </a:bodyPr>
          <a:lstStyle/>
          <a:p>
            <a:r>
              <a:rPr lang="hr-HR" dirty="0"/>
              <a:t>Josip Rihtarić </a:t>
            </a:r>
            <a:br>
              <a:rPr lang="hr-HR" dirty="0"/>
            </a:br>
            <a:r>
              <a:rPr lang="hr-HR" sz="1300" dirty="0"/>
              <a:t>josip.rihtaric@skole.hr</a:t>
            </a:r>
          </a:p>
          <a:p>
            <a:r>
              <a:rPr lang="hr-HR" dirty="0"/>
              <a:t>Koprivnica, 5. srpnja 2017.</a:t>
            </a:r>
          </a:p>
        </p:txBody>
      </p:sp>
      <p:pic>
        <p:nvPicPr>
          <p:cNvPr id="4" name="Slika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7" y="614363"/>
            <a:ext cx="3476625" cy="4762500"/>
          </a:xfrm>
          <a:prstGeom prst="rect">
            <a:avLst/>
          </a:prstGeom>
        </p:spPr>
      </p:pic>
    </p:spTree>
    <p:extLst>
      <p:ext uri="{BB962C8B-B14F-4D97-AF65-F5344CB8AC3E}">
        <p14:creationId xmlns:p14="http://schemas.microsoft.com/office/powerpoint/2010/main" val="3601025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525115D-BC4E-40E4-BEC2-DEA320C6A7A9}"/>
              </a:ext>
            </a:extLst>
          </p:cNvPr>
          <p:cNvSpPr>
            <a:spLocks noGrp="1"/>
          </p:cNvSpPr>
          <p:nvPr>
            <p:ph type="title"/>
          </p:nvPr>
        </p:nvSpPr>
        <p:spPr>
          <a:xfrm>
            <a:off x="838200" y="210381"/>
            <a:ext cx="10515600" cy="858764"/>
          </a:xfrm>
        </p:spPr>
        <p:txBody>
          <a:bodyPr/>
          <a:lstStyle/>
          <a:p>
            <a:r>
              <a:rPr lang="hr-HR" dirty="0"/>
              <a:t>Aktivnosti na okruglim stolovima</a:t>
            </a:r>
          </a:p>
        </p:txBody>
      </p:sp>
      <p:sp>
        <p:nvSpPr>
          <p:cNvPr id="3" name="Rezervirano mjesto sadržaja 2">
            <a:extLst>
              <a:ext uri="{FF2B5EF4-FFF2-40B4-BE49-F238E27FC236}">
                <a16:creationId xmlns:a16="http://schemas.microsoft.com/office/drawing/2014/main" id="{F5C5ED7B-D1F9-4097-84FE-9605A4868AF1}"/>
              </a:ext>
            </a:extLst>
          </p:cNvPr>
          <p:cNvSpPr>
            <a:spLocks noGrp="1"/>
          </p:cNvSpPr>
          <p:nvPr>
            <p:ph idx="1"/>
          </p:nvPr>
        </p:nvSpPr>
        <p:spPr>
          <a:xfrm>
            <a:off x="379827" y="1069144"/>
            <a:ext cx="11465169" cy="5584873"/>
          </a:xfrm>
        </p:spPr>
        <p:txBody>
          <a:bodyPr>
            <a:normAutofit/>
          </a:bodyPr>
          <a:lstStyle/>
          <a:p>
            <a:r>
              <a:rPr lang="hr-HR" dirty="0"/>
              <a:t>U knjižnici s 3 skupine (4, 5 i 6 </a:t>
            </a:r>
            <a:r>
              <a:rPr lang="hr-HR" dirty="0" err="1"/>
              <a:t>koleg</a:t>
            </a:r>
            <a:r>
              <a:rPr lang="hr-HR" dirty="0"/>
              <a:t>(</a:t>
            </a:r>
            <a:r>
              <a:rPr lang="hr-HR" dirty="0" err="1"/>
              <a:t>ic</a:t>
            </a:r>
            <a:r>
              <a:rPr lang="hr-HR" dirty="0"/>
              <a:t>)a), sve radimo u krug u ograničenom vremenu</a:t>
            </a:r>
          </a:p>
          <a:p>
            <a:pPr lvl="1"/>
            <a:r>
              <a:rPr lang="hr-HR" dirty="0"/>
              <a:t>Izvješće o poduzetom koraku od prošlog tjedna,</a:t>
            </a:r>
          </a:p>
          <a:p>
            <a:pPr lvl="1"/>
            <a:r>
              <a:rPr lang="hr-HR" dirty="0"/>
              <a:t>Naizmjenično u krug čitamo odlomke,</a:t>
            </a:r>
          </a:p>
          <a:p>
            <a:pPr lvl="1"/>
            <a:r>
              <a:rPr lang="hr-HR" dirty="0"/>
              <a:t>Podcrtavamo ideje koje su privukle pozornost</a:t>
            </a:r>
          </a:p>
          <a:p>
            <a:pPr lvl="1"/>
            <a:r>
              <a:rPr lang="hr-HR" dirty="0"/>
              <a:t>Od podcrtanih stvari odaberemo jednu i obrazložimo kolegama</a:t>
            </a:r>
          </a:p>
          <a:p>
            <a:pPr lvl="1"/>
            <a:r>
              <a:rPr lang="hr-HR" dirty="0"/>
              <a:t>Ispunjavanje formulara </a:t>
            </a:r>
            <a:r>
              <a:rPr lang="hr-HR" dirty="0" err="1"/>
              <a:t>samoprocjene</a:t>
            </a:r>
            <a:endParaRPr lang="hr-HR" dirty="0"/>
          </a:p>
          <a:p>
            <a:pPr lvl="1"/>
            <a:r>
              <a:rPr lang="hr-HR" dirty="0"/>
              <a:t>Iznošenje odgovora na pitanja iz </a:t>
            </a:r>
            <a:r>
              <a:rPr lang="hr-HR" dirty="0" err="1"/>
              <a:t>samoprocjene</a:t>
            </a:r>
            <a:endParaRPr lang="hr-HR" dirty="0"/>
          </a:p>
          <a:p>
            <a:pPr lvl="1"/>
            <a:r>
              <a:rPr lang="hr-HR" dirty="0"/>
              <a:t>Poduzimanje koraka radi napredovanja</a:t>
            </a:r>
          </a:p>
          <a:p>
            <a:pPr lvl="1"/>
            <a:endParaRPr lang="hr-HR" dirty="0"/>
          </a:p>
          <a:p>
            <a:r>
              <a:rPr lang="hr-HR" sz="3200" b="1" dirty="0"/>
              <a:t>Najvrjedniji dio: upoznati se s talentima, vrijednostima i razmišljanjima svojih kolega.</a:t>
            </a:r>
          </a:p>
          <a:p>
            <a:r>
              <a:rPr lang="hr-HR" dirty="0"/>
              <a:t>Preduvjet za uspješan timski rad: zbližiti se s kolegama, članovima tima!</a:t>
            </a:r>
          </a:p>
        </p:txBody>
      </p:sp>
    </p:spTree>
    <p:extLst>
      <p:ext uri="{BB962C8B-B14F-4D97-AF65-F5344CB8AC3E}">
        <p14:creationId xmlns:p14="http://schemas.microsoft.com/office/powerpoint/2010/main" val="1924757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8287B0-715F-4949-8D53-8E00E1810AB0}"/>
              </a:ext>
            </a:extLst>
          </p:cNvPr>
          <p:cNvSpPr>
            <a:spLocks noGrp="1"/>
          </p:cNvSpPr>
          <p:nvPr>
            <p:ph type="title"/>
          </p:nvPr>
        </p:nvSpPr>
        <p:spPr>
          <a:xfrm>
            <a:off x="464234" y="365125"/>
            <a:ext cx="11057206" cy="1325563"/>
          </a:xfrm>
        </p:spPr>
        <p:txBody>
          <a:bodyPr/>
          <a:lstStyle/>
          <a:p>
            <a:r>
              <a:rPr lang="hr-HR" dirty="0"/>
              <a:t>Primarni cilj: osnažiti kolege u osobnom razvoju</a:t>
            </a:r>
          </a:p>
        </p:txBody>
      </p:sp>
      <p:sp>
        <p:nvSpPr>
          <p:cNvPr id="3" name="Rezervirano mjesto sadržaja 2">
            <a:extLst>
              <a:ext uri="{FF2B5EF4-FFF2-40B4-BE49-F238E27FC236}">
                <a16:creationId xmlns:a16="http://schemas.microsoft.com/office/drawing/2014/main" id="{C7920A16-1F0D-495F-B087-06842F7A2AF4}"/>
              </a:ext>
            </a:extLst>
          </p:cNvPr>
          <p:cNvSpPr>
            <a:spLocks noGrp="1"/>
          </p:cNvSpPr>
          <p:nvPr>
            <p:ph idx="1"/>
          </p:nvPr>
        </p:nvSpPr>
        <p:spPr>
          <a:xfrm>
            <a:off x="633046" y="1825625"/>
            <a:ext cx="10888394" cy="4351338"/>
          </a:xfrm>
        </p:spPr>
        <p:txBody>
          <a:bodyPr/>
          <a:lstStyle/>
          <a:p>
            <a:r>
              <a:rPr lang="hr-HR" dirty="0"/>
              <a:t>Prosvjetari uvijek rade isti posao, nemaju „beneficija” kao u privredi.</a:t>
            </a:r>
          </a:p>
          <a:p>
            <a:r>
              <a:rPr lang="hr-HR" dirty="0"/>
              <a:t>Cilj: radni vijek završiti s osjećajem ispunjenosti i zadovoljstva.</a:t>
            </a:r>
          </a:p>
          <a:p>
            <a:r>
              <a:rPr lang="hr-HR" dirty="0"/>
              <a:t>Sustav pohvala i napredovanja manjkav.</a:t>
            </a:r>
          </a:p>
          <a:p>
            <a:r>
              <a:rPr lang="hr-HR" dirty="0"/>
              <a:t>Intrinzična motivacija ključna</a:t>
            </a:r>
          </a:p>
          <a:p>
            <a:endParaRPr lang="hr-HR" dirty="0"/>
          </a:p>
        </p:txBody>
      </p:sp>
    </p:spTree>
    <p:extLst>
      <p:ext uri="{BB962C8B-B14F-4D97-AF65-F5344CB8AC3E}">
        <p14:creationId xmlns:p14="http://schemas.microsoft.com/office/powerpoint/2010/main" val="1208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6BFD691-EB0C-4D20-9A54-6343D8A5776B}"/>
              </a:ext>
            </a:extLst>
          </p:cNvPr>
          <p:cNvSpPr>
            <a:spLocks noGrp="1"/>
          </p:cNvSpPr>
          <p:nvPr>
            <p:ph type="title"/>
          </p:nvPr>
        </p:nvSpPr>
        <p:spPr>
          <a:xfrm>
            <a:off x="838200" y="365125"/>
            <a:ext cx="4788877" cy="1325563"/>
          </a:xfrm>
        </p:spPr>
        <p:txBody>
          <a:bodyPr/>
          <a:lstStyle/>
          <a:p>
            <a:r>
              <a:rPr lang="hr-HR" dirty="0"/>
              <a:t>Sekundarni cilj: </a:t>
            </a:r>
            <a:br>
              <a:rPr lang="hr-HR" dirty="0"/>
            </a:br>
            <a:r>
              <a:rPr lang="hr-HR" dirty="0"/>
              <a:t>rad s informacijama.</a:t>
            </a:r>
          </a:p>
        </p:txBody>
      </p:sp>
      <p:sp>
        <p:nvSpPr>
          <p:cNvPr id="3" name="Rezervirano mjesto sadržaja 2">
            <a:extLst>
              <a:ext uri="{FF2B5EF4-FFF2-40B4-BE49-F238E27FC236}">
                <a16:creationId xmlns:a16="http://schemas.microsoft.com/office/drawing/2014/main" id="{F9AEB029-C379-4427-A326-B2A88997F672}"/>
              </a:ext>
            </a:extLst>
          </p:cNvPr>
          <p:cNvSpPr>
            <a:spLocks noGrp="1"/>
          </p:cNvSpPr>
          <p:nvPr>
            <p:ph idx="1"/>
          </p:nvPr>
        </p:nvSpPr>
        <p:spPr>
          <a:xfrm>
            <a:off x="838200" y="1825625"/>
            <a:ext cx="4183966" cy="4351338"/>
          </a:xfrm>
        </p:spPr>
        <p:txBody>
          <a:bodyPr/>
          <a:lstStyle/>
          <a:p>
            <a:r>
              <a:rPr lang="hr-HR" dirty="0"/>
              <a:t>Uvježbati metode rada prama „Informacijskom čitanju” Lasić Lazić, </a:t>
            </a:r>
            <a:r>
              <a:rPr lang="hr-HR" dirty="0" err="1"/>
              <a:t>Laszlo</a:t>
            </a:r>
            <a:r>
              <a:rPr lang="hr-HR" dirty="0"/>
              <a:t> i </a:t>
            </a:r>
            <a:r>
              <a:rPr lang="hr-HR" dirty="0" err="1"/>
              <a:t>Boras</a:t>
            </a:r>
            <a:endParaRPr lang="hr-HR" dirty="0"/>
          </a:p>
        </p:txBody>
      </p:sp>
      <p:pic>
        <p:nvPicPr>
          <p:cNvPr id="3074" name="Picture 2" descr="Slikovni rezultat za informacijsko čitanje boras lazić">
            <a:extLst>
              <a:ext uri="{FF2B5EF4-FFF2-40B4-BE49-F238E27FC236}">
                <a16:creationId xmlns:a16="http://schemas.microsoft.com/office/drawing/2014/main" id="{4C3D7E74-336B-497E-87DA-EE55B8E607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599" y="60993"/>
            <a:ext cx="4805363"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zervirano mjesto sadržaja 2">
            <a:extLst>
              <a:ext uri="{FF2B5EF4-FFF2-40B4-BE49-F238E27FC236}">
                <a16:creationId xmlns:a16="http://schemas.microsoft.com/office/drawing/2014/main" id="{E1A47334-6C76-4A91-9018-4D097EE996F1}"/>
              </a:ext>
            </a:extLst>
          </p:cNvPr>
          <p:cNvSpPr txBox="1">
            <a:spLocks/>
          </p:cNvSpPr>
          <p:nvPr/>
        </p:nvSpPr>
        <p:spPr>
          <a:xfrm>
            <a:off x="11556071" y="2672860"/>
            <a:ext cx="397413" cy="3931579"/>
          </a:xfrm>
          <a:prstGeom prst="rect">
            <a:avLst/>
          </a:prstGeom>
        </p:spPr>
        <p:txBody>
          <a:bodyPr vert="vert270"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200" dirty="0">
                <a:solidFill>
                  <a:srgbClr val="0070C0"/>
                </a:solidFill>
                <a:highlight>
                  <a:srgbClr val="C0C0C0"/>
                </a:highlight>
              </a:rPr>
              <a:t>http://infoz.ffzg.hr/bookstore/Detaljnije.aspx?KnjigaID=12</a:t>
            </a:r>
          </a:p>
        </p:txBody>
      </p:sp>
    </p:spTree>
    <p:extLst>
      <p:ext uri="{BB962C8B-B14F-4D97-AF65-F5344CB8AC3E}">
        <p14:creationId xmlns:p14="http://schemas.microsoft.com/office/powerpoint/2010/main" val="22995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E0A61B-9BF1-4E94-B68B-8112E7C2749E}"/>
              </a:ext>
            </a:extLst>
          </p:cNvPr>
          <p:cNvSpPr>
            <a:spLocks noGrp="1"/>
          </p:cNvSpPr>
          <p:nvPr>
            <p:ph type="title"/>
          </p:nvPr>
        </p:nvSpPr>
        <p:spPr>
          <a:xfrm>
            <a:off x="838200" y="492369"/>
            <a:ext cx="10515600" cy="1139483"/>
          </a:xfrm>
        </p:spPr>
        <p:txBody>
          <a:bodyPr>
            <a:normAutofit fontScale="90000"/>
          </a:bodyPr>
          <a:lstStyle/>
          <a:p>
            <a:r>
              <a:rPr lang="hr-HR" dirty="0"/>
              <a:t>Vještine i znanja informacijsko čitanja prema knjizi, a primijenjeni tijekom 12 okruglih stolova:</a:t>
            </a:r>
            <a:br>
              <a:rPr lang="hr-HR" dirty="0"/>
            </a:br>
            <a:endParaRPr lang="hr-HR" dirty="0"/>
          </a:p>
        </p:txBody>
      </p:sp>
      <p:sp>
        <p:nvSpPr>
          <p:cNvPr id="3" name="Rezervirano mjesto sadržaja 2">
            <a:extLst>
              <a:ext uri="{FF2B5EF4-FFF2-40B4-BE49-F238E27FC236}">
                <a16:creationId xmlns:a16="http://schemas.microsoft.com/office/drawing/2014/main" id="{9D86E66D-22FA-401C-BCC6-BD4F4ECCAE9E}"/>
              </a:ext>
            </a:extLst>
          </p:cNvPr>
          <p:cNvSpPr>
            <a:spLocks noGrp="1"/>
          </p:cNvSpPr>
          <p:nvPr>
            <p:ph idx="1"/>
          </p:nvPr>
        </p:nvSpPr>
        <p:spPr>
          <a:xfrm>
            <a:off x="838200" y="1825625"/>
            <a:ext cx="10515600" cy="4518904"/>
          </a:xfrm>
        </p:spPr>
        <p:txBody>
          <a:bodyPr>
            <a:normAutofit fontScale="70000" lnSpcReduction="20000"/>
          </a:bodyPr>
          <a:lstStyle/>
          <a:p>
            <a:pPr marL="171450" indent="-171450">
              <a:buFontTx/>
              <a:buChar char="-"/>
            </a:pPr>
            <a:r>
              <a:rPr lang="hr-HR" dirty="0"/>
              <a:t>izdvajanje važnih dijelova teksta podcrtavanjem, </a:t>
            </a:r>
          </a:p>
          <a:p>
            <a:pPr marL="171450" indent="-171450">
              <a:buFontTx/>
              <a:buChar char="-"/>
            </a:pPr>
            <a:r>
              <a:rPr lang="hr-HR" dirty="0"/>
              <a:t>sposobnost nalaženja biti čitanoga, </a:t>
            </a:r>
          </a:p>
          <a:p>
            <a:pPr marL="171450" indent="-171450">
              <a:buFontTx/>
              <a:buChar char="-"/>
            </a:pPr>
            <a:r>
              <a:rPr lang="hr-HR" dirty="0"/>
              <a:t>mogućnost prilagodbe postupaka čitanja svrsi radi koje se građa čita, </a:t>
            </a:r>
          </a:p>
          <a:p>
            <a:pPr marL="171450" indent="-171450">
              <a:buFontTx/>
              <a:buChar char="-"/>
            </a:pPr>
            <a:r>
              <a:rPr lang="hr-HR" dirty="0"/>
              <a:t>usvajanje postupaka i strategija čitanja s razumijevanjem, </a:t>
            </a:r>
          </a:p>
          <a:p>
            <a:pPr marL="171450" indent="-171450">
              <a:buFontTx/>
              <a:buChar char="-"/>
            </a:pPr>
            <a:r>
              <a:rPr lang="hr-HR" dirty="0"/>
              <a:t>zamišljanje onoga što se čita i stvaranje mentalnih slika koje olakšavaju shvaćanje, </a:t>
            </a:r>
          </a:p>
          <a:p>
            <a:pPr marL="171450" indent="-171450">
              <a:buFontTx/>
              <a:buChar char="-"/>
            </a:pPr>
            <a:r>
              <a:rPr lang="hr-HR" dirty="0"/>
              <a:t>primjena pročitanog teksta i izrađenih bilježaka u praksi, </a:t>
            </a:r>
          </a:p>
          <a:p>
            <a:pPr marL="171450" indent="-171450">
              <a:buFontTx/>
              <a:buChar char="-"/>
            </a:pPr>
            <a:r>
              <a:rPr lang="hr-HR" dirty="0"/>
              <a:t>usmeno izvješće o provedbi zadataka tijekom tjedan dana</a:t>
            </a:r>
          </a:p>
          <a:p>
            <a:pPr marL="171450" indent="-171450">
              <a:buFontTx/>
              <a:buChar char="-"/>
            </a:pPr>
            <a:r>
              <a:rPr lang="hr-HR" dirty="0" err="1"/>
              <a:t>samopropitivanje</a:t>
            </a:r>
            <a:r>
              <a:rPr lang="hr-HR" dirty="0"/>
              <a:t> značenja pročitanoga teksta, </a:t>
            </a:r>
          </a:p>
          <a:p>
            <a:pPr marL="171450" indent="-171450">
              <a:buFontTx/>
              <a:buChar char="-"/>
            </a:pPr>
            <a:r>
              <a:rPr lang="hr-HR" dirty="0"/>
              <a:t>Prosudbeno čitanje (razlikovanje činjenica od osobnog stajališta), </a:t>
            </a:r>
          </a:p>
          <a:p>
            <a:pPr marL="171450" indent="-171450">
              <a:buFontTx/>
              <a:buChar char="-"/>
            </a:pPr>
            <a:r>
              <a:rPr lang="hr-HR" dirty="0"/>
              <a:t>čitanje s promišljanjem (skraćivanje zabilježenoga i dopisivanje vlastitih misli i razmišljanja), </a:t>
            </a:r>
          </a:p>
          <a:p>
            <a:pPr marL="171450" indent="-171450">
              <a:buFontTx/>
              <a:buChar char="-"/>
            </a:pPr>
            <a:r>
              <a:rPr lang="hr-HR" dirty="0"/>
              <a:t>nalaženje glavne misli i izradba sažetka pročitanog teksta, </a:t>
            </a:r>
          </a:p>
          <a:p>
            <a:pPr marL="171450" indent="-171450">
              <a:buFontTx/>
              <a:buChar char="-"/>
            </a:pPr>
            <a:r>
              <a:rPr lang="hr-HR" dirty="0"/>
              <a:t>prepričavanje i interpretacija pročitanog teksta, </a:t>
            </a:r>
          </a:p>
          <a:p>
            <a:pPr marL="171450" indent="-171450">
              <a:buFontTx/>
              <a:buChar char="-"/>
            </a:pPr>
            <a:r>
              <a:rPr lang="hr-HR" dirty="0" err="1"/>
              <a:t>kontekstualizacija</a:t>
            </a:r>
            <a:r>
              <a:rPr lang="hr-HR" dirty="0"/>
              <a:t> pročitanog teksta, rasprava o pročitanomu tekstu</a:t>
            </a:r>
          </a:p>
          <a:p>
            <a:endParaRPr lang="hr-HR" dirty="0"/>
          </a:p>
        </p:txBody>
      </p:sp>
    </p:spTree>
    <p:extLst>
      <p:ext uri="{BB962C8B-B14F-4D97-AF65-F5344CB8AC3E}">
        <p14:creationId xmlns:p14="http://schemas.microsoft.com/office/powerpoint/2010/main" val="4146183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likovni rezultat za john c. maxwell tim">
            <a:extLst>
              <a:ext uri="{FF2B5EF4-FFF2-40B4-BE49-F238E27FC236}">
                <a16:creationId xmlns:a16="http://schemas.microsoft.com/office/drawing/2014/main" id="{CD17A7F0-FE33-42BB-BB1B-333C21A61A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2240" y="450165"/>
            <a:ext cx="5488745" cy="5978769"/>
          </a:xfrm>
          <a:prstGeom prst="rect">
            <a:avLst/>
          </a:prstGeom>
          <a:noFill/>
          <a:extLst>
            <a:ext uri="{909E8E84-426E-40DD-AFC4-6F175D3DCCD1}">
              <a14:hiddenFill xmlns:a14="http://schemas.microsoft.com/office/drawing/2010/main">
                <a:solidFill>
                  <a:srgbClr val="FFFFFF"/>
                </a:solidFill>
              </a14:hiddenFill>
            </a:ext>
          </a:extLst>
        </p:spPr>
      </p:pic>
      <p:sp>
        <p:nvSpPr>
          <p:cNvPr id="6" name="Rezervirano mjesto sadržaja 2">
            <a:extLst>
              <a:ext uri="{FF2B5EF4-FFF2-40B4-BE49-F238E27FC236}">
                <a16:creationId xmlns:a16="http://schemas.microsoft.com/office/drawing/2014/main" id="{8C7FB258-40D7-4F64-BE70-5814BBFE9853}"/>
              </a:ext>
            </a:extLst>
          </p:cNvPr>
          <p:cNvSpPr txBox="1">
            <a:spLocks/>
          </p:cNvSpPr>
          <p:nvPr/>
        </p:nvSpPr>
        <p:spPr>
          <a:xfrm>
            <a:off x="9228406" y="6231986"/>
            <a:ext cx="2602523" cy="393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200" dirty="0">
                <a:solidFill>
                  <a:srgbClr val="0070C0"/>
                </a:solidFill>
                <a:highlight>
                  <a:srgbClr val="C0C0C0"/>
                </a:highlight>
              </a:rPr>
              <a:t>http://www.ipartner.hr/equip-croatia</a:t>
            </a:r>
          </a:p>
        </p:txBody>
      </p:sp>
      <p:sp>
        <p:nvSpPr>
          <p:cNvPr id="5" name="Rezervirano mjesto sadržaja 2">
            <a:extLst>
              <a:ext uri="{FF2B5EF4-FFF2-40B4-BE49-F238E27FC236}">
                <a16:creationId xmlns:a16="http://schemas.microsoft.com/office/drawing/2014/main" id="{7BF90B48-49A8-4D6A-91E2-C746C8E034DC}"/>
              </a:ext>
            </a:extLst>
          </p:cNvPr>
          <p:cNvSpPr txBox="1">
            <a:spLocks/>
          </p:cNvSpPr>
          <p:nvPr/>
        </p:nvSpPr>
        <p:spPr>
          <a:xfrm>
            <a:off x="458150" y="450165"/>
            <a:ext cx="5736910" cy="53926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t>12 okruglih stolova tijekom 2017./18. u II. OŠ Varaždin ponedjeljkom od 17 do 18 h</a:t>
            </a:r>
            <a:br>
              <a:rPr lang="hr-HR" dirty="0"/>
            </a:br>
            <a:endParaRPr lang="hr-HR" dirty="0"/>
          </a:p>
          <a:p>
            <a:r>
              <a:rPr lang="hr-HR" dirty="0"/>
              <a:t>Pripremni seminar 20. listopada 2017. u II. OŠ Varaždin od 15 do 19 h s certificiranim trenerima iz SAD-a</a:t>
            </a:r>
            <a:br>
              <a:rPr lang="hr-HR" dirty="0"/>
            </a:br>
            <a:endParaRPr lang="hr-HR" dirty="0"/>
          </a:p>
          <a:p>
            <a:r>
              <a:rPr lang="hr-HR" dirty="0"/>
              <a:t>Sažeti ogledni primjer vođenja okruglog stola na kraju ŽSV-a, u dogovoru s voditeljima ŽSV-a ili sa zainteresiranima prema dogovoru.</a:t>
            </a:r>
          </a:p>
        </p:txBody>
      </p:sp>
    </p:spTree>
    <p:extLst>
      <p:ext uri="{BB962C8B-B14F-4D97-AF65-F5344CB8AC3E}">
        <p14:creationId xmlns:p14="http://schemas.microsoft.com/office/powerpoint/2010/main" val="211228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4293C596-ADB3-4378-99E1-6A6BF347D6D7}"/>
              </a:ext>
            </a:extLst>
          </p:cNvPr>
          <p:cNvSpPr>
            <a:spLocks noGrp="1"/>
          </p:cNvSpPr>
          <p:nvPr>
            <p:ph idx="1"/>
          </p:nvPr>
        </p:nvSpPr>
        <p:spPr>
          <a:xfrm>
            <a:off x="496303" y="5533538"/>
            <a:ext cx="10989844" cy="1140729"/>
          </a:xfrm>
        </p:spPr>
        <p:txBody>
          <a:bodyPr>
            <a:normAutofit/>
          </a:bodyPr>
          <a:lstStyle/>
          <a:p>
            <a:pPr marL="0" indent="0">
              <a:buNone/>
            </a:pPr>
            <a:r>
              <a:rPr lang="hr-HR" dirty="0"/>
              <a:t>Dvadeset godina radimo u istoj školi, svaki dan idemo na kavu, često se družimo u zbornici i izvan posla – a ja to sad </a:t>
            </a:r>
            <a:r>
              <a:rPr lang="hr-HR" b="1" dirty="0">
                <a:solidFill>
                  <a:srgbClr val="FF0000"/>
                </a:solidFill>
              </a:rPr>
              <a:t>prvi put čujem o tebi</a:t>
            </a:r>
            <a:r>
              <a:rPr lang="hr-HR" dirty="0"/>
              <a:t>!!!</a:t>
            </a:r>
          </a:p>
        </p:txBody>
      </p:sp>
      <p:pic>
        <p:nvPicPr>
          <p:cNvPr id="2050" name="Picture 2" descr="Slikovni rezultat za women talking">
            <a:extLst>
              <a:ext uri="{FF2B5EF4-FFF2-40B4-BE49-F238E27FC236}">
                <a16:creationId xmlns:a16="http://schemas.microsoft.com/office/drawing/2014/main" id="{1CB4D8F3-B4C0-4589-A33C-2AD532471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03" y="226845"/>
            <a:ext cx="9273339" cy="5219993"/>
          </a:xfrm>
          <a:prstGeom prst="rect">
            <a:avLst/>
          </a:prstGeom>
          <a:noFill/>
          <a:extLst>
            <a:ext uri="{909E8E84-426E-40DD-AFC4-6F175D3DCCD1}">
              <a14:hiddenFill xmlns:a14="http://schemas.microsoft.com/office/drawing/2010/main">
                <a:solidFill>
                  <a:srgbClr val="FFFFFF"/>
                </a:solidFill>
              </a14:hiddenFill>
            </a:ext>
          </a:extLst>
        </p:spPr>
      </p:pic>
      <p:sp>
        <p:nvSpPr>
          <p:cNvPr id="5" name="Rezervirano mjesto sadržaja 2">
            <a:extLst>
              <a:ext uri="{FF2B5EF4-FFF2-40B4-BE49-F238E27FC236}">
                <a16:creationId xmlns:a16="http://schemas.microsoft.com/office/drawing/2014/main" id="{0384FF1E-B47C-4B78-A790-22FC991F717A}"/>
              </a:ext>
            </a:extLst>
          </p:cNvPr>
          <p:cNvSpPr txBox="1">
            <a:spLocks/>
          </p:cNvSpPr>
          <p:nvPr/>
        </p:nvSpPr>
        <p:spPr>
          <a:xfrm>
            <a:off x="10997356" y="140145"/>
            <a:ext cx="977581" cy="5306693"/>
          </a:xfrm>
          <a:prstGeom prst="rect">
            <a:avLst/>
          </a:prstGeom>
        </p:spPr>
        <p:txBody>
          <a:bodyPr vert="vert270"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200" dirty="0"/>
              <a:t>http://www.pinsdaddy.com/want-to-be-loved-and-appreciated-find-out-how-listen-hard_5fEAsNnLsdED6P3Jvfxycc7XbNNWTEd79bmLci5SjedgASDUx2d5Y8itqKELKGtqmNYoVcqZGTbneW9fABAUvw/d*zofnVy*yPf0tDnB*RbPqGjMgShvYeEMLWPDPMwNobcFFw2v5EIurqSq*6dooDBT19vky7TMvlPpCbJEN*oVb0VaTIhBN25LqI7Qh45SFKWLM8XnqXv%7Ch6GlR61vQLU/</a:t>
            </a:r>
          </a:p>
        </p:txBody>
      </p:sp>
    </p:spTree>
    <p:extLst>
      <p:ext uri="{BB962C8B-B14F-4D97-AF65-F5344CB8AC3E}">
        <p14:creationId xmlns:p14="http://schemas.microsoft.com/office/powerpoint/2010/main" val="327287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2F382E-71A9-4120-A3A7-8C861162C285}"/>
              </a:ext>
            </a:extLst>
          </p:cNvPr>
          <p:cNvSpPr>
            <a:spLocks noGrp="1"/>
          </p:cNvSpPr>
          <p:nvPr>
            <p:ph type="title"/>
          </p:nvPr>
        </p:nvSpPr>
        <p:spPr/>
        <p:txBody>
          <a:bodyPr/>
          <a:lstStyle/>
          <a:p>
            <a:r>
              <a:rPr lang="hr-HR" dirty="0"/>
              <a:t>Sadržaj izlaganja:</a:t>
            </a:r>
          </a:p>
        </p:txBody>
      </p:sp>
      <p:sp>
        <p:nvSpPr>
          <p:cNvPr id="3" name="Rezervirano mjesto sadržaja 2">
            <a:extLst>
              <a:ext uri="{FF2B5EF4-FFF2-40B4-BE49-F238E27FC236}">
                <a16:creationId xmlns:a16="http://schemas.microsoft.com/office/drawing/2014/main" id="{12AB8043-13AA-42DE-B3C8-637AC23CE3A3}"/>
              </a:ext>
            </a:extLst>
          </p:cNvPr>
          <p:cNvSpPr>
            <a:spLocks noGrp="1"/>
          </p:cNvSpPr>
          <p:nvPr>
            <p:ph idx="1"/>
          </p:nvPr>
        </p:nvSpPr>
        <p:spPr/>
        <p:txBody>
          <a:bodyPr/>
          <a:lstStyle/>
          <a:p>
            <a:r>
              <a:rPr lang="hr-HR" dirty="0"/>
              <a:t>John C. Maxwell</a:t>
            </a:r>
          </a:p>
          <a:p>
            <a:r>
              <a:rPr lang="hr-HR" dirty="0" err="1"/>
              <a:t>Equip</a:t>
            </a:r>
            <a:r>
              <a:rPr lang="hr-HR" dirty="0"/>
              <a:t> i „Više od uspjeha”</a:t>
            </a:r>
          </a:p>
          <a:p>
            <a:r>
              <a:rPr lang="hr-HR" dirty="0"/>
              <a:t>12 tema okruglih stolova</a:t>
            </a:r>
          </a:p>
          <a:p>
            <a:r>
              <a:rPr lang="hr-HR" dirty="0"/>
              <a:t>Opis metode rada okruglih stolova</a:t>
            </a:r>
          </a:p>
          <a:p>
            <a:r>
              <a:rPr lang="hr-HR" dirty="0"/>
              <a:t>Primarni i sekundarni ciljevi korištenja materijala s kolegama u školi</a:t>
            </a:r>
          </a:p>
          <a:p>
            <a:r>
              <a:rPr lang="hr-HR" dirty="0"/>
              <a:t>Vještine informacijskog čitanja razvijane na okruglim stolovima</a:t>
            </a:r>
          </a:p>
          <a:p>
            <a:endParaRPr lang="hr-HR" dirty="0"/>
          </a:p>
          <a:p>
            <a:endParaRPr lang="hr-HR" dirty="0"/>
          </a:p>
          <a:p>
            <a:endParaRPr lang="hr-HR" dirty="0"/>
          </a:p>
          <a:p>
            <a:endParaRPr lang="hr-HR" dirty="0"/>
          </a:p>
          <a:p>
            <a:endParaRPr lang="hr-HR" dirty="0"/>
          </a:p>
        </p:txBody>
      </p:sp>
    </p:spTree>
    <p:extLst>
      <p:ext uri="{BB962C8B-B14F-4D97-AF65-F5344CB8AC3E}">
        <p14:creationId xmlns:p14="http://schemas.microsoft.com/office/powerpoint/2010/main" val="2769575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82E6F04-9F31-44E2-BEF2-6D51E610B0C6}"/>
              </a:ext>
            </a:extLst>
          </p:cNvPr>
          <p:cNvSpPr>
            <a:spLocks noGrp="1"/>
          </p:cNvSpPr>
          <p:nvPr>
            <p:ph type="title"/>
          </p:nvPr>
        </p:nvSpPr>
        <p:spPr/>
        <p:txBody>
          <a:bodyPr/>
          <a:lstStyle/>
          <a:p>
            <a:endParaRPr lang="hr-HR" dirty="0"/>
          </a:p>
        </p:txBody>
      </p:sp>
      <p:pic>
        <p:nvPicPr>
          <p:cNvPr id="6" name="Rezervirano mjesto sadržaja 5">
            <a:extLst>
              <a:ext uri="{FF2B5EF4-FFF2-40B4-BE49-F238E27FC236}">
                <a16:creationId xmlns:a16="http://schemas.microsoft.com/office/drawing/2014/main" id="{3977B13B-169F-4E74-8EF7-E786681EA7F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48589" y="0"/>
            <a:ext cx="7475622" cy="6858000"/>
          </a:xfrm>
        </p:spPr>
      </p:pic>
      <p:sp>
        <p:nvSpPr>
          <p:cNvPr id="7" name="Pravokutnik 6">
            <a:extLst>
              <a:ext uri="{FF2B5EF4-FFF2-40B4-BE49-F238E27FC236}">
                <a16:creationId xmlns:a16="http://schemas.microsoft.com/office/drawing/2014/main" id="{BCA38931-6403-45FA-ABF4-E6C8487DB442}"/>
              </a:ext>
            </a:extLst>
          </p:cNvPr>
          <p:cNvSpPr/>
          <p:nvPr/>
        </p:nvSpPr>
        <p:spPr>
          <a:xfrm rot="16200000">
            <a:off x="6915183" y="3138931"/>
            <a:ext cx="6470645" cy="276999"/>
          </a:xfrm>
          <a:prstGeom prst="rect">
            <a:avLst/>
          </a:prstGeom>
        </p:spPr>
        <p:txBody>
          <a:bodyPr wrap="square">
            <a:spAutoFit/>
          </a:bodyPr>
          <a:lstStyle/>
          <a:p>
            <a:r>
              <a:rPr lang="hr-HR" sz="1200" dirty="0">
                <a:solidFill>
                  <a:srgbClr val="0070C0"/>
                </a:solidFill>
                <a:highlight>
                  <a:srgbClr val="C0C0C0"/>
                </a:highlight>
              </a:rPr>
              <a:t>https://www.inc.com/jeff-haden/the-top-50-leadership-and-management-experts-mon.html</a:t>
            </a:r>
          </a:p>
        </p:txBody>
      </p:sp>
      <p:sp>
        <p:nvSpPr>
          <p:cNvPr id="3" name="Elipsa 2"/>
          <p:cNvSpPr/>
          <p:nvPr/>
        </p:nvSpPr>
        <p:spPr>
          <a:xfrm>
            <a:off x="838200" y="4320540"/>
            <a:ext cx="3619501" cy="320040"/>
          </a:xfrm>
          <a:prstGeom prst="ellipse">
            <a:avLst/>
          </a:prstGeom>
          <a:noFill/>
          <a:ln w="76200"/>
        </p:spPr>
        <p:style>
          <a:lnRef idx="1">
            <a:schemeClr val="accent4"/>
          </a:lnRef>
          <a:fillRef idx="3">
            <a:schemeClr val="accent4"/>
          </a:fillRef>
          <a:effectRef idx="2">
            <a:schemeClr val="accent4"/>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5101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384B78E-CDFE-44C2-8135-F82398E81B1A}"/>
              </a:ext>
            </a:extLst>
          </p:cNvPr>
          <p:cNvSpPr>
            <a:spLocks noGrp="1"/>
          </p:cNvSpPr>
          <p:nvPr>
            <p:ph type="title"/>
          </p:nvPr>
        </p:nvSpPr>
        <p:spPr>
          <a:xfrm>
            <a:off x="177800" y="5003800"/>
            <a:ext cx="6908800" cy="1854200"/>
          </a:xfrm>
        </p:spPr>
        <p:txBody>
          <a:bodyPr>
            <a:normAutofit fontScale="90000"/>
          </a:bodyPr>
          <a:lstStyle/>
          <a:p>
            <a:r>
              <a:rPr lang="hr-HR" sz="4000" dirty="0"/>
              <a:t>Uvijek tražim najizravnije načine da bih ljude naučio kompleksnim istinama: </a:t>
            </a:r>
            <a:r>
              <a:rPr lang="hr-HR" sz="4000" b="1" dirty="0"/>
              <a:t>od nečeg kompliciranog stvoriti nešto jednostavno.</a:t>
            </a:r>
            <a:br>
              <a:rPr lang="hr-HR" dirty="0"/>
            </a:br>
            <a:endParaRPr lang="hr-HR" dirty="0"/>
          </a:p>
        </p:txBody>
      </p:sp>
      <p:pic>
        <p:nvPicPr>
          <p:cNvPr id="1026" name="Picture 2" descr="http://www.njuskalo.hr/image-bigger/strucna-literatura/21-nezamjenjiva-znacajka-vode-john-c-maxwell-slika-52780733.jpg">
            <a:extLst>
              <a:ext uri="{FF2B5EF4-FFF2-40B4-BE49-F238E27FC236}">
                <a16:creationId xmlns:a16="http://schemas.microsoft.com/office/drawing/2014/main" id="{B88C172F-0400-4F2F-99C7-8BC1E0A193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1506" y="852760"/>
            <a:ext cx="2288329" cy="37121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kovni rezultat za john c. maxwell timski">
            <a:extLst>
              <a:ext uri="{FF2B5EF4-FFF2-40B4-BE49-F238E27FC236}">
                <a16:creationId xmlns:a16="http://schemas.microsoft.com/office/drawing/2014/main" id="{7D3F41C4-615A-4345-A699-C780ED4B6D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2780409" cy="4351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likovni rezultat za john c. maxwell team book">
            <a:extLst>
              <a:ext uri="{FF2B5EF4-FFF2-40B4-BE49-F238E27FC236}">
                <a16:creationId xmlns:a16="http://schemas.microsoft.com/office/drawing/2014/main" id="{E33ABDE4-4EC4-4851-A1D0-168330EFC857}"/>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950931" y="1"/>
            <a:ext cx="2516358" cy="357738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likovni rezultat za john c. maxwell team book">
            <a:extLst>
              <a:ext uri="{FF2B5EF4-FFF2-40B4-BE49-F238E27FC236}">
                <a16:creationId xmlns:a16="http://schemas.microsoft.com/office/drawing/2014/main" id="{4DAC364A-20A8-40BE-A911-61824C308F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67289" y="3577389"/>
            <a:ext cx="2212666" cy="330066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likovni rezultat za john c. maxwell team book">
            <a:extLst>
              <a:ext uri="{FF2B5EF4-FFF2-40B4-BE49-F238E27FC236}">
                <a16:creationId xmlns:a16="http://schemas.microsoft.com/office/drawing/2014/main" id="{58D09BC1-1658-4DA9-A1FD-EEBE34C02DC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71092" y="0"/>
            <a:ext cx="2572781" cy="3753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384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68AF840-7ED8-4BB3-80B4-DA88B83D64B3}"/>
              </a:ext>
            </a:extLst>
          </p:cNvPr>
          <p:cNvSpPr>
            <a:spLocks noGrp="1"/>
          </p:cNvSpPr>
          <p:nvPr>
            <p:ph idx="1"/>
          </p:nvPr>
        </p:nvSpPr>
        <p:spPr>
          <a:xfrm>
            <a:off x="11360834" y="3429000"/>
            <a:ext cx="371622" cy="3112135"/>
          </a:xfrm>
        </p:spPr>
        <p:txBody>
          <a:bodyPr vert="vert">
            <a:noAutofit/>
          </a:bodyPr>
          <a:lstStyle/>
          <a:p>
            <a:pPr marL="0" indent="0">
              <a:buNone/>
            </a:pPr>
            <a:r>
              <a:rPr lang="hr-HR" sz="1100" dirty="0">
                <a:solidFill>
                  <a:srgbClr val="0070C0"/>
                </a:solidFill>
                <a:highlight>
                  <a:srgbClr val="C0C0C0"/>
                </a:highlight>
              </a:rPr>
              <a:t>http://www.johnmaxwell.com/my-purpose</a:t>
            </a:r>
          </a:p>
        </p:txBody>
      </p:sp>
      <p:pic>
        <p:nvPicPr>
          <p:cNvPr id="4" name="Slika 3">
            <a:extLst>
              <a:ext uri="{FF2B5EF4-FFF2-40B4-BE49-F238E27FC236}">
                <a16:creationId xmlns:a16="http://schemas.microsoft.com/office/drawing/2014/main" id="{B1F50FBA-B882-472C-B97E-DEACB1146264}"/>
              </a:ext>
            </a:extLst>
          </p:cNvPr>
          <p:cNvPicPr>
            <a:picLocks noChangeAspect="1"/>
          </p:cNvPicPr>
          <p:nvPr/>
        </p:nvPicPr>
        <p:blipFill rotWithShape="1">
          <a:blip r:embed="rId3"/>
          <a:srcRect t="7382" b="7856"/>
          <a:stretch/>
        </p:blipFill>
        <p:spPr>
          <a:xfrm>
            <a:off x="1063268" y="0"/>
            <a:ext cx="10113624" cy="6858000"/>
          </a:xfrm>
          <a:prstGeom prst="rect">
            <a:avLst/>
          </a:prstGeom>
        </p:spPr>
      </p:pic>
    </p:spTree>
    <p:extLst>
      <p:ext uri="{BB962C8B-B14F-4D97-AF65-F5344CB8AC3E}">
        <p14:creationId xmlns:p14="http://schemas.microsoft.com/office/powerpoint/2010/main" val="846404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p:cNvSpPr>
            <a:spLocks noGrp="1"/>
          </p:cNvSpPr>
          <p:nvPr>
            <p:ph idx="1"/>
          </p:nvPr>
        </p:nvSpPr>
        <p:spPr>
          <a:xfrm>
            <a:off x="10058399" y="1021583"/>
            <a:ext cx="505145" cy="2762141"/>
          </a:xfrm>
        </p:spPr>
        <p:txBody>
          <a:bodyPr vert="vert270" lIns="91440" tIns="45720" rIns="91440" bIns="45720" rtlCol="0">
            <a:normAutofit/>
          </a:bodyPr>
          <a:lstStyle/>
          <a:p>
            <a:pPr marL="0" indent="0">
              <a:buNone/>
            </a:pPr>
            <a:r>
              <a:rPr lang="hr-HR" sz="1200" dirty="0">
                <a:solidFill>
                  <a:srgbClr val="0070C0"/>
                </a:solidFill>
                <a:highlight>
                  <a:srgbClr val="C0C0C0"/>
                </a:highlight>
              </a:rPr>
              <a:t>http://ipartner.hr/equip-croatia?start=2</a:t>
            </a:r>
          </a:p>
        </p:txBody>
      </p:sp>
      <p:pic>
        <p:nvPicPr>
          <p:cNvPr id="4" name="Slika 3"/>
          <p:cNvPicPr>
            <a:picLocks noChangeAspect="1"/>
          </p:cNvPicPr>
          <p:nvPr/>
        </p:nvPicPr>
        <p:blipFill rotWithShape="1">
          <a:blip r:embed="rId3"/>
          <a:srcRect l="9448" t="10128" r="32027" b="22737"/>
          <a:stretch/>
        </p:blipFill>
        <p:spPr>
          <a:xfrm>
            <a:off x="838200" y="0"/>
            <a:ext cx="9044800" cy="5833241"/>
          </a:xfrm>
          <a:prstGeom prst="rect">
            <a:avLst/>
          </a:prstGeom>
        </p:spPr>
      </p:pic>
    </p:spTree>
    <p:extLst>
      <p:ext uri="{BB962C8B-B14F-4D97-AF65-F5344CB8AC3E}">
        <p14:creationId xmlns:p14="http://schemas.microsoft.com/office/powerpoint/2010/main" val="3846907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7BF90B48-49A8-4D6A-91E2-C746C8E034DC}"/>
              </a:ext>
            </a:extLst>
          </p:cNvPr>
          <p:cNvSpPr>
            <a:spLocks noGrp="1"/>
          </p:cNvSpPr>
          <p:nvPr>
            <p:ph idx="1"/>
          </p:nvPr>
        </p:nvSpPr>
        <p:spPr>
          <a:xfrm>
            <a:off x="309868" y="225083"/>
            <a:ext cx="6511061" cy="5978769"/>
          </a:xfrm>
        </p:spPr>
        <p:txBody>
          <a:bodyPr/>
          <a:lstStyle/>
          <a:p>
            <a:r>
              <a:rPr lang="hr-HR" dirty="0"/>
              <a:t>Općeljudske univerzalne vrijednosti</a:t>
            </a:r>
            <a:br>
              <a:rPr lang="hr-HR" dirty="0"/>
            </a:br>
            <a:br>
              <a:rPr lang="hr-HR" dirty="0"/>
            </a:br>
            <a:endParaRPr lang="hr-HR" dirty="0"/>
          </a:p>
          <a:p>
            <a:r>
              <a:rPr lang="hr-HR" dirty="0"/>
              <a:t>Teme:</a:t>
            </a:r>
          </a:p>
          <a:p>
            <a:pPr lvl="1"/>
            <a:r>
              <a:rPr lang="hr-HR" dirty="0"/>
              <a:t>stav  </a:t>
            </a:r>
            <a:endParaRPr lang="hr-HR" sz="3200" dirty="0"/>
          </a:p>
          <a:p>
            <a:pPr lvl="1"/>
            <a:r>
              <a:rPr lang="hr-HR" dirty="0"/>
              <a:t>osobni rast  </a:t>
            </a:r>
            <a:endParaRPr lang="hr-HR" sz="3200" dirty="0"/>
          </a:p>
          <a:p>
            <a:pPr lvl="1"/>
            <a:r>
              <a:rPr lang="hr-HR" dirty="0"/>
              <a:t>integritet   </a:t>
            </a:r>
            <a:endParaRPr lang="hr-HR" sz="3200" dirty="0"/>
          </a:p>
          <a:p>
            <a:pPr lvl="1"/>
            <a:r>
              <a:rPr lang="hr-HR" dirty="0"/>
              <a:t>prioriteti   </a:t>
            </a:r>
            <a:endParaRPr lang="hr-HR" sz="3200" dirty="0"/>
          </a:p>
          <a:p>
            <a:pPr lvl="1"/>
            <a:r>
              <a:rPr lang="hr-HR" dirty="0"/>
              <a:t>radna etika   </a:t>
            </a:r>
            <a:endParaRPr lang="hr-HR" sz="3200" dirty="0"/>
          </a:p>
          <a:p>
            <a:pPr lvl="1"/>
            <a:r>
              <a:rPr lang="hr-HR" dirty="0"/>
              <a:t>međuljudski odnosi</a:t>
            </a:r>
          </a:p>
          <a:p>
            <a:pPr lvl="1"/>
            <a:r>
              <a:rPr lang="hr-HR" dirty="0"/>
              <a:t>provođenje cilja u djelo… </a:t>
            </a:r>
            <a:br>
              <a:rPr lang="hr-HR" dirty="0"/>
            </a:br>
            <a:br>
              <a:rPr lang="hr-HR" dirty="0"/>
            </a:br>
            <a:endParaRPr lang="hr-HR" sz="3200" dirty="0"/>
          </a:p>
          <a:p>
            <a:pPr lvl="1"/>
            <a:r>
              <a:rPr lang="hr-HR" dirty="0"/>
              <a:t>  bonus: „Moj najvažniji odnos”</a:t>
            </a:r>
          </a:p>
        </p:txBody>
      </p:sp>
      <p:pic>
        <p:nvPicPr>
          <p:cNvPr id="2050" name="Picture 2" descr="Slikovni rezultat za john c. maxwell tim">
            <a:extLst>
              <a:ext uri="{FF2B5EF4-FFF2-40B4-BE49-F238E27FC236}">
                <a16:creationId xmlns:a16="http://schemas.microsoft.com/office/drawing/2014/main" id="{CD17A7F0-FE33-42BB-BB1B-333C21A61A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9592"/>
          <a:stretch/>
        </p:blipFill>
        <p:spPr bwMode="auto">
          <a:xfrm>
            <a:off x="8421858" y="225083"/>
            <a:ext cx="3770142" cy="5978769"/>
          </a:xfrm>
          <a:prstGeom prst="rect">
            <a:avLst/>
          </a:prstGeom>
          <a:noFill/>
          <a:extLst>
            <a:ext uri="{909E8E84-426E-40DD-AFC4-6F175D3DCCD1}">
              <a14:hiddenFill xmlns:a14="http://schemas.microsoft.com/office/drawing/2010/main">
                <a:solidFill>
                  <a:srgbClr val="FFFFFF"/>
                </a:solidFill>
              </a14:hiddenFill>
            </a:ext>
          </a:extLst>
        </p:spPr>
      </p:pic>
      <p:sp>
        <p:nvSpPr>
          <p:cNvPr id="6" name="Rezervirano mjesto sadržaja 2">
            <a:extLst>
              <a:ext uri="{FF2B5EF4-FFF2-40B4-BE49-F238E27FC236}">
                <a16:creationId xmlns:a16="http://schemas.microsoft.com/office/drawing/2014/main" id="{8C7FB258-40D7-4F64-BE70-5814BBFE9853}"/>
              </a:ext>
            </a:extLst>
          </p:cNvPr>
          <p:cNvSpPr txBox="1">
            <a:spLocks/>
          </p:cNvSpPr>
          <p:nvPr/>
        </p:nvSpPr>
        <p:spPr>
          <a:xfrm>
            <a:off x="9228406" y="6231986"/>
            <a:ext cx="2602523" cy="3938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hr-HR" sz="1200" dirty="0">
                <a:solidFill>
                  <a:srgbClr val="0070C0"/>
                </a:solidFill>
                <a:highlight>
                  <a:srgbClr val="C0C0C0"/>
                </a:highlight>
              </a:rPr>
              <a:t>http://www.ipartner.hr/equip-croatia</a:t>
            </a:r>
          </a:p>
        </p:txBody>
      </p:sp>
      <p:sp>
        <p:nvSpPr>
          <p:cNvPr id="2" name="Strelica dolje 1"/>
          <p:cNvSpPr/>
          <p:nvPr/>
        </p:nvSpPr>
        <p:spPr>
          <a:xfrm>
            <a:off x="309868" y="889686"/>
            <a:ext cx="1828800" cy="4201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4" name="Križ 3"/>
          <p:cNvSpPr/>
          <p:nvPr/>
        </p:nvSpPr>
        <p:spPr>
          <a:xfrm>
            <a:off x="1224268" y="4773511"/>
            <a:ext cx="581717" cy="642551"/>
          </a:xfrm>
          <a:prstGeom prst="plus">
            <a:avLst>
              <a:gd name="adj" fmla="val 395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1282121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A3A3A4-328E-4801-B502-6E13C441B2FC}"/>
              </a:ext>
            </a:extLst>
          </p:cNvPr>
          <p:cNvSpPr>
            <a:spLocks noGrp="1"/>
          </p:cNvSpPr>
          <p:nvPr>
            <p:ph type="title"/>
          </p:nvPr>
        </p:nvSpPr>
        <p:spPr/>
        <p:txBody>
          <a:bodyPr>
            <a:normAutofit fontScale="90000"/>
          </a:bodyPr>
          <a:lstStyle/>
          <a:p>
            <a:r>
              <a:rPr lang="hr-HR" dirty="0"/>
              <a:t>Prva cjelina 6 okruglih stolova naziva </a:t>
            </a:r>
            <a:br>
              <a:rPr lang="hr-HR" dirty="0"/>
            </a:br>
            <a:r>
              <a:rPr lang="hr-HR" b="1" dirty="0"/>
              <a:t>Šest ključeva uspjeha</a:t>
            </a:r>
            <a:r>
              <a:rPr lang="hr-HR" dirty="0"/>
              <a:t> obuhvaća module: </a:t>
            </a:r>
            <a:br>
              <a:rPr lang="hr-HR" dirty="0"/>
            </a:br>
            <a:endParaRPr lang="hr-HR" dirty="0"/>
          </a:p>
        </p:txBody>
      </p:sp>
      <p:sp>
        <p:nvSpPr>
          <p:cNvPr id="3" name="Rezervirano mjesto sadržaja 2">
            <a:extLst>
              <a:ext uri="{FF2B5EF4-FFF2-40B4-BE49-F238E27FC236}">
                <a16:creationId xmlns:a16="http://schemas.microsoft.com/office/drawing/2014/main" id="{C75EA08C-D3CC-49B0-9473-EC7328E1512E}"/>
              </a:ext>
            </a:extLst>
          </p:cNvPr>
          <p:cNvSpPr>
            <a:spLocks noGrp="1"/>
          </p:cNvSpPr>
          <p:nvPr>
            <p:ph idx="1"/>
          </p:nvPr>
        </p:nvSpPr>
        <p:spPr/>
        <p:txBody>
          <a:bodyPr/>
          <a:lstStyle/>
          <a:p>
            <a:pPr>
              <a:buAutoNum type="arabicPeriod"/>
            </a:pPr>
            <a:r>
              <a:rPr lang="hr-HR" dirty="0"/>
              <a:t>stav (svijet koji vidite obojen je vašim stavom), </a:t>
            </a:r>
          </a:p>
          <a:p>
            <a:pPr>
              <a:buAutoNum type="arabicPeriod"/>
            </a:pPr>
            <a:r>
              <a:rPr lang="hr-HR" dirty="0"/>
              <a:t>osobni rast (osobe koje ne prestaju učiti uvijek će imati budućnost), </a:t>
            </a:r>
          </a:p>
          <a:p>
            <a:pPr>
              <a:buAutoNum type="arabicPeriod"/>
            </a:pPr>
            <a:r>
              <a:rPr lang="hr-HR" dirty="0"/>
              <a:t>integritet (život s integritetom vodi cjelovitom životu), </a:t>
            </a:r>
          </a:p>
          <a:p>
            <a:pPr>
              <a:buAutoNum type="arabicPeriod"/>
            </a:pPr>
            <a:r>
              <a:rPr lang="hr-HR" dirty="0"/>
              <a:t>prioriteti (jasni prioriteti otkrivaju vam što trebati činiti i kamo otići), </a:t>
            </a:r>
          </a:p>
          <a:p>
            <a:pPr>
              <a:buAutoNum type="arabicPeriod"/>
            </a:pPr>
            <a:r>
              <a:rPr lang="hr-HR" dirty="0"/>
              <a:t>radna etika (marljivost nas svakodnevno ispunjava), </a:t>
            </a:r>
          </a:p>
          <a:p>
            <a:pPr>
              <a:buAutoNum type="arabicPeriod"/>
            </a:pPr>
            <a:r>
              <a:rPr lang="hr-HR" dirty="0"/>
              <a:t>međuljudski odnosi (kvaliteta vaših odnosa s ljudima određuje kvalitetu vašega života)</a:t>
            </a:r>
          </a:p>
          <a:p>
            <a:endParaRPr lang="hr-HR" dirty="0"/>
          </a:p>
        </p:txBody>
      </p:sp>
    </p:spTree>
    <p:extLst>
      <p:ext uri="{BB962C8B-B14F-4D97-AF65-F5344CB8AC3E}">
        <p14:creationId xmlns:p14="http://schemas.microsoft.com/office/powerpoint/2010/main" val="19454521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5A4DD6C-DD54-4906-8036-0387A3A55150}"/>
              </a:ext>
            </a:extLst>
          </p:cNvPr>
          <p:cNvSpPr>
            <a:spLocks noGrp="1"/>
          </p:cNvSpPr>
          <p:nvPr>
            <p:ph type="title"/>
          </p:nvPr>
        </p:nvSpPr>
        <p:spPr/>
        <p:txBody>
          <a:bodyPr>
            <a:normAutofit fontScale="90000"/>
          </a:bodyPr>
          <a:lstStyle/>
          <a:p>
            <a:r>
              <a:rPr lang="hr-HR" dirty="0"/>
              <a:t>Druga cjelina 6 okruglih stolova naziva </a:t>
            </a:r>
            <a:br>
              <a:rPr lang="hr-HR" dirty="0"/>
            </a:br>
            <a:r>
              <a:rPr lang="hr-HR" b="1" dirty="0"/>
              <a:t>Svrhovito življenja kao mosta k značaju </a:t>
            </a:r>
            <a:br>
              <a:rPr lang="hr-HR" b="1" dirty="0"/>
            </a:br>
            <a:r>
              <a:rPr lang="hr-HR" dirty="0"/>
              <a:t>obuhvaća module: </a:t>
            </a:r>
            <a:br>
              <a:rPr lang="hr-HR" dirty="0"/>
            </a:br>
            <a:endParaRPr lang="hr-HR" dirty="0"/>
          </a:p>
        </p:txBody>
      </p:sp>
      <p:sp>
        <p:nvSpPr>
          <p:cNvPr id="3" name="Rezervirano mjesto sadržaja 2">
            <a:extLst>
              <a:ext uri="{FF2B5EF4-FFF2-40B4-BE49-F238E27FC236}">
                <a16:creationId xmlns:a16="http://schemas.microsoft.com/office/drawing/2014/main" id="{BE05AC4F-C525-426E-876A-54B0E1B9B79D}"/>
              </a:ext>
            </a:extLst>
          </p:cNvPr>
          <p:cNvSpPr>
            <a:spLocks noGrp="1"/>
          </p:cNvSpPr>
          <p:nvPr>
            <p:ph idx="1"/>
          </p:nvPr>
        </p:nvSpPr>
        <p:spPr/>
        <p:txBody>
          <a:bodyPr>
            <a:normAutofit/>
          </a:bodyPr>
          <a:lstStyle/>
          <a:p>
            <a:pPr lvl="0">
              <a:lnSpc>
                <a:spcPct val="100000"/>
              </a:lnSpc>
              <a:spcBef>
                <a:spcPts val="0"/>
              </a:spcBef>
              <a:buFontTx/>
              <a:buAutoNum type="arabicPeriod"/>
              <a:defRPr/>
            </a:pPr>
            <a:r>
              <a:rPr lang="hr-HR" sz="3200" dirty="0"/>
              <a:t>način života uspješnih ljudi, </a:t>
            </a:r>
          </a:p>
          <a:p>
            <a:pPr lvl="0">
              <a:lnSpc>
                <a:spcPct val="100000"/>
              </a:lnSpc>
              <a:spcBef>
                <a:spcPts val="0"/>
              </a:spcBef>
              <a:buFontTx/>
              <a:buAutoNum type="arabicPeriod"/>
              <a:defRPr/>
            </a:pPr>
            <a:r>
              <a:rPr lang="hr-HR" sz="3200" dirty="0"/>
              <a:t>možete stvoriti odličnu priču od svojega života, </a:t>
            </a:r>
          </a:p>
          <a:p>
            <a:pPr lvl="0">
              <a:lnSpc>
                <a:spcPct val="100000"/>
              </a:lnSpc>
              <a:spcBef>
                <a:spcPts val="0"/>
              </a:spcBef>
              <a:buFontTx/>
              <a:buAutoNum type="arabicPeriod"/>
              <a:defRPr/>
            </a:pPr>
            <a:r>
              <a:rPr lang="hr-HR" sz="3200" dirty="0"/>
              <a:t>provođenje cilja u djelo, </a:t>
            </a:r>
          </a:p>
          <a:p>
            <a:pPr lvl="0">
              <a:lnSpc>
                <a:spcPct val="100000"/>
              </a:lnSpc>
              <a:spcBef>
                <a:spcPts val="0"/>
              </a:spcBef>
              <a:buFontTx/>
              <a:buAutoNum type="arabicPeriod"/>
              <a:defRPr/>
            </a:pPr>
            <a:r>
              <a:rPr lang="hr-HR" sz="3200" dirty="0"/>
              <a:t>osnovne stvari za svakodnevno svrhovito življenje,  </a:t>
            </a:r>
          </a:p>
          <a:p>
            <a:pPr lvl="0">
              <a:lnSpc>
                <a:spcPct val="100000"/>
              </a:lnSpc>
              <a:spcBef>
                <a:spcPts val="0"/>
              </a:spcBef>
              <a:buFontTx/>
              <a:buAutoNum type="arabicPeriod"/>
              <a:defRPr/>
            </a:pPr>
            <a:r>
              <a:rPr lang="hr-HR" sz="3200" dirty="0"/>
              <a:t>počnite iznositi svoju priču i ohrabrivati druge, </a:t>
            </a:r>
          </a:p>
          <a:p>
            <a:pPr lvl="0">
              <a:lnSpc>
                <a:spcPct val="100000"/>
              </a:lnSpc>
              <a:spcBef>
                <a:spcPts val="0"/>
              </a:spcBef>
              <a:buFontTx/>
              <a:buAutoNum type="arabicPeriod"/>
              <a:defRPr/>
            </a:pPr>
            <a:r>
              <a:rPr lang="hr-HR" sz="3200" dirty="0"/>
              <a:t>vođenje vlastitog okruglog stola.</a:t>
            </a:r>
          </a:p>
          <a:p>
            <a:endParaRPr lang="hr-HR" sz="3200" dirty="0"/>
          </a:p>
        </p:txBody>
      </p:sp>
    </p:spTree>
    <p:extLst>
      <p:ext uri="{BB962C8B-B14F-4D97-AF65-F5344CB8AC3E}">
        <p14:creationId xmlns:p14="http://schemas.microsoft.com/office/powerpoint/2010/main" val="1111316504"/>
      </p:ext>
    </p:extLst>
  </p:cSld>
  <p:clrMapOvr>
    <a:masterClrMapping/>
  </p:clrMapOvr>
</p:sld>
</file>

<file path=ppt/theme/theme1.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2082</Words>
  <Application>Microsoft Office PowerPoint</Application>
  <PresentationFormat>Široki zaslon</PresentationFormat>
  <Paragraphs>196</Paragraphs>
  <Slides>15</Slides>
  <Notes>15</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15</vt:i4>
      </vt:variant>
    </vt:vector>
  </HeadingPairs>
  <TitlesOfParts>
    <vt:vector size="20" baseType="lpstr">
      <vt:lpstr>Arial</vt:lpstr>
      <vt:lpstr>Calibri</vt:lpstr>
      <vt:lpstr>Calibri Light</vt:lpstr>
      <vt:lpstr>Wingdings</vt:lpstr>
      <vt:lpstr>Tema sustava Office</vt:lpstr>
      <vt:lpstr>Okrugli stolovi  s koleg(ic)ama: „Više od uspjeha”  informacijsko čitanje</vt:lpstr>
      <vt:lpstr>Sadržaj izlaganja:</vt:lpstr>
      <vt:lpstr>PowerPoint prezentacija</vt:lpstr>
      <vt:lpstr>Uvijek tražim najizravnije načine da bih ljude naučio kompleksnim istinama: od nečeg kompliciranog stvoriti nešto jednostavno. </vt:lpstr>
      <vt:lpstr>PowerPoint prezentacija</vt:lpstr>
      <vt:lpstr>PowerPoint prezentacija</vt:lpstr>
      <vt:lpstr>PowerPoint prezentacija</vt:lpstr>
      <vt:lpstr>Prva cjelina 6 okruglih stolova naziva  Šest ključeva uspjeha obuhvaća module:  </vt:lpstr>
      <vt:lpstr>Druga cjelina 6 okruglih stolova naziva  Svrhovito življenja kao mosta k značaju  obuhvaća module:  </vt:lpstr>
      <vt:lpstr>Aktivnosti na okruglim stolovima</vt:lpstr>
      <vt:lpstr>Primarni cilj: osnažiti kolege u osobnom razvoju</vt:lpstr>
      <vt:lpstr>Sekundarni cilj:  rad s informacijama.</vt:lpstr>
      <vt:lpstr>Vještine i znanja informacijsko čitanja prema knjizi, a primijenjeni tijekom 12 okruglih stolova: </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prezentacija</dc:title>
  <dc:creator>Josip Rihtarić</dc:creator>
  <cp:lastModifiedBy>Josip Rihtarić</cp:lastModifiedBy>
  <cp:revision>55</cp:revision>
  <cp:lastPrinted>2017-07-03T08:05:45Z</cp:lastPrinted>
  <dcterms:created xsi:type="dcterms:W3CDTF">2017-06-19T09:56:09Z</dcterms:created>
  <dcterms:modified xsi:type="dcterms:W3CDTF">2017-07-03T09:45:56Z</dcterms:modified>
</cp:coreProperties>
</file>