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57" r:id="rId4"/>
    <p:sldId id="271" r:id="rId5"/>
    <p:sldId id="272" r:id="rId6"/>
    <p:sldId id="273" r:id="rId7"/>
    <p:sldId id="274" r:id="rId8"/>
    <p:sldId id="277" r:id="rId9"/>
    <p:sldId id="278" r:id="rId10"/>
    <p:sldId id="259" r:id="rId11"/>
    <p:sldId id="279" r:id="rId12"/>
    <p:sldId id="260" r:id="rId13"/>
    <p:sldId id="281" r:id="rId14"/>
    <p:sldId id="280" r:id="rId15"/>
    <p:sldId id="282" r:id="rId16"/>
    <p:sldId id="286" r:id="rId17"/>
    <p:sldId id="258" r:id="rId18"/>
    <p:sldId id="283" r:id="rId19"/>
    <p:sldId id="288" r:id="rId20"/>
    <p:sldId id="261" r:id="rId21"/>
    <p:sldId id="263" r:id="rId22"/>
    <p:sldId id="264" r:id="rId23"/>
    <p:sldId id="265" r:id="rId24"/>
    <p:sldId id="266" r:id="rId25"/>
    <p:sldId id="287" r:id="rId26"/>
    <p:sldId id="289" r:id="rId27"/>
    <p:sldId id="268" r:id="rId28"/>
    <p:sldId id="285" r:id="rId29"/>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rka" initials="Z" lastIdx="1" clrIdx="0">
    <p:extLst>
      <p:ext uri="{19B8F6BF-5375-455C-9EA6-DF929625EA0E}">
        <p15:presenceInfo xmlns:p15="http://schemas.microsoft.com/office/powerpoint/2012/main" userId="Zor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45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03T18:23:20.016" idx="1">
    <p:pos x="10" y="10"/>
    <p:text>U našem projektu učenici su zajednički, naglas čitali dio po dio, a voditelji, knjižničari su nakon svakoga dijela postavljali pitanja koja su sredstvo za poticanje različitih vrsta mišljenja</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hr-HR" smtClean="0"/>
              <a:t>Uredite stil naslova matrice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7" name="Date Placeholder 6"/>
          <p:cNvSpPr>
            <a:spLocks noGrp="1"/>
          </p:cNvSpPr>
          <p:nvPr>
            <p:ph type="dt" sz="half" idx="10"/>
          </p:nvPr>
        </p:nvSpPr>
        <p:spPr/>
        <p:txBody>
          <a:bodyPr/>
          <a:lstStyle/>
          <a:p>
            <a:fld id="{32351E01-7DCC-4F19-83AD-911C52483B32}" type="datetimeFigureOut">
              <a:rPr lang="hr-HR" smtClean="0"/>
              <a:t>4.7.2017.</a:t>
            </a:fld>
            <a:endParaRPr lang="hr-HR"/>
          </a:p>
        </p:txBody>
      </p:sp>
      <p:sp>
        <p:nvSpPr>
          <p:cNvPr id="8" name="Slide Number Placeholder 7"/>
          <p:cNvSpPr>
            <a:spLocks noGrp="1"/>
          </p:cNvSpPr>
          <p:nvPr>
            <p:ph type="sldNum" sz="quarter" idx="11"/>
          </p:nvPr>
        </p:nvSpPr>
        <p:spPr/>
        <p:txBody>
          <a:bodyPr/>
          <a:lstStyle/>
          <a:p>
            <a:fld id="{BEEC31B0-378B-4BF6-8C39-A9DFD3210009}" type="slidenum">
              <a:rPr lang="hr-HR" smtClean="0"/>
              <a:t>‹#›</a:t>
            </a:fld>
            <a:endParaRPr lang="hr-HR"/>
          </a:p>
        </p:txBody>
      </p:sp>
      <p:sp>
        <p:nvSpPr>
          <p:cNvPr id="9" name="Footer Placeholder 8"/>
          <p:cNvSpPr>
            <a:spLocks noGrp="1"/>
          </p:cNvSpPr>
          <p:nvPr>
            <p:ph type="ftr" sz="quarter" idx="12"/>
          </p:nvPr>
        </p:nvSpPr>
        <p:spPr/>
        <p:txBody>
          <a:bodyPr/>
          <a:lstStyle/>
          <a:p>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32351E01-7DCC-4F19-83AD-911C52483B32}" type="datetimeFigureOut">
              <a:rPr lang="hr-HR" smtClean="0"/>
              <a:t>4.7.2017.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EEC31B0-378B-4BF6-8C39-A9DFD3210009}"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32351E01-7DCC-4F19-83AD-911C52483B32}" type="datetimeFigureOut">
              <a:rPr lang="hr-HR" smtClean="0"/>
              <a:t>4.7.2017.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EEC31B0-378B-4BF6-8C39-A9DFD3210009}"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4" name="Date Placeholder 3"/>
          <p:cNvSpPr>
            <a:spLocks noGrp="1"/>
          </p:cNvSpPr>
          <p:nvPr>
            <p:ph type="dt" sz="half" idx="10"/>
          </p:nvPr>
        </p:nvSpPr>
        <p:spPr/>
        <p:txBody>
          <a:bodyPr/>
          <a:lstStyle/>
          <a:p>
            <a:fld id="{32351E01-7DCC-4F19-83AD-911C52483B32}" type="datetimeFigureOut">
              <a:rPr lang="hr-HR" smtClean="0"/>
              <a:t>4.7.2017.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EEC31B0-378B-4BF6-8C39-A9DFD3210009}"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hr-HR" smtClean="0"/>
              <a:t>Uredite stil naslova matrice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32351E01-7DCC-4F19-83AD-911C52483B32}" type="datetimeFigureOut">
              <a:rPr lang="hr-HR" smtClean="0"/>
              <a:t>4.7.2017.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EEC31B0-378B-4BF6-8C39-A9DFD3210009}" type="slidenum">
              <a:rPr lang="hr-HR" smtClean="0"/>
              <a:t>‹#›</a:t>
            </a:fld>
            <a:endParaRPr lang="hr-H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5" name="Date Placeholder 4"/>
          <p:cNvSpPr>
            <a:spLocks noGrp="1"/>
          </p:cNvSpPr>
          <p:nvPr>
            <p:ph type="dt" sz="half" idx="10"/>
          </p:nvPr>
        </p:nvSpPr>
        <p:spPr/>
        <p:txBody>
          <a:bodyPr/>
          <a:lstStyle/>
          <a:p>
            <a:fld id="{32351E01-7DCC-4F19-83AD-911C52483B32}" type="datetimeFigureOut">
              <a:rPr lang="hr-HR" smtClean="0"/>
              <a:t>4.7.2017.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EEC31B0-378B-4BF6-8C39-A9DFD3210009}" type="slidenum">
              <a:rPr lang="hr-HR" smtClean="0"/>
              <a:t>‹#›</a:t>
            </a:fld>
            <a:endParaRPr lang="hr-HR"/>
          </a:p>
        </p:txBody>
      </p:sp>
      <p:sp>
        <p:nvSpPr>
          <p:cNvPr id="9" name="Content Placeholder 8"/>
          <p:cNvSpPr>
            <a:spLocks noGrp="1"/>
          </p:cNvSpPr>
          <p:nvPr>
            <p:ph sz="quarter" idx="13"/>
          </p:nvPr>
        </p:nvSpPr>
        <p:spPr>
          <a:xfrm>
            <a:off x="365760" y="1600200"/>
            <a:ext cx="4041648" cy="452628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7" name="Date Placeholder 6"/>
          <p:cNvSpPr>
            <a:spLocks noGrp="1"/>
          </p:cNvSpPr>
          <p:nvPr>
            <p:ph type="dt" sz="half" idx="10"/>
          </p:nvPr>
        </p:nvSpPr>
        <p:spPr/>
        <p:txBody>
          <a:bodyPr/>
          <a:lstStyle/>
          <a:p>
            <a:fld id="{32351E01-7DCC-4F19-83AD-911C52483B32}" type="datetimeFigureOut">
              <a:rPr lang="hr-HR" smtClean="0"/>
              <a:t>4.7.2017.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EEC31B0-378B-4BF6-8C39-A9DFD3210009}" type="slidenum">
              <a:rPr lang="hr-HR" smtClean="0"/>
              <a:t>‹#›</a:t>
            </a:fld>
            <a:endParaRPr lang="hr-HR"/>
          </a:p>
        </p:txBody>
      </p:sp>
      <p:sp>
        <p:nvSpPr>
          <p:cNvPr id="11" name="Content Placeholder 10"/>
          <p:cNvSpPr>
            <a:spLocks noGrp="1"/>
          </p:cNvSpPr>
          <p:nvPr>
            <p:ph sz="quarter" idx="13"/>
          </p:nvPr>
        </p:nvSpPr>
        <p:spPr>
          <a:xfrm>
            <a:off x="457200" y="2212848"/>
            <a:ext cx="4041648" cy="3913632"/>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32351E01-7DCC-4F19-83AD-911C52483B32}" type="datetimeFigureOut">
              <a:rPr lang="hr-HR" smtClean="0"/>
              <a:t>4.7.2017.</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EEC31B0-378B-4BF6-8C39-A9DFD3210009}"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51E01-7DCC-4F19-83AD-911C52483B32}" type="datetimeFigureOut">
              <a:rPr lang="hr-HR" smtClean="0"/>
              <a:t>4.7.2017.</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EEC31B0-378B-4BF6-8C39-A9DFD3210009}"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hr-HR" smtClean="0"/>
              <a:t>Uredite stil naslova matrice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32351E01-7DCC-4F19-83AD-911C52483B32}" type="datetimeFigureOut">
              <a:rPr lang="hr-HR" smtClean="0"/>
              <a:t>4.7.2017.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EEC31B0-378B-4BF6-8C39-A9DFD3210009}"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hr-HR" smtClean="0"/>
              <a:t>Uredite stil naslova matrice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32351E01-7DCC-4F19-83AD-911C52483B32}" type="datetimeFigureOut">
              <a:rPr lang="hr-HR" smtClean="0"/>
              <a:t>4.7.2017.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EEC31B0-378B-4BF6-8C39-A9DFD3210009}"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hr-HR" smtClean="0"/>
              <a:t>Uredite stil naslova matrice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2351E01-7DCC-4F19-83AD-911C52483B32}" type="datetimeFigureOut">
              <a:rPr lang="hr-HR" smtClean="0"/>
              <a:t>4.7.2017.</a:t>
            </a:fld>
            <a:endParaRPr lang="hr-H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hr-H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EEC31B0-378B-4BF6-8C39-A9DFD3210009}" type="slidenum">
              <a:rPr lang="hr-HR" smtClean="0"/>
              <a:t>‹#›</a:t>
            </a:fld>
            <a:endParaRPr lang="hr-H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bit.ly/2m2scCW"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testmoz.com/108684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twinspace.etwinning.net/20272/materials/imag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winspace.etwinning.net/files/collabspace/2/72/272/20272/files/bbff32a7.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twinspace.etwinning.net/20272/materials/imag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tem-genijalci.eu/wp-content/uploads/eucenje/cip/Prirucnik_Kriticko_citanje_web.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54301" y="0"/>
            <a:ext cx="9234813" cy="6858000"/>
          </a:xfrm>
          <a:prstGeom prst="rect">
            <a:avLst/>
          </a:prstGeom>
        </p:spPr>
      </p:pic>
      <p:sp>
        <p:nvSpPr>
          <p:cNvPr id="4" name="TekstniOkvir 3"/>
          <p:cNvSpPr txBox="1"/>
          <p:nvPr/>
        </p:nvSpPr>
        <p:spPr>
          <a:xfrm>
            <a:off x="467544" y="692696"/>
            <a:ext cx="3888432" cy="1938992"/>
          </a:xfrm>
          <a:prstGeom prst="rect">
            <a:avLst/>
          </a:prstGeom>
          <a:noFill/>
        </p:spPr>
        <p:txBody>
          <a:bodyPr wrap="square" rtlCol="0">
            <a:spAutoFit/>
          </a:bodyPr>
          <a:lstStyle/>
          <a:p>
            <a:pPr algn="ctr"/>
            <a:r>
              <a:rPr lang="hr-HR" sz="6000" b="1" dirty="0" smtClean="0">
                <a:solidFill>
                  <a:schemeClr val="bg1"/>
                </a:solidFill>
              </a:rPr>
              <a:t>Ono si što čitaš</a:t>
            </a:r>
            <a:endParaRPr lang="hr-HR" sz="6000" b="1" dirty="0">
              <a:solidFill>
                <a:schemeClr val="bg1"/>
              </a:solidFill>
            </a:endParaRPr>
          </a:p>
        </p:txBody>
      </p:sp>
      <p:sp>
        <p:nvSpPr>
          <p:cNvPr id="2" name="TekstniOkvir 1"/>
          <p:cNvSpPr txBox="1"/>
          <p:nvPr/>
        </p:nvSpPr>
        <p:spPr>
          <a:xfrm>
            <a:off x="467544" y="5013176"/>
            <a:ext cx="3744416" cy="1200329"/>
          </a:xfrm>
          <a:prstGeom prst="rect">
            <a:avLst/>
          </a:prstGeom>
          <a:noFill/>
        </p:spPr>
        <p:txBody>
          <a:bodyPr wrap="square" rtlCol="0">
            <a:spAutoFit/>
          </a:bodyPr>
          <a:lstStyle/>
          <a:p>
            <a:r>
              <a:rPr lang="hr-HR" sz="2400" dirty="0">
                <a:solidFill>
                  <a:schemeClr val="bg1"/>
                </a:solidFill>
              </a:rPr>
              <a:t>Sanja </a:t>
            </a:r>
            <a:r>
              <a:rPr lang="hr-HR" sz="2400" dirty="0" err="1">
                <a:solidFill>
                  <a:schemeClr val="bg1"/>
                </a:solidFill>
              </a:rPr>
              <a:t>Cutvarić</a:t>
            </a:r>
            <a:endParaRPr lang="hr-HR" sz="2400" dirty="0">
              <a:solidFill>
                <a:schemeClr val="bg1"/>
              </a:solidFill>
            </a:endParaRPr>
          </a:p>
          <a:p>
            <a:r>
              <a:rPr lang="hr-HR" sz="2400" dirty="0" smtClean="0">
                <a:solidFill>
                  <a:schemeClr val="bg1"/>
                </a:solidFill>
              </a:rPr>
              <a:t>Zorka </a:t>
            </a:r>
            <a:r>
              <a:rPr lang="hr-HR" sz="2400" dirty="0" err="1" smtClean="0">
                <a:solidFill>
                  <a:schemeClr val="bg1"/>
                </a:solidFill>
              </a:rPr>
              <a:t>Renić</a:t>
            </a:r>
            <a:endParaRPr lang="hr-HR" sz="2400" dirty="0" smtClean="0">
              <a:solidFill>
                <a:schemeClr val="bg1"/>
              </a:solidFill>
            </a:endParaRPr>
          </a:p>
          <a:p>
            <a:r>
              <a:rPr lang="hr-HR" sz="2400" dirty="0" smtClean="0">
                <a:solidFill>
                  <a:schemeClr val="bg1"/>
                </a:solidFill>
              </a:rPr>
              <a:t>Rajna </a:t>
            </a:r>
            <a:r>
              <a:rPr lang="hr-HR" sz="2400" dirty="0" err="1" smtClean="0">
                <a:solidFill>
                  <a:schemeClr val="bg1"/>
                </a:solidFill>
              </a:rPr>
              <a:t>Gatalica</a:t>
            </a:r>
            <a:r>
              <a:rPr lang="hr-HR" sz="2400" dirty="0" smtClean="0">
                <a:solidFill>
                  <a:schemeClr val="bg1"/>
                </a:solidFill>
              </a:rPr>
              <a:t> </a:t>
            </a:r>
            <a:endParaRPr lang="hr-HR" sz="2400" dirty="0">
              <a:solidFill>
                <a:schemeClr val="bg1"/>
              </a:solidFill>
            </a:endParaRPr>
          </a:p>
        </p:txBody>
      </p:sp>
    </p:spTree>
    <p:extLst>
      <p:ext uri="{BB962C8B-B14F-4D97-AF65-F5344CB8AC3E}">
        <p14:creationId xmlns:p14="http://schemas.microsoft.com/office/powerpoint/2010/main" val="2209500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jna\Desktop\Edbin\Fotke\IMG_58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024" y="476672"/>
            <a:ext cx="8676456" cy="578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170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4000" b="1" dirty="0" smtClean="0"/>
              <a:t>Čitanje naglas</a:t>
            </a:r>
            <a:endParaRPr lang="hr-HR" sz="4000" b="1" dirty="0"/>
          </a:p>
        </p:txBody>
      </p:sp>
      <p:sp>
        <p:nvSpPr>
          <p:cNvPr id="3" name="Rezervirano mjesto sadržaja 2"/>
          <p:cNvSpPr>
            <a:spLocks noGrp="1"/>
          </p:cNvSpPr>
          <p:nvPr>
            <p:ph idx="1"/>
          </p:nvPr>
        </p:nvSpPr>
        <p:spPr/>
        <p:txBody>
          <a:bodyPr>
            <a:normAutofit lnSpcReduction="10000"/>
          </a:bodyPr>
          <a:lstStyle/>
          <a:p>
            <a:endParaRPr lang="hr-HR" dirty="0" smtClean="0">
              <a:latin typeface="Gill Sans MT" panose="020B0502020104020203" pitchFamily="34" charset="-18"/>
            </a:endParaRPr>
          </a:p>
          <a:p>
            <a:pPr>
              <a:buFont typeface="Wingdings" panose="05000000000000000000" pitchFamily="2" charset="2"/>
              <a:buChar char="§"/>
            </a:pPr>
            <a:r>
              <a:rPr lang="hr-HR" dirty="0"/>
              <a:t>Čitanje naglas posebna je „vrsta jezične djelatnosti pri kojoj se znakovi pisanoga jezika prenose u znakovni sustav govorenoga jezika”  i uvelike se koristi u nastavi </a:t>
            </a:r>
            <a:r>
              <a:rPr lang="hr-HR" dirty="0" smtClean="0"/>
              <a:t>materinskoga, </a:t>
            </a:r>
            <a:r>
              <a:rPr lang="hr-HR" dirty="0"/>
              <a:t>ali i inoga jezika jer „služi razvijanju artikulacije i govornoga sluha” </a:t>
            </a:r>
            <a:r>
              <a:rPr lang="hr-HR" dirty="0" smtClean="0"/>
              <a:t>(</a:t>
            </a:r>
            <a:r>
              <a:rPr lang="hr-HR" dirty="0"/>
              <a:t>D. Rosandić, 2005, str. 177-184). </a:t>
            </a:r>
          </a:p>
          <a:p>
            <a:pPr>
              <a:buFont typeface="Wingdings" panose="05000000000000000000" pitchFamily="2" charset="2"/>
              <a:buChar char="§"/>
            </a:pPr>
            <a:endParaRPr lang="hr-HR" dirty="0"/>
          </a:p>
          <a:p>
            <a:pPr>
              <a:buFont typeface="Wingdings" panose="05000000000000000000" pitchFamily="2" charset="2"/>
              <a:buChar char="§"/>
            </a:pPr>
            <a:r>
              <a:rPr lang="hr-HR" dirty="0"/>
              <a:t>Visinko (2014) naglašava kako se čitanjem naglas otkrivaju i fonološka (zvučni ostvaraj teksta), ortografska (pravopisna) i ortoepska (pravogovorna) jezična sposobnost.</a:t>
            </a:r>
          </a:p>
          <a:p>
            <a:pPr marL="0" indent="0">
              <a:buNone/>
            </a:pPr>
            <a:endParaRPr lang="hr-HR" sz="1650" dirty="0"/>
          </a:p>
          <a:p>
            <a:endParaRPr lang="hr-HR" dirty="0"/>
          </a:p>
        </p:txBody>
      </p:sp>
    </p:spTree>
    <p:extLst>
      <p:ext uri="{BB962C8B-B14F-4D97-AF65-F5344CB8AC3E}">
        <p14:creationId xmlns:p14="http://schemas.microsoft.com/office/powerpoint/2010/main" val="2777697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476672"/>
            <a:ext cx="8229600" cy="5649491"/>
          </a:xfrm>
        </p:spPr>
        <p:txBody>
          <a:bodyPr>
            <a:normAutofit/>
          </a:bodyPr>
          <a:lstStyle/>
          <a:p>
            <a:endParaRPr lang="hr-HR" dirty="0" smtClean="0"/>
          </a:p>
          <a:p>
            <a:pPr marL="0" indent="0">
              <a:buNone/>
            </a:pPr>
            <a:r>
              <a:rPr lang="hr-HR" dirty="0" smtClean="0">
                <a:solidFill>
                  <a:schemeClr val="tx1"/>
                </a:solidFill>
                <a:latin typeface="Informal Roman" pitchFamily="66" charset="0"/>
              </a:rPr>
              <a:t>Odrasli ljudi često preispituju svoj život nastojeći shvatiti što je prouzročilo velike meandre na toj rijeci. I najčešće griješe kad velika skretanja nastoje objasniti velikim događajima i važnim danima. Jer naši se životi ne mijenjaju nakon nekog našeg rođendana ili dolaskom nove godine ili od sljedećeg ponedjeljka, baš kao što ne postajemo takvi kakvi jesmo samo zato što je negdje buknuo rat ili smo postali bogati ili siromašni. Vrlo često nas mijenjaju naizgled posve nevažni trenutci u kojima nas samo okrzne život nekog neznanca. Tako je bilo i s </a:t>
            </a:r>
            <a:r>
              <a:rPr lang="hr-HR" dirty="0" err="1" smtClean="0">
                <a:solidFill>
                  <a:schemeClr val="tx1"/>
                </a:solidFill>
                <a:latin typeface="Informal Roman" pitchFamily="66" charset="0"/>
              </a:rPr>
              <a:t>Edbinom</a:t>
            </a:r>
            <a:r>
              <a:rPr lang="hr-HR" dirty="0" smtClean="0">
                <a:solidFill>
                  <a:schemeClr val="tx1"/>
                </a:solidFill>
                <a:latin typeface="Informal Roman" pitchFamily="66" charset="0"/>
              </a:rPr>
              <a:t>. Da nije pod odmorom izašao iz razreda baš u trenutku kad je zraka sunca obasjala nečiju kosu, ništa od ovog se ne bi dogodilo. I ne, ovo nije glupava pričica o još jednoj pubertetskoj ljubavi. Ovo je priča o tome kako se u samo tri-četiri mjeseca može odrasti i postati bolja osoba negoli si bio. </a:t>
            </a:r>
          </a:p>
          <a:p>
            <a:pPr marL="0" indent="0" algn="r">
              <a:buNone/>
            </a:pPr>
            <a:r>
              <a:rPr lang="hr-HR" dirty="0" smtClean="0">
                <a:solidFill>
                  <a:schemeClr val="tx1"/>
                </a:solidFill>
                <a:latin typeface="Informal Roman" pitchFamily="66" charset="0"/>
              </a:rPr>
              <a:t>Autorica</a:t>
            </a:r>
            <a:endParaRPr lang="hr-HR" dirty="0">
              <a:solidFill>
                <a:schemeClr val="tx1"/>
              </a:solidFill>
              <a:latin typeface="Informal Roman" pitchFamily="66" charset="0"/>
            </a:endParaRPr>
          </a:p>
        </p:txBody>
      </p:sp>
    </p:spTree>
    <p:extLst>
      <p:ext uri="{BB962C8B-B14F-4D97-AF65-F5344CB8AC3E}">
        <p14:creationId xmlns:p14="http://schemas.microsoft.com/office/powerpoint/2010/main" val="2391735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1340768"/>
          </a:xfrm>
        </p:spPr>
        <p:txBody>
          <a:bodyPr/>
          <a:lstStyle/>
          <a:p>
            <a:r>
              <a:rPr lang="hr-HR" sz="4000" b="1" dirty="0" smtClean="0"/>
              <a:t>Vođeno čitanje</a:t>
            </a:r>
            <a:endParaRPr lang="hr-HR" sz="4000" b="1" dirty="0"/>
          </a:p>
        </p:txBody>
      </p:sp>
      <p:sp>
        <p:nvSpPr>
          <p:cNvPr id="3" name="Rezervirano mjesto sadržaja 2"/>
          <p:cNvSpPr>
            <a:spLocks noGrp="1"/>
          </p:cNvSpPr>
          <p:nvPr>
            <p:ph idx="1"/>
          </p:nvPr>
        </p:nvSpPr>
        <p:spPr>
          <a:xfrm>
            <a:off x="683568" y="1988840"/>
            <a:ext cx="8003232" cy="4137323"/>
          </a:xfrm>
        </p:spPr>
        <p:txBody>
          <a:bodyPr>
            <a:normAutofit/>
          </a:bodyPr>
          <a:lstStyle/>
          <a:p>
            <a:pPr marL="0" indent="0">
              <a:buNone/>
            </a:pPr>
            <a:r>
              <a:rPr lang="hr-HR" dirty="0"/>
              <a:t>Vođeno čitanje i čitanje s predviđanjem metodički su postupci predstavljeni u trodijelnome sustavu poticanja kritičkog mišljenja. </a:t>
            </a:r>
            <a:endParaRPr lang="hr-HR" dirty="0" smtClean="0"/>
          </a:p>
          <a:p>
            <a:pPr marL="0" indent="0">
              <a:buNone/>
            </a:pPr>
            <a:endParaRPr lang="hr-HR" dirty="0"/>
          </a:p>
          <a:p>
            <a:pPr marL="0" indent="0">
              <a:buNone/>
            </a:pPr>
            <a:r>
              <a:rPr lang="hr-HR" dirty="0"/>
              <a:t>Tri faze stjecanja znanja: </a:t>
            </a:r>
          </a:p>
          <a:p>
            <a:pPr>
              <a:buFont typeface="Wingdings" panose="05000000000000000000" pitchFamily="2" charset="2"/>
              <a:buChar char="§"/>
            </a:pPr>
            <a:r>
              <a:rPr lang="hr-HR" dirty="0"/>
              <a:t> evokacija</a:t>
            </a:r>
          </a:p>
          <a:p>
            <a:pPr>
              <a:buFont typeface="Wingdings" panose="05000000000000000000" pitchFamily="2" charset="2"/>
              <a:buChar char="§"/>
            </a:pPr>
            <a:r>
              <a:rPr lang="hr-HR" dirty="0"/>
              <a:t> razumijevanje značenja</a:t>
            </a:r>
          </a:p>
          <a:p>
            <a:pPr>
              <a:buFont typeface="Wingdings" panose="05000000000000000000" pitchFamily="2" charset="2"/>
              <a:buChar char="§"/>
            </a:pPr>
            <a:r>
              <a:rPr lang="hr-HR" dirty="0"/>
              <a:t> refleksija</a:t>
            </a:r>
          </a:p>
          <a:p>
            <a:endParaRPr lang="hr-HR" u="sng" dirty="0"/>
          </a:p>
        </p:txBody>
      </p:sp>
    </p:spTree>
    <p:extLst>
      <p:ext uri="{BB962C8B-B14F-4D97-AF65-F5344CB8AC3E}">
        <p14:creationId xmlns:p14="http://schemas.microsoft.com/office/powerpoint/2010/main" val="2187931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3" name="Content Placeholder 2"/>
          <p:cNvSpPr>
            <a:spLocks noGrp="1"/>
          </p:cNvSpPr>
          <p:nvPr>
            <p:ph idx="1"/>
          </p:nvPr>
        </p:nvSpPr>
        <p:spPr>
          <a:xfrm>
            <a:off x="547090" y="2378768"/>
            <a:ext cx="8057358" cy="3017520"/>
          </a:xfrm>
        </p:spPr>
        <p:txBody>
          <a:bodyPr>
            <a:normAutofit fontScale="92500" lnSpcReduction="10000"/>
          </a:bodyPr>
          <a:lstStyle/>
          <a:p>
            <a:pPr>
              <a:buFont typeface="Wingdings" panose="05000000000000000000" pitchFamily="2" charset="2"/>
              <a:buChar char="§"/>
            </a:pPr>
            <a:r>
              <a:rPr lang="hr-HR" dirty="0"/>
              <a:t> </a:t>
            </a:r>
            <a:r>
              <a:rPr lang="hr-HR" dirty="0">
                <a:solidFill>
                  <a:schemeClr val="bg1"/>
                </a:solidFill>
              </a:rPr>
              <a:t>uz čitanje i analiziranje od učenika se tražilo i pisanje kraćih tekstova</a:t>
            </a:r>
          </a:p>
          <a:p>
            <a:pPr marL="0" indent="0">
              <a:buNone/>
            </a:pPr>
            <a:endParaRPr lang="hr-HR" dirty="0">
              <a:solidFill>
                <a:schemeClr val="bg1"/>
              </a:solidFill>
            </a:endParaRPr>
          </a:p>
          <a:p>
            <a:pPr marL="0" indent="0">
              <a:buNone/>
            </a:pPr>
            <a:r>
              <a:rPr lang="hr-HR" i="1" dirty="0" smtClean="0">
                <a:solidFill>
                  <a:schemeClr val="bg1"/>
                </a:solidFill>
              </a:rPr>
              <a:t>Učenici </a:t>
            </a:r>
            <a:r>
              <a:rPr lang="hr-HR" i="1" dirty="0">
                <a:solidFill>
                  <a:schemeClr val="bg1"/>
                </a:solidFill>
              </a:rPr>
              <a:t>od kojih se traži da čitaju, pišu i misle o čitanju i pisanju, aktivno se užive u knjige, analiziraju ih i ocjenjuju umjesto da prepričavaju sadržaj</a:t>
            </a:r>
            <a:r>
              <a:rPr lang="hr-HR" i="1" dirty="0" smtClean="0">
                <a:solidFill>
                  <a:schemeClr val="bg1"/>
                </a:solidFill>
              </a:rPr>
              <a:t>.</a:t>
            </a:r>
          </a:p>
          <a:p>
            <a:pPr marL="0" indent="0">
              <a:buNone/>
            </a:pPr>
            <a:endParaRPr lang="hr-HR" sz="2000" i="1" dirty="0" smtClean="0">
              <a:solidFill>
                <a:schemeClr val="bg1"/>
              </a:solidFill>
            </a:endParaRPr>
          </a:p>
          <a:p>
            <a:pPr marL="0" indent="0">
              <a:buNone/>
            </a:pPr>
            <a:r>
              <a:rPr lang="hr-HR" sz="1700" i="1" dirty="0" smtClean="0">
                <a:solidFill>
                  <a:schemeClr val="bg1"/>
                </a:solidFill>
              </a:rPr>
              <a:t>Čitanje i pisanje za </a:t>
            </a:r>
            <a:r>
              <a:rPr lang="hr-HR" sz="1700" i="1" dirty="0">
                <a:solidFill>
                  <a:schemeClr val="bg1"/>
                </a:solidFill>
              </a:rPr>
              <a:t>kritičko </a:t>
            </a:r>
            <a:r>
              <a:rPr lang="hr-HR" sz="1700" i="1" dirty="0" smtClean="0">
                <a:solidFill>
                  <a:schemeClr val="bg1"/>
                </a:solidFill>
              </a:rPr>
              <a:t>mišljenje</a:t>
            </a:r>
          </a:p>
          <a:p>
            <a:pPr marL="0" indent="0">
              <a:buNone/>
            </a:pPr>
            <a:r>
              <a:rPr lang="hr-HR" sz="1300" i="1" dirty="0" smtClean="0">
                <a:solidFill>
                  <a:schemeClr val="bg1"/>
                </a:solidFill>
              </a:rPr>
              <a:t>http</a:t>
            </a:r>
            <a:r>
              <a:rPr lang="hr-HR" sz="1300" i="1" dirty="0">
                <a:solidFill>
                  <a:schemeClr val="bg1"/>
                </a:solidFill>
              </a:rPr>
              <a:t>://www.stem-genijalci.eu/wp-content/uploads/eucenje/cip/Prirucnik_Kriticko_citanje_web.pdf</a:t>
            </a:r>
          </a:p>
          <a:p>
            <a:endParaRPr lang="hr-HR" sz="1800" i="1" dirty="0"/>
          </a:p>
        </p:txBody>
      </p:sp>
      <p:sp>
        <p:nvSpPr>
          <p:cNvPr id="4" name="Title 3"/>
          <p:cNvSpPr txBox="1">
            <a:spLocks noGrp="1"/>
          </p:cNvSpPr>
          <p:nvPr>
            <p:ph type="title"/>
          </p:nvPr>
        </p:nvSpPr>
        <p:spPr>
          <a:xfrm>
            <a:off x="822960" y="542108"/>
            <a:ext cx="7543800" cy="1489575"/>
          </a:xfrm>
          <a:prstGeom prst="rect">
            <a:avLst/>
          </a:prstGeom>
          <a:noFill/>
        </p:spPr>
        <p:txBody>
          <a:bodyPr wrap="square" rtlCol="0">
            <a:spAutoFit/>
          </a:bodyPr>
          <a:lstStyle/>
          <a:p>
            <a:pPr algn="ctr"/>
            <a:r>
              <a:rPr lang="pl-PL" sz="2800" b="1" dirty="0">
                <a:solidFill>
                  <a:schemeClr val="bg1"/>
                </a:solidFill>
              </a:rPr>
              <a:t>POVEZANOST JEZIKA, GOVORA, </a:t>
            </a:r>
            <a:br>
              <a:rPr lang="pl-PL" sz="2800" b="1" dirty="0">
                <a:solidFill>
                  <a:schemeClr val="bg1"/>
                </a:solidFill>
              </a:rPr>
            </a:br>
            <a:r>
              <a:rPr lang="pl-PL" sz="2800" b="1" dirty="0">
                <a:solidFill>
                  <a:schemeClr val="bg1"/>
                </a:solidFill>
              </a:rPr>
              <a:t>ČITANJA I PISANJA</a:t>
            </a:r>
            <a:endParaRPr lang="hr-HR" sz="2800" b="1" dirty="0">
              <a:solidFill>
                <a:schemeClr val="bg1"/>
              </a:solidFill>
            </a:endParaRPr>
          </a:p>
        </p:txBody>
      </p:sp>
    </p:spTree>
    <p:extLst>
      <p:ext uri="{BB962C8B-B14F-4D97-AF65-F5344CB8AC3E}">
        <p14:creationId xmlns:p14="http://schemas.microsoft.com/office/powerpoint/2010/main" val="1824699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1052736"/>
          </a:xfrm>
        </p:spPr>
        <p:txBody>
          <a:bodyPr/>
          <a:lstStyle/>
          <a:p>
            <a:r>
              <a:rPr lang="hr-HR" sz="4000" b="1" dirty="0" smtClean="0"/>
              <a:t>IKT</a:t>
            </a:r>
            <a:endParaRPr lang="hr-HR" sz="4000" b="1" dirty="0"/>
          </a:p>
        </p:txBody>
      </p:sp>
      <p:sp>
        <p:nvSpPr>
          <p:cNvPr id="3" name="Rezervirano mjesto sadržaja 2"/>
          <p:cNvSpPr>
            <a:spLocks noGrp="1"/>
          </p:cNvSpPr>
          <p:nvPr>
            <p:ph idx="1"/>
          </p:nvPr>
        </p:nvSpPr>
        <p:spPr>
          <a:xfrm>
            <a:off x="457200" y="1124744"/>
            <a:ext cx="8229600" cy="5001419"/>
          </a:xfrm>
        </p:spPr>
        <p:txBody>
          <a:bodyPr>
            <a:normAutofit/>
          </a:bodyPr>
          <a:lstStyle/>
          <a:p>
            <a:pPr>
              <a:buFont typeface="Wingdings" panose="05000000000000000000" pitchFamily="2" charset="2"/>
              <a:buChar char="§"/>
            </a:pPr>
            <a:r>
              <a:rPr lang="hr-HR" dirty="0" smtClean="0"/>
              <a:t>korištene </a:t>
            </a:r>
            <a:r>
              <a:rPr lang="hr-HR" dirty="0"/>
              <a:t>su suvremene nastavne metode, društvene mreže, mrežne stranice, uslužni servisi, suradnički i komunikacijski </a:t>
            </a:r>
            <a:r>
              <a:rPr lang="hr-HR" dirty="0" smtClean="0"/>
              <a:t>alati</a:t>
            </a:r>
            <a:endParaRPr lang="hr-HR" dirty="0"/>
          </a:p>
          <a:p>
            <a:pPr>
              <a:buFont typeface="Wingdings" panose="05000000000000000000" pitchFamily="2" charset="2"/>
              <a:buChar char="§"/>
            </a:pPr>
            <a:r>
              <a:rPr lang="hr-HR" dirty="0" err="1" smtClean="0"/>
              <a:t>eTwinning</a:t>
            </a:r>
            <a:r>
              <a:rPr lang="hr-HR" dirty="0" smtClean="0"/>
              <a:t> </a:t>
            </a:r>
            <a:r>
              <a:rPr lang="hr-HR" dirty="0"/>
              <a:t>– portal za suradničko učenje</a:t>
            </a:r>
          </a:p>
          <a:p>
            <a:pPr>
              <a:buFont typeface="Wingdings" panose="05000000000000000000" pitchFamily="2" charset="2"/>
              <a:buChar char="§"/>
            </a:pPr>
            <a:r>
              <a:rPr lang="hr-HR" dirty="0" smtClean="0"/>
              <a:t>nove </a:t>
            </a:r>
            <a:r>
              <a:rPr lang="hr-HR" dirty="0"/>
              <a:t>metode učenicima donose mnogo zadovoljstva, više motivacije, suradnje i </a:t>
            </a:r>
            <a:r>
              <a:rPr lang="hr-HR" dirty="0" smtClean="0"/>
              <a:t>kreativnosti</a:t>
            </a:r>
          </a:p>
        </p:txBody>
      </p:sp>
      <p:pic>
        <p:nvPicPr>
          <p:cNvPr id="4" name="Slika 3"/>
          <p:cNvPicPr>
            <a:picLocks noChangeAspect="1"/>
          </p:cNvPicPr>
          <p:nvPr/>
        </p:nvPicPr>
        <p:blipFill>
          <a:blip r:embed="rId2"/>
          <a:stretch>
            <a:fillRect/>
          </a:stretch>
        </p:blipFill>
        <p:spPr>
          <a:xfrm>
            <a:off x="1907704" y="3707903"/>
            <a:ext cx="5256584" cy="2961457"/>
          </a:xfrm>
          <a:prstGeom prst="rect">
            <a:avLst/>
          </a:prstGeom>
        </p:spPr>
      </p:pic>
    </p:spTree>
    <p:extLst>
      <p:ext uri="{BB962C8B-B14F-4D97-AF65-F5344CB8AC3E}">
        <p14:creationId xmlns:p14="http://schemas.microsoft.com/office/powerpoint/2010/main" val="3778433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1340768"/>
          </a:xfrm>
        </p:spPr>
        <p:txBody>
          <a:bodyPr/>
          <a:lstStyle/>
          <a:p>
            <a:r>
              <a:rPr lang="hr-HR" sz="4000" b="1" dirty="0" smtClean="0"/>
              <a:t>Dojmovi sudionika</a:t>
            </a:r>
            <a:endParaRPr lang="hr-HR" sz="4000" b="1" dirty="0"/>
          </a:p>
        </p:txBody>
      </p:sp>
      <p:sp>
        <p:nvSpPr>
          <p:cNvPr id="4" name="TekstniOkvir 3"/>
          <p:cNvSpPr txBox="1"/>
          <p:nvPr/>
        </p:nvSpPr>
        <p:spPr>
          <a:xfrm rot="20876090">
            <a:off x="633984" y="2156193"/>
            <a:ext cx="2808312" cy="1200329"/>
          </a:xfrm>
          <a:prstGeom prst="rect">
            <a:avLst/>
          </a:prstGeom>
          <a:noFill/>
        </p:spPr>
        <p:txBody>
          <a:bodyPr wrap="square" rtlCol="0">
            <a:spAutoFit/>
          </a:bodyPr>
          <a:lstStyle/>
          <a:p>
            <a:r>
              <a:rPr lang="hr-HR" i="1" dirty="0" smtClean="0"/>
              <a:t>Naučio </a:t>
            </a:r>
            <a:r>
              <a:rPr lang="hr-HR" i="1" dirty="0"/>
              <a:t>sam kako strpljivo čitati naglas. Mislim da je svatko od nas pomalo </a:t>
            </a:r>
            <a:r>
              <a:rPr lang="hr-HR" i="1" dirty="0" err="1" smtClean="0"/>
              <a:t>Edbin</a:t>
            </a:r>
            <a:r>
              <a:rPr lang="hr-HR" i="1" dirty="0" smtClean="0"/>
              <a:t>. </a:t>
            </a:r>
            <a:r>
              <a:rPr lang="hr-HR" dirty="0" smtClean="0"/>
              <a:t>Tomislav </a:t>
            </a:r>
            <a:r>
              <a:rPr lang="hr-HR" dirty="0"/>
              <a:t>Matak (</a:t>
            </a:r>
            <a:r>
              <a:rPr lang="hr-HR" dirty="0" smtClean="0"/>
              <a:t>3.c)</a:t>
            </a:r>
            <a:endParaRPr lang="hr-HR" dirty="0">
              <a:solidFill>
                <a:srgbClr val="FF0000"/>
              </a:solidFill>
            </a:endParaRPr>
          </a:p>
        </p:txBody>
      </p:sp>
      <p:sp>
        <p:nvSpPr>
          <p:cNvPr id="5" name="TekstniOkvir 4"/>
          <p:cNvSpPr txBox="1"/>
          <p:nvPr/>
        </p:nvSpPr>
        <p:spPr>
          <a:xfrm rot="700703">
            <a:off x="5451101" y="2160468"/>
            <a:ext cx="3330389" cy="1200329"/>
          </a:xfrm>
          <a:prstGeom prst="rect">
            <a:avLst/>
          </a:prstGeom>
          <a:noFill/>
        </p:spPr>
        <p:txBody>
          <a:bodyPr wrap="square" rtlCol="0">
            <a:spAutoFit/>
          </a:bodyPr>
          <a:lstStyle/>
          <a:p>
            <a:r>
              <a:rPr lang="hr-HR" i="1" dirty="0" smtClean="0"/>
              <a:t>Super </a:t>
            </a:r>
            <a:r>
              <a:rPr lang="hr-HR" i="1" dirty="0"/>
              <a:t>je što nismo samo čitali, radili smo i u raznim programima, to je bilo baš dobro</a:t>
            </a:r>
            <a:r>
              <a:rPr lang="hr-HR" i="1" dirty="0" smtClean="0"/>
              <a:t>! </a:t>
            </a:r>
          </a:p>
          <a:p>
            <a:r>
              <a:rPr lang="hr-HR" dirty="0" smtClean="0"/>
              <a:t>Dario </a:t>
            </a:r>
            <a:r>
              <a:rPr lang="hr-HR" dirty="0"/>
              <a:t>Beriša (</a:t>
            </a:r>
            <a:r>
              <a:rPr lang="hr-HR" dirty="0" smtClean="0"/>
              <a:t>3.c</a:t>
            </a:r>
            <a:r>
              <a:rPr lang="hr-HR" dirty="0"/>
              <a:t>)</a:t>
            </a:r>
          </a:p>
        </p:txBody>
      </p:sp>
      <p:sp>
        <p:nvSpPr>
          <p:cNvPr id="6" name="TekstniOkvir 5"/>
          <p:cNvSpPr txBox="1"/>
          <p:nvPr/>
        </p:nvSpPr>
        <p:spPr>
          <a:xfrm>
            <a:off x="3283512" y="3638987"/>
            <a:ext cx="2808312" cy="646331"/>
          </a:xfrm>
          <a:prstGeom prst="rect">
            <a:avLst/>
          </a:prstGeom>
          <a:noFill/>
        </p:spPr>
        <p:txBody>
          <a:bodyPr wrap="square" rtlCol="0">
            <a:spAutoFit/>
          </a:bodyPr>
          <a:lstStyle/>
          <a:p>
            <a:r>
              <a:rPr lang="hr-HR" i="1" dirty="0" err="1" smtClean="0"/>
              <a:t>Edbina</a:t>
            </a:r>
            <a:r>
              <a:rPr lang="hr-HR" i="1" dirty="0" smtClean="0"/>
              <a:t> </a:t>
            </a:r>
            <a:r>
              <a:rPr lang="hr-HR" i="1" dirty="0"/>
              <a:t>za </a:t>
            </a:r>
            <a:r>
              <a:rPr lang="hr-HR" i="1" dirty="0" smtClean="0"/>
              <a:t>predsjednika! </a:t>
            </a:r>
          </a:p>
          <a:p>
            <a:r>
              <a:rPr lang="hr-HR" dirty="0" smtClean="0"/>
              <a:t>Stipe </a:t>
            </a:r>
            <a:r>
              <a:rPr lang="hr-HR" dirty="0"/>
              <a:t>Matoš (2.d)</a:t>
            </a:r>
          </a:p>
        </p:txBody>
      </p:sp>
      <p:sp>
        <p:nvSpPr>
          <p:cNvPr id="7" name="TekstniOkvir 6"/>
          <p:cNvSpPr txBox="1"/>
          <p:nvPr/>
        </p:nvSpPr>
        <p:spPr>
          <a:xfrm rot="21136132">
            <a:off x="1234246" y="4911694"/>
            <a:ext cx="3406800" cy="923330"/>
          </a:xfrm>
          <a:prstGeom prst="rect">
            <a:avLst/>
          </a:prstGeom>
          <a:noFill/>
        </p:spPr>
        <p:txBody>
          <a:bodyPr wrap="square" rtlCol="0">
            <a:spAutoFit/>
          </a:bodyPr>
          <a:lstStyle/>
          <a:p>
            <a:r>
              <a:rPr lang="hr-HR" i="1" dirty="0" err="1" smtClean="0"/>
              <a:t>Edbin</a:t>
            </a:r>
            <a:r>
              <a:rPr lang="hr-HR" i="1" dirty="0" smtClean="0"/>
              <a:t> </a:t>
            </a:r>
            <a:r>
              <a:rPr lang="hr-HR" i="1" dirty="0"/>
              <a:t>me potaknuo na </a:t>
            </a:r>
            <a:r>
              <a:rPr lang="hr-HR" i="1" dirty="0" smtClean="0"/>
              <a:t>volontiranje.  </a:t>
            </a:r>
          </a:p>
          <a:p>
            <a:r>
              <a:rPr lang="hr-HR" dirty="0" smtClean="0"/>
              <a:t>Vjekoslav </a:t>
            </a:r>
            <a:r>
              <a:rPr lang="hr-HR" dirty="0" err="1"/>
              <a:t>Varjačić</a:t>
            </a:r>
            <a:r>
              <a:rPr lang="hr-HR" dirty="0"/>
              <a:t> (1.a)</a:t>
            </a:r>
          </a:p>
        </p:txBody>
      </p:sp>
      <p:sp>
        <p:nvSpPr>
          <p:cNvPr id="8" name="TekstniOkvir 7"/>
          <p:cNvSpPr txBox="1"/>
          <p:nvPr/>
        </p:nvSpPr>
        <p:spPr>
          <a:xfrm rot="444757">
            <a:off x="5249193" y="5031581"/>
            <a:ext cx="3113773" cy="923330"/>
          </a:xfrm>
          <a:prstGeom prst="rect">
            <a:avLst/>
          </a:prstGeom>
          <a:noFill/>
        </p:spPr>
        <p:txBody>
          <a:bodyPr wrap="square" rtlCol="0">
            <a:spAutoFit/>
          </a:bodyPr>
          <a:lstStyle/>
          <a:p>
            <a:r>
              <a:rPr lang="hr-HR" i="1" dirty="0" smtClean="0"/>
              <a:t>Postao </a:t>
            </a:r>
            <a:r>
              <a:rPr lang="hr-HR" i="1" dirty="0"/>
              <a:t>sam </a:t>
            </a:r>
            <a:r>
              <a:rPr lang="hr-HR" i="1" dirty="0" err="1"/>
              <a:t>Edbin</a:t>
            </a:r>
            <a:r>
              <a:rPr lang="hr-HR" i="1" dirty="0"/>
              <a:t> kada sam pročitao </a:t>
            </a:r>
            <a:r>
              <a:rPr lang="hr-HR" i="1" dirty="0" smtClean="0"/>
              <a:t>roman.</a:t>
            </a:r>
          </a:p>
          <a:p>
            <a:r>
              <a:rPr lang="hr-HR" dirty="0" smtClean="0"/>
              <a:t>Bruno </a:t>
            </a:r>
            <a:r>
              <a:rPr lang="hr-HR" dirty="0"/>
              <a:t>Kovačić (3.c)</a:t>
            </a:r>
          </a:p>
        </p:txBody>
      </p:sp>
    </p:spTree>
    <p:extLst>
      <p:ext uri="{BB962C8B-B14F-4D97-AF65-F5344CB8AC3E}">
        <p14:creationId xmlns:p14="http://schemas.microsoft.com/office/powerpoint/2010/main" val="2310861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16632"/>
            <a:ext cx="8229600" cy="936104"/>
          </a:xfrm>
        </p:spPr>
        <p:txBody>
          <a:bodyPr/>
          <a:lstStyle/>
          <a:p>
            <a:r>
              <a:rPr lang="hr-HR" sz="4000" b="1" dirty="0" smtClean="0"/>
              <a:t>Sastanci</a:t>
            </a:r>
            <a:endParaRPr lang="hr-HR" sz="4000" b="1" dirty="0"/>
          </a:p>
        </p:txBody>
      </p:sp>
      <p:sp>
        <p:nvSpPr>
          <p:cNvPr id="3" name="Rezervirano mjesto sadržaja 2"/>
          <p:cNvSpPr>
            <a:spLocks noGrp="1"/>
          </p:cNvSpPr>
          <p:nvPr>
            <p:ph idx="1"/>
          </p:nvPr>
        </p:nvSpPr>
        <p:spPr/>
        <p:txBody>
          <a:bodyPr/>
          <a:lstStyle/>
          <a:p>
            <a:r>
              <a:rPr lang="hr-HR" dirty="0" smtClean="0"/>
              <a:t>ukupno 5 sastanaka u svakoj školi </a:t>
            </a:r>
          </a:p>
          <a:p>
            <a:r>
              <a:rPr lang="hr-HR" dirty="0" smtClean="0"/>
              <a:t>koristimo iste upute (priprave)</a:t>
            </a:r>
          </a:p>
          <a:p>
            <a:pPr marL="0" indent="0">
              <a:buNone/>
            </a:pPr>
            <a:endParaRPr lang="hr-HR" dirty="0" smtClean="0"/>
          </a:p>
          <a:p>
            <a:pPr marL="0" indent="0">
              <a:buNone/>
            </a:pPr>
            <a:r>
              <a:rPr lang="hr-HR" dirty="0" smtClean="0"/>
              <a:t>                  Tijek sastanka:</a:t>
            </a:r>
          </a:p>
          <a:p>
            <a:pPr marL="0" indent="0">
              <a:buNone/>
            </a:pPr>
            <a:r>
              <a:rPr lang="hr-HR" dirty="0"/>
              <a:t> </a:t>
            </a:r>
            <a:r>
              <a:rPr lang="hr-HR" dirty="0" smtClean="0"/>
              <a:t>                           1. Motivacija</a:t>
            </a:r>
          </a:p>
          <a:p>
            <a:pPr marL="0" indent="0">
              <a:buNone/>
            </a:pPr>
            <a:r>
              <a:rPr lang="hr-HR" dirty="0"/>
              <a:t> </a:t>
            </a:r>
            <a:r>
              <a:rPr lang="hr-HR" dirty="0" smtClean="0"/>
              <a:t>                           2. Čitanje ulomka</a:t>
            </a:r>
          </a:p>
          <a:p>
            <a:pPr marL="0" indent="0">
              <a:buNone/>
            </a:pPr>
            <a:r>
              <a:rPr lang="hr-HR" dirty="0"/>
              <a:t> </a:t>
            </a:r>
            <a:r>
              <a:rPr lang="hr-HR" dirty="0" smtClean="0"/>
              <a:t>                           3. Razgovor o pročitanom</a:t>
            </a:r>
          </a:p>
          <a:p>
            <a:pPr marL="0" indent="0">
              <a:buNone/>
            </a:pPr>
            <a:r>
              <a:rPr lang="hr-HR" dirty="0"/>
              <a:t> </a:t>
            </a:r>
            <a:r>
              <a:rPr lang="hr-HR" dirty="0" smtClean="0"/>
              <a:t>                           4. Praktični rad u web alatima</a:t>
            </a:r>
          </a:p>
          <a:p>
            <a:pPr marL="0" indent="0">
              <a:buNone/>
            </a:pPr>
            <a:endParaRPr lang="hr-HR" dirty="0"/>
          </a:p>
          <a:p>
            <a:pPr marL="0" indent="0">
              <a:buNone/>
            </a:pPr>
            <a:endParaRPr lang="hr-HR" dirty="0"/>
          </a:p>
        </p:txBody>
      </p:sp>
    </p:spTree>
    <p:extLst>
      <p:ext uri="{BB962C8B-B14F-4D97-AF65-F5344CB8AC3E}">
        <p14:creationId xmlns:p14="http://schemas.microsoft.com/office/powerpoint/2010/main" val="1391670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1340768"/>
          </a:xfrm>
        </p:spPr>
        <p:txBody>
          <a:bodyPr/>
          <a:lstStyle/>
          <a:p>
            <a:r>
              <a:rPr lang="hr-HR" sz="4000" b="1" dirty="0" smtClean="0"/>
              <a:t>Uloga knjižničara</a:t>
            </a:r>
            <a:endParaRPr lang="hr-HR" sz="4000" b="1" dirty="0"/>
          </a:p>
        </p:txBody>
      </p:sp>
      <p:sp>
        <p:nvSpPr>
          <p:cNvPr id="3" name="Rezervirano mjesto sadržaja 2"/>
          <p:cNvSpPr>
            <a:spLocks noGrp="1"/>
          </p:cNvSpPr>
          <p:nvPr>
            <p:ph idx="1"/>
          </p:nvPr>
        </p:nvSpPr>
        <p:spPr>
          <a:xfrm>
            <a:off x="899592" y="1484784"/>
            <a:ext cx="7272808" cy="4641379"/>
          </a:xfrm>
        </p:spPr>
        <p:txBody>
          <a:bodyPr/>
          <a:lstStyle/>
          <a:p>
            <a:r>
              <a:rPr lang="hr-HR" dirty="0"/>
              <a:t>p</a:t>
            </a:r>
            <a:r>
              <a:rPr lang="hr-HR" dirty="0" smtClean="0"/>
              <a:t>redlaže aktivnost</a:t>
            </a:r>
          </a:p>
          <a:p>
            <a:r>
              <a:rPr lang="hr-HR" dirty="0"/>
              <a:t>m</a:t>
            </a:r>
            <a:r>
              <a:rPr lang="hr-HR" dirty="0" smtClean="0"/>
              <a:t>otivira</a:t>
            </a:r>
          </a:p>
          <a:p>
            <a:r>
              <a:rPr lang="hr-HR" dirty="0"/>
              <a:t>u</a:t>
            </a:r>
            <a:r>
              <a:rPr lang="hr-HR" dirty="0" smtClean="0"/>
              <a:t>smjerava tijek sastanka</a:t>
            </a:r>
          </a:p>
          <a:p>
            <a:r>
              <a:rPr lang="hr-HR" dirty="0"/>
              <a:t>p</a:t>
            </a:r>
            <a:r>
              <a:rPr lang="hr-HR" dirty="0" smtClean="0"/>
              <a:t>ostavlja poticajna pitanja</a:t>
            </a:r>
          </a:p>
          <a:p>
            <a:r>
              <a:rPr lang="hr-HR" dirty="0"/>
              <a:t>p</a:t>
            </a:r>
            <a:r>
              <a:rPr lang="hr-HR" dirty="0" smtClean="0"/>
              <a:t>otiče raspravu</a:t>
            </a:r>
          </a:p>
          <a:p>
            <a:endParaRPr lang="hr-HR" dirty="0"/>
          </a:p>
        </p:txBody>
      </p:sp>
      <p:pic>
        <p:nvPicPr>
          <p:cNvPr id="1026" name="Picture 2" descr="https://twinspace.etwinning.net/files/collabspace/2/72/272/20272/images/b4cf1a02_o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05064"/>
            <a:ext cx="4603776" cy="259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225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457200" y="1124744"/>
            <a:ext cx="8229600" cy="5001419"/>
          </a:xfrm>
        </p:spPr>
        <p:txBody>
          <a:bodyPr>
            <a:normAutofit/>
          </a:bodyPr>
          <a:lstStyle/>
          <a:p>
            <a:pPr marL="0" indent="0" algn="ctr">
              <a:buNone/>
            </a:pPr>
            <a:endParaRPr lang="hr-HR" sz="3600" dirty="0" smtClean="0">
              <a:solidFill>
                <a:schemeClr val="tx1"/>
              </a:solidFill>
            </a:endParaRPr>
          </a:p>
          <a:p>
            <a:pPr marL="0" indent="0" algn="ctr">
              <a:buNone/>
            </a:pPr>
            <a:r>
              <a:rPr lang="hr-HR" sz="3600" dirty="0" smtClean="0">
                <a:solidFill>
                  <a:schemeClr val="tx1"/>
                </a:solidFill>
              </a:rPr>
              <a:t>Monolog </a:t>
            </a:r>
          </a:p>
          <a:p>
            <a:pPr marL="0" indent="0" algn="ctr">
              <a:buNone/>
            </a:pPr>
            <a:r>
              <a:rPr lang="hr-HR" sz="3600" dirty="0" smtClean="0">
                <a:solidFill>
                  <a:schemeClr val="tx1"/>
                </a:solidFill>
              </a:rPr>
              <a:t>„</a:t>
            </a:r>
            <a:r>
              <a:rPr lang="hr-HR" sz="3600" dirty="0" err="1" smtClean="0">
                <a:solidFill>
                  <a:schemeClr val="tx1"/>
                </a:solidFill>
              </a:rPr>
              <a:t>Edbin</a:t>
            </a:r>
            <a:r>
              <a:rPr lang="hr-HR" sz="3600" dirty="0" smtClean="0">
                <a:solidFill>
                  <a:schemeClr val="tx1"/>
                </a:solidFill>
              </a:rPr>
              <a:t>”</a:t>
            </a:r>
          </a:p>
          <a:p>
            <a:pPr marL="0" indent="0" algn="ctr">
              <a:buNone/>
            </a:pPr>
            <a:endParaRPr lang="hr-HR" sz="3600" dirty="0" smtClean="0">
              <a:solidFill>
                <a:schemeClr val="tx1"/>
              </a:solidFill>
            </a:endParaRPr>
          </a:p>
          <a:p>
            <a:pPr marL="0" indent="0" algn="ctr">
              <a:buNone/>
            </a:pPr>
            <a:endParaRPr lang="hr-HR" sz="3600" dirty="0">
              <a:solidFill>
                <a:schemeClr val="tx1"/>
              </a:solidFill>
            </a:endParaRPr>
          </a:p>
          <a:p>
            <a:pPr marL="0" indent="0" algn="ctr">
              <a:buNone/>
            </a:pPr>
            <a:r>
              <a:rPr lang="hr-HR" sz="3600" dirty="0" smtClean="0">
                <a:solidFill>
                  <a:schemeClr val="tx1"/>
                </a:solidFill>
              </a:rPr>
              <a:t>Izvodi Ivan </a:t>
            </a:r>
            <a:r>
              <a:rPr lang="hr-HR" sz="3600" dirty="0" err="1" smtClean="0">
                <a:solidFill>
                  <a:schemeClr val="tx1"/>
                </a:solidFill>
              </a:rPr>
              <a:t>Cvetkov</a:t>
            </a:r>
            <a:r>
              <a:rPr lang="hr-HR" sz="3600" dirty="0" smtClean="0">
                <a:solidFill>
                  <a:schemeClr val="tx1"/>
                </a:solidFill>
              </a:rPr>
              <a:t>, 3.c</a:t>
            </a:r>
            <a:endParaRPr lang="hr-HR" sz="3600" dirty="0">
              <a:solidFill>
                <a:schemeClr val="tx1"/>
              </a:solidFill>
            </a:endParaRPr>
          </a:p>
        </p:txBody>
      </p:sp>
      <p:pic>
        <p:nvPicPr>
          <p:cNvPr id="1028" name="Picture 4" descr="Slikovni rezultat za fil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8332" y="3068960"/>
            <a:ext cx="2567335" cy="128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91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likovni rezultat za edbin nada mihelči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226" y="2492896"/>
            <a:ext cx="1969765" cy="2913854"/>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6"/>
          <p:cNvSpPr>
            <a:spLocks noGrp="1"/>
          </p:cNvSpPr>
          <p:nvPr>
            <p:ph type="title"/>
          </p:nvPr>
        </p:nvSpPr>
        <p:spPr>
          <a:xfrm>
            <a:off x="457200" y="0"/>
            <a:ext cx="8229600" cy="1268760"/>
          </a:xfrm>
        </p:spPr>
        <p:txBody>
          <a:bodyPr/>
          <a:lstStyle/>
          <a:p>
            <a:r>
              <a:rPr lang="hr-HR" sz="4000" b="1" dirty="0" smtClean="0"/>
              <a:t>Sadržaj izlaganja</a:t>
            </a:r>
            <a:endParaRPr lang="hr-HR" sz="4000" b="1" dirty="0"/>
          </a:p>
        </p:txBody>
      </p:sp>
      <p:sp>
        <p:nvSpPr>
          <p:cNvPr id="8" name="Rezervirano mjesto sadržaja 7"/>
          <p:cNvSpPr>
            <a:spLocks noGrp="1"/>
          </p:cNvSpPr>
          <p:nvPr>
            <p:ph idx="1"/>
          </p:nvPr>
        </p:nvSpPr>
        <p:spPr>
          <a:xfrm>
            <a:off x="457200" y="2060848"/>
            <a:ext cx="8229600" cy="4065315"/>
          </a:xfrm>
        </p:spPr>
        <p:txBody>
          <a:bodyPr/>
          <a:lstStyle/>
          <a:p>
            <a:r>
              <a:rPr lang="hr-HR" dirty="0" smtClean="0"/>
              <a:t>Općenito o projektu „Ono si što čitaš”</a:t>
            </a:r>
          </a:p>
          <a:p>
            <a:r>
              <a:rPr lang="hr-HR" dirty="0" smtClean="0"/>
              <a:t>Kriteriji za odabir romana</a:t>
            </a:r>
          </a:p>
          <a:p>
            <a:r>
              <a:rPr lang="hr-HR" dirty="0" smtClean="0"/>
              <a:t>Ciljevi projekta</a:t>
            </a:r>
          </a:p>
          <a:p>
            <a:r>
              <a:rPr lang="hr-HR" dirty="0" smtClean="0">
                <a:solidFill>
                  <a:schemeClr val="bg1">
                    <a:lumMod val="50000"/>
                  </a:schemeClr>
                </a:solidFill>
              </a:rPr>
              <a:t>Metode i tehnike</a:t>
            </a:r>
            <a:endParaRPr lang="hr-HR" sz="1400" dirty="0" smtClean="0">
              <a:solidFill>
                <a:schemeClr val="bg1">
                  <a:lumMod val="50000"/>
                </a:schemeClr>
              </a:solidFill>
            </a:endParaRPr>
          </a:p>
          <a:p>
            <a:r>
              <a:rPr lang="hr-HR" dirty="0" smtClean="0"/>
              <a:t>Radni postupak</a:t>
            </a:r>
          </a:p>
          <a:p>
            <a:r>
              <a:rPr lang="hr-HR" dirty="0" smtClean="0"/>
              <a:t>Rezultati</a:t>
            </a:r>
            <a:endParaRPr lang="hr-HR" dirty="0"/>
          </a:p>
        </p:txBody>
      </p:sp>
    </p:spTree>
    <p:extLst>
      <p:ext uri="{BB962C8B-B14F-4D97-AF65-F5344CB8AC3E}">
        <p14:creationId xmlns:p14="http://schemas.microsoft.com/office/powerpoint/2010/main" val="4159955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1268760"/>
          </a:xfrm>
        </p:spPr>
        <p:txBody>
          <a:bodyPr/>
          <a:lstStyle/>
          <a:p>
            <a:r>
              <a:rPr lang="hr-HR" sz="4000" b="1" dirty="0" smtClean="0"/>
              <a:t>Rezultati projekta</a:t>
            </a:r>
            <a:endParaRPr lang="hr-HR" sz="4000" b="1" dirty="0"/>
          </a:p>
        </p:txBody>
      </p:sp>
      <p:sp>
        <p:nvSpPr>
          <p:cNvPr id="3" name="Rezervirano mjesto sadržaja 2"/>
          <p:cNvSpPr>
            <a:spLocks noGrp="1"/>
          </p:cNvSpPr>
          <p:nvPr>
            <p:ph idx="1"/>
          </p:nvPr>
        </p:nvSpPr>
        <p:spPr/>
        <p:txBody>
          <a:bodyPr/>
          <a:lstStyle/>
          <a:p>
            <a:pPr marL="0" indent="0" algn="ctr">
              <a:buNone/>
            </a:pPr>
            <a:r>
              <a:rPr lang="hr-HR" dirty="0" smtClean="0"/>
              <a:t>Mišljenje o </a:t>
            </a:r>
            <a:r>
              <a:rPr lang="hr-HR" dirty="0" err="1" smtClean="0"/>
              <a:t>Edbinovoj</a:t>
            </a:r>
            <a:r>
              <a:rPr lang="hr-HR" dirty="0" smtClean="0"/>
              <a:t> obitelji (</a:t>
            </a:r>
            <a:r>
              <a:rPr lang="hr-HR" i="1" dirty="0" err="1" smtClean="0"/>
              <a:t>linoit</a:t>
            </a:r>
            <a:r>
              <a:rPr lang="hr-HR" dirty="0" smtClean="0"/>
              <a:t>)</a:t>
            </a:r>
          </a:p>
          <a:p>
            <a:pPr marL="0" indent="0" algn="ctr">
              <a:buNone/>
            </a:pPr>
            <a:r>
              <a:rPr lang="hr-HR" dirty="0">
                <a:hlinkClick r:id="rId2"/>
              </a:rPr>
              <a:t>http://</a:t>
            </a:r>
            <a:r>
              <a:rPr lang="hr-HR" dirty="0" smtClean="0">
                <a:hlinkClick r:id="rId2"/>
              </a:rPr>
              <a:t>bit.ly/2m2scCW</a:t>
            </a:r>
            <a:endParaRPr lang="hr-HR" dirty="0"/>
          </a:p>
          <a:p>
            <a:pPr marL="0" indent="0" algn="ctr">
              <a:buNone/>
            </a:pPr>
            <a:endParaRPr lang="hr-HR" dirty="0" smtClean="0"/>
          </a:p>
          <a:p>
            <a:pPr marL="0" indent="0">
              <a:buNone/>
            </a:pPr>
            <a:endParaRPr lang="hr-HR" dirty="0" smtClean="0"/>
          </a:p>
          <a:p>
            <a:pPr marL="0" indent="0" algn="ctr">
              <a:buNone/>
            </a:pPr>
            <a:endParaRPr lang="hr-HR" dirty="0" smtClean="0"/>
          </a:p>
          <a:p>
            <a:pPr marL="0" indent="0">
              <a:buNone/>
            </a:pPr>
            <a:endParaRPr lang="hr-HR" dirty="0" smtClean="0"/>
          </a:p>
          <a:p>
            <a:pPr marL="0" indent="0">
              <a:buNone/>
            </a:pPr>
            <a:endParaRPr lang="hr-H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812695"/>
            <a:ext cx="7512062" cy="342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400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88640"/>
            <a:ext cx="8229600" cy="1152128"/>
          </a:xfrm>
        </p:spPr>
        <p:txBody>
          <a:bodyPr/>
          <a:lstStyle/>
          <a:p>
            <a:r>
              <a:rPr lang="hr-HR" sz="4000" b="1" dirty="0" smtClean="0"/>
              <a:t>Rezultati projekta</a:t>
            </a:r>
            <a:endParaRPr lang="hr-HR" sz="4000" b="1" dirty="0"/>
          </a:p>
        </p:txBody>
      </p:sp>
      <p:sp>
        <p:nvSpPr>
          <p:cNvPr id="3" name="Rezervirano mjesto sadržaja 2"/>
          <p:cNvSpPr>
            <a:spLocks noGrp="1"/>
          </p:cNvSpPr>
          <p:nvPr>
            <p:ph idx="1"/>
          </p:nvPr>
        </p:nvSpPr>
        <p:spPr>
          <a:xfrm>
            <a:off x="457200" y="1700808"/>
            <a:ext cx="8229600" cy="4425355"/>
          </a:xfrm>
        </p:spPr>
        <p:txBody>
          <a:bodyPr/>
          <a:lstStyle/>
          <a:p>
            <a:pPr marL="0" indent="0" algn="ctr">
              <a:buNone/>
            </a:pPr>
            <a:r>
              <a:rPr lang="hr-HR" dirty="0" smtClean="0"/>
              <a:t>Strip koji prikazuje jednu scenu iz romana (</a:t>
            </a:r>
            <a:r>
              <a:rPr lang="hr-HR" i="1" dirty="0" err="1" smtClean="0"/>
              <a:t>Toondoo</a:t>
            </a:r>
            <a:r>
              <a:rPr lang="hr-HR" dirty="0" smtClean="0"/>
              <a:t>)</a:t>
            </a:r>
            <a:endParaRPr lang="hr-HR" dirty="0"/>
          </a:p>
        </p:txBody>
      </p:sp>
      <p:pic>
        <p:nvPicPr>
          <p:cNvPr id="5122" name="Picture 2" descr="C:\Users\Rajna\Desktop\Edbin\Medicinar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420888"/>
            <a:ext cx="2557503" cy="288925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ajna\Desktop\Edbin\Spoj Edbina i Eme-str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5" y="2456892"/>
            <a:ext cx="2525633" cy="2853250"/>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p:cNvSpPr txBox="1"/>
          <p:nvPr/>
        </p:nvSpPr>
        <p:spPr>
          <a:xfrm>
            <a:off x="395536" y="5517232"/>
            <a:ext cx="2595364" cy="276999"/>
          </a:xfrm>
          <a:prstGeom prst="rect">
            <a:avLst/>
          </a:prstGeom>
          <a:noFill/>
        </p:spPr>
        <p:txBody>
          <a:bodyPr wrap="square" rtlCol="0">
            <a:spAutoFit/>
          </a:bodyPr>
          <a:lstStyle/>
          <a:p>
            <a:pPr algn="ctr"/>
            <a:r>
              <a:rPr lang="hr-HR" sz="1200" dirty="0" smtClean="0"/>
              <a:t>Strip učenica Medicinske škole</a:t>
            </a:r>
            <a:endParaRPr lang="hr-HR" sz="1200" dirty="0"/>
          </a:p>
        </p:txBody>
      </p:sp>
      <p:sp>
        <p:nvSpPr>
          <p:cNvPr id="5" name="TekstniOkvir 4"/>
          <p:cNvSpPr txBox="1"/>
          <p:nvPr/>
        </p:nvSpPr>
        <p:spPr>
          <a:xfrm>
            <a:off x="6191595" y="5517231"/>
            <a:ext cx="2376264" cy="276999"/>
          </a:xfrm>
          <a:prstGeom prst="rect">
            <a:avLst/>
          </a:prstGeom>
          <a:noFill/>
        </p:spPr>
        <p:txBody>
          <a:bodyPr wrap="square" rtlCol="0">
            <a:spAutoFit/>
          </a:bodyPr>
          <a:lstStyle/>
          <a:p>
            <a:pPr algn="ctr"/>
            <a:r>
              <a:rPr lang="hr-HR" sz="1200" dirty="0" smtClean="0"/>
              <a:t>Strip učenika Tehničke škole</a:t>
            </a:r>
            <a:endParaRPr lang="hr-HR" sz="1200" dirty="0"/>
          </a:p>
        </p:txBody>
      </p:sp>
      <p:sp>
        <p:nvSpPr>
          <p:cNvPr id="6" name="TekstniOkvir 5"/>
          <p:cNvSpPr txBox="1"/>
          <p:nvPr/>
        </p:nvSpPr>
        <p:spPr>
          <a:xfrm>
            <a:off x="3347864" y="5529544"/>
            <a:ext cx="2376264" cy="276999"/>
          </a:xfrm>
          <a:prstGeom prst="rect">
            <a:avLst/>
          </a:prstGeom>
          <a:noFill/>
        </p:spPr>
        <p:txBody>
          <a:bodyPr wrap="square" rtlCol="0">
            <a:spAutoFit/>
          </a:bodyPr>
          <a:lstStyle/>
          <a:p>
            <a:pPr algn="ctr"/>
            <a:r>
              <a:rPr lang="hr-HR" sz="1200" dirty="0" smtClean="0"/>
              <a:t>Strip učenika Obrtničke škole</a:t>
            </a:r>
            <a:endParaRPr lang="hr-HR" sz="1200" dirty="0"/>
          </a:p>
        </p:txBody>
      </p:sp>
      <p:pic>
        <p:nvPicPr>
          <p:cNvPr id="5124" name="Picture 4" descr="C:\Users\Rajna\Downloads\Obrtnička škola Bjelov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907" y="2492896"/>
            <a:ext cx="2512237" cy="283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7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60648"/>
            <a:ext cx="8229600" cy="1008112"/>
          </a:xfrm>
        </p:spPr>
        <p:txBody>
          <a:bodyPr/>
          <a:lstStyle/>
          <a:p>
            <a:r>
              <a:rPr lang="hr-HR" sz="4000" b="1" dirty="0"/>
              <a:t>Rezultati projekta</a:t>
            </a:r>
            <a:endParaRPr lang="hr-HR" sz="4000" dirty="0"/>
          </a:p>
        </p:txBody>
      </p:sp>
      <p:sp>
        <p:nvSpPr>
          <p:cNvPr id="3" name="Rezervirano mjesto sadržaja 2"/>
          <p:cNvSpPr>
            <a:spLocks noGrp="1"/>
          </p:cNvSpPr>
          <p:nvPr>
            <p:ph idx="1"/>
          </p:nvPr>
        </p:nvSpPr>
        <p:spPr/>
        <p:txBody>
          <a:bodyPr/>
          <a:lstStyle/>
          <a:p>
            <a:pPr marL="0" indent="0" algn="ctr">
              <a:buNone/>
            </a:pPr>
            <a:r>
              <a:rPr lang="hr-HR" dirty="0" smtClean="0"/>
              <a:t>Kviz znanja o romanu </a:t>
            </a:r>
            <a:r>
              <a:rPr lang="hr-HR" dirty="0" err="1" smtClean="0"/>
              <a:t>Edbin</a:t>
            </a:r>
            <a:r>
              <a:rPr lang="hr-HR" dirty="0" smtClean="0"/>
              <a:t> (</a:t>
            </a:r>
            <a:r>
              <a:rPr lang="hr-HR" dirty="0" err="1" smtClean="0"/>
              <a:t>Testmoz</a:t>
            </a:r>
            <a:r>
              <a:rPr lang="hr-HR" dirty="0" smtClean="0"/>
              <a:t>)</a:t>
            </a:r>
          </a:p>
          <a:p>
            <a:pPr marL="0" indent="0" algn="ctr">
              <a:buNone/>
            </a:pPr>
            <a:r>
              <a:rPr lang="hr-HR" dirty="0" smtClean="0">
                <a:hlinkClick r:id="rId2"/>
              </a:rPr>
              <a:t>testmoz.com/1086847</a:t>
            </a:r>
            <a:endParaRPr lang="hr-HR" dirty="0" smtClean="0"/>
          </a:p>
          <a:p>
            <a:pPr marL="0" indent="0" algn="ctr">
              <a:buNone/>
            </a:pPr>
            <a:endParaRPr lang="hr-HR" dirty="0"/>
          </a:p>
        </p:txBody>
      </p:sp>
      <p:pic>
        <p:nvPicPr>
          <p:cNvPr id="1026" name="Picture 2" descr="https://twinspace.etwinning.net/files/collabspace/2/72/272/20272/images/adaa0d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022054"/>
            <a:ext cx="5905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24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1268760"/>
          </a:xfrm>
        </p:spPr>
        <p:txBody>
          <a:bodyPr/>
          <a:lstStyle/>
          <a:p>
            <a:r>
              <a:rPr lang="hr-HR" sz="4000" b="1" dirty="0" smtClean="0"/>
              <a:t>Rezultati projekta</a:t>
            </a:r>
            <a:endParaRPr lang="hr-HR" sz="4000" b="1" dirty="0"/>
          </a:p>
        </p:txBody>
      </p:sp>
      <p:sp>
        <p:nvSpPr>
          <p:cNvPr id="3" name="Rezervirano mjesto sadržaja 2"/>
          <p:cNvSpPr>
            <a:spLocks noGrp="1"/>
          </p:cNvSpPr>
          <p:nvPr>
            <p:ph idx="1"/>
          </p:nvPr>
        </p:nvSpPr>
        <p:spPr>
          <a:xfrm>
            <a:off x="251520" y="1600200"/>
            <a:ext cx="8640960" cy="4525963"/>
          </a:xfrm>
        </p:spPr>
        <p:txBody>
          <a:bodyPr/>
          <a:lstStyle/>
          <a:p>
            <a:pPr marL="0" indent="0" algn="ctr">
              <a:buNone/>
            </a:pPr>
            <a:r>
              <a:rPr lang="hr-HR" dirty="0" smtClean="0"/>
              <a:t>Sastavci učenika o posebnim darovima koje su izradili/dobili</a:t>
            </a:r>
          </a:p>
          <a:p>
            <a:pPr marL="0" indent="0" algn="ctr">
              <a:buNone/>
            </a:pPr>
            <a:r>
              <a:rPr lang="hr-HR" dirty="0">
                <a:hlinkClick r:id="rId2"/>
              </a:rPr>
              <a:t>https://</a:t>
            </a:r>
            <a:r>
              <a:rPr lang="hr-HR" dirty="0" smtClean="0">
                <a:hlinkClick r:id="rId2"/>
              </a:rPr>
              <a:t>twinspace.etwinning.net/20272/materials/images</a:t>
            </a:r>
            <a:endParaRPr lang="hr-HR" dirty="0" smtClean="0"/>
          </a:p>
          <a:p>
            <a:pPr marL="0" indent="0" algn="ctr">
              <a:buNone/>
            </a:pPr>
            <a:endParaRPr lang="hr-HR" dirty="0"/>
          </a:p>
        </p:txBody>
      </p:sp>
      <p:pic>
        <p:nvPicPr>
          <p:cNvPr id="2054" name="Picture 6" descr="Slikovni rezultat za pisan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449638"/>
            <a:ext cx="53340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99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1196752"/>
          </a:xfrm>
        </p:spPr>
        <p:txBody>
          <a:bodyPr/>
          <a:lstStyle/>
          <a:p>
            <a:r>
              <a:rPr lang="hr-HR" sz="4000" b="1" dirty="0" smtClean="0"/>
              <a:t>Rezultati projekta</a:t>
            </a:r>
            <a:endParaRPr lang="hr-HR" sz="4000" b="1" dirty="0"/>
          </a:p>
        </p:txBody>
      </p:sp>
      <p:sp>
        <p:nvSpPr>
          <p:cNvPr id="3" name="Rezervirano mjesto sadržaja 2"/>
          <p:cNvSpPr>
            <a:spLocks noGrp="1"/>
          </p:cNvSpPr>
          <p:nvPr>
            <p:ph idx="1"/>
          </p:nvPr>
        </p:nvSpPr>
        <p:spPr/>
        <p:txBody>
          <a:bodyPr/>
          <a:lstStyle/>
          <a:p>
            <a:pPr marL="0" indent="0" algn="ctr">
              <a:buNone/>
            </a:pPr>
            <a:r>
              <a:rPr lang="hr-HR" dirty="0" smtClean="0"/>
              <a:t>QR kodovi</a:t>
            </a:r>
          </a:p>
          <a:p>
            <a:pPr marL="0" indent="0" algn="ctr">
              <a:buNone/>
            </a:pPr>
            <a:endParaRPr lang="hr-HR" dirty="0"/>
          </a:p>
          <a:p>
            <a:pPr marL="0" indent="0" algn="ctr">
              <a:buNone/>
            </a:pPr>
            <a:endParaRPr lang="hr-HR" dirty="0"/>
          </a:p>
        </p:txBody>
      </p:sp>
      <p:pic>
        <p:nvPicPr>
          <p:cNvPr id="4" name="Slika 3"/>
          <p:cNvPicPr>
            <a:picLocks noChangeAspect="1"/>
          </p:cNvPicPr>
          <p:nvPr/>
        </p:nvPicPr>
        <p:blipFill>
          <a:blip r:embed="rId2"/>
          <a:stretch>
            <a:fillRect/>
          </a:stretch>
        </p:blipFill>
        <p:spPr>
          <a:xfrm>
            <a:off x="899592" y="2492896"/>
            <a:ext cx="3810000" cy="3810000"/>
          </a:xfrm>
          <a:prstGeom prst="rect">
            <a:avLst/>
          </a:prstGeom>
        </p:spPr>
      </p:pic>
      <p:pic>
        <p:nvPicPr>
          <p:cNvPr id="5" name="Slika 4"/>
          <p:cNvPicPr>
            <a:picLocks noChangeAspect="1"/>
          </p:cNvPicPr>
          <p:nvPr/>
        </p:nvPicPr>
        <p:blipFill>
          <a:blip r:embed="rId3"/>
          <a:stretch>
            <a:fillRect/>
          </a:stretch>
        </p:blipFill>
        <p:spPr>
          <a:xfrm>
            <a:off x="4806694" y="2404530"/>
            <a:ext cx="3810000" cy="3810000"/>
          </a:xfrm>
          <a:prstGeom prst="rect">
            <a:avLst/>
          </a:prstGeom>
        </p:spPr>
      </p:pic>
    </p:spTree>
    <p:extLst>
      <p:ext uri="{BB962C8B-B14F-4D97-AF65-F5344CB8AC3E}">
        <p14:creationId xmlns:p14="http://schemas.microsoft.com/office/powerpoint/2010/main" val="3066690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1124744"/>
          </a:xfrm>
        </p:spPr>
        <p:txBody>
          <a:bodyPr/>
          <a:lstStyle/>
          <a:p>
            <a:r>
              <a:rPr lang="hr-HR" sz="4000" b="1" dirty="0" smtClean="0"/>
              <a:t>Rezultati projekta</a:t>
            </a:r>
            <a:endParaRPr lang="hr-HR" sz="4000" b="1" dirty="0"/>
          </a:p>
        </p:txBody>
      </p:sp>
      <p:sp>
        <p:nvSpPr>
          <p:cNvPr id="3" name="Rezervirano mjesto sadržaja 2"/>
          <p:cNvSpPr>
            <a:spLocks noGrp="1"/>
          </p:cNvSpPr>
          <p:nvPr>
            <p:ph idx="1"/>
          </p:nvPr>
        </p:nvSpPr>
        <p:spPr>
          <a:xfrm>
            <a:off x="457200" y="1340768"/>
            <a:ext cx="8229600" cy="4785395"/>
          </a:xfrm>
        </p:spPr>
        <p:txBody>
          <a:bodyPr/>
          <a:lstStyle/>
          <a:p>
            <a:pPr marL="0" indent="0" algn="ctr">
              <a:buNone/>
            </a:pPr>
            <a:r>
              <a:rPr lang="hr-HR" dirty="0" smtClean="0"/>
              <a:t>Recept najdražeg jela</a:t>
            </a:r>
          </a:p>
          <a:p>
            <a:pPr marL="0" indent="0" algn="ctr">
              <a:buNone/>
            </a:pPr>
            <a:r>
              <a:rPr lang="hr-HR" dirty="0">
                <a:hlinkClick r:id="rId2"/>
              </a:rPr>
              <a:t>https://</a:t>
            </a:r>
            <a:r>
              <a:rPr lang="hr-HR" dirty="0" smtClean="0">
                <a:hlinkClick r:id="rId2"/>
              </a:rPr>
              <a:t>twinspace.etwinning.net/files/collabspace/2/72/272/20272/files/bbff32a7.pdf</a:t>
            </a:r>
            <a:endParaRPr lang="hr-HR" dirty="0" smtClean="0"/>
          </a:p>
          <a:p>
            <a:pPr marL="0" indent="0" algn="ctr">
              <a:buNone/>
            </a:pPr>
            <a:endParaRPr lang="hr-H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183" y="2780928"/>
            <a:ext cx="27527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617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836712"/>
            <a:ext cx="8229600" cy="5289451"/>
          </a:xfrm>
        </p:spPr>
        <p:txBody>
          <a:bodyPr>
            <a:normAutofit/>
          </a:bodyPr>
          <a:lstStyle/>
          <a:p>
            <a:pPr marL="0" indent="0" algn="ctr">
              <a:buNone/>
            </a:pPr>
            <a:endParaRPr lang="hr-HR" sz="4000" dirty="0" smtClean="0">
              <a:solidFill>
                <a:schemeClr val="tx1"/>
              </a:solidFill>
            </a:endParaRPr>
          </a:p>
          <a:p>
            <a:pPr marL="0" indent="0" algn="ctr">
              <a:buNone/>
            </a:pPr>
            <a:endParaRPr lang="hr-HR" sz="4000" dirty="0">
              <a:solidFill>
                <a:schemeClr val="tx1"/>
              </a:solidFill>
            </a:endParaRPr>
          </a:p>
          <a:p>
            <a:pPr marL="0" indent="0" algn="ctr">
              <a:buNone/>
            </a:pPr>
            <a:r>
              <a:rPr lang="hr-HR" sz="4000" dirty="0" smtClean="0">
                <a:solidFill>
                  <a:schemeClr val="tx1"/>
                </a:solidFill>
              </a:rPr>
              <a:t>Volontiranje u </a:t>
            </a:r>
          </a:p>
          <a:p>
            <a:pPr marL="0" indent="0" algn="ctr">
              <a:buNone/>
            </a:pPr>
            <a:r>
              <a:rPr lang="hr-HR" sz="4000" dirty="0" smtClean="0">
                <a:solidFill>
                  <a:schemeClr val="tx1"/>
                </a:solidFill>
              </a:rPr>
              <a:t>Društvu za zaštitu životinja „Šapa”</a:t>
            </a:r>
            <a:endParaRPr lang="hr-HR" sz="4000" dirty="0">
              <a:solidFill>
                <a:schemeClr val="tx1"/>
              </a:solidFill>
            </a:endParaRPr>
          </a:p>
        </p:txBody>
      </p:sp>
      <p:pic>
        <p:nvPicPr>
          <p:cNvPr id="2050" name="Picture 2" descr="Slikovni rezultat za fil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4276" y="260648"/>
            <a:ext cx="3575447" cy="178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539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1196752"/>
          </a:xfrm>
        </p:spPr>
        <p:txBody>
          <a:bodyPr/>
          <a:lstStyle/>
          <a:p>
            <a:r>
              <a:rPr lang="hr-HR" sz="4000" b="1" dirty="0" smtClean="0"/>
              <a:t>Rezultati projekta</a:t>
            </a:r>
            <a:endParaRPr lang="hr-HR" sz="4000" b="1" dirty="0"/>
          </a:p>
        </p:txBody>
      </p:sp>
      <p:sp>
        <p:nvSpPr>
          <p:cNvPr id="3" name="Rezervirano mjesto sadržaja 2"/>
          <p:cNvSpPr>
            <a:spLocks noGrp="1"/>
          </p:cNvSpPr>
          <p:nvPr>
            <p:ph idx="1"/>
          </p:nvPr>
        </p:nvSpPr>
        <p:spPr>
          <a:xfrm>
            <a:off x="323528" y="1600200"/>
            <a:ext cx="8568952" cy="4525963"/>
          </a:xfrm>
        </p:spPr>
        <p:txBody>
          <a:bodyPr/>
          <a:lstStyle/>
          <a:p>
            <a:pPr marL="0" indent="0" algn="ctr">
              <a:buNone/>
            </a:pPr>
            <a:r>
              <a:rPr lang="hr-HR" dirty="0" smtClean="0"/>
              <a:t>Rječnik frazema</a:t>
            </a:r>
          </a:p>
          <a:p>
            <a:pPr marL="0" indent="0" algn="ctr">
              <a:buNone/>
            </a:pPr>
            <a:r>
              <a:rPr lang="hr-HR" dirty="0">
                <a:hlinkClick r:id="rId2"/>
              </a:rPr>
              <a:t>https://</a:t>
            </a:r>
            <a:r>
              <a:rPr lang="hr-HR" dirty="0" smtClean="0">
                <a:hlinkClick r:id="rId2"/>
              </a:rPr>
              <a:t>twinspace.etwinning.net/20272/materials/images</a:t>
            </a:r>
            <a:endParaRPr lang="hr-HR" dirty="0" smtClean="0"/>
          </a:p>
          <a:p>
            <a:pPr marL="0" indent="0" algn="ctr">
              <a:buNone/>
            </a:pPr>
            <a:endParaRPr lang="hr-HR"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924944"/>
            <a:ext cx="5743575"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p:cNvSpPr txBox="1"/>
          <p:nvPr/>
        </p:nvSpPr>
        <p:spPr>
          <a:xfrm>
            <a:off x="4067944" y="3429000"/>
            <a:ext cx="1152128" cy="738664"/>
          </a:xfrm>
          <a:prstGeom prst="rect">
            <a:avLst/>
          </a:prstGeom>
          <a:noFill/>
        </p:spPr>
        <p:txBody>
          <a:bodyPr wrap="square" rtlCol="0">
            <a:spAutoFit/>
          </a:bodyPr>
          <a:lstStyle/>
          <a:p>
            <a:pPr algn="ctr"/>
            <a:r>
              <a:rPr lang="hr-HR" sz="1400" dirty="0"/>
              <a:t>U životu mi teče med i mlijeko.</a:t>
            </a:r>
          </a:p>
        </p:txBody>
      </p:sp>
      <p:sp>
        <p:nvSpPr>
          <p:cNvPr id="5" name="TekstniOkvir 4"/>
          <p:cNvSpPr txBox="1"/>
          <p:nvPr/>
        </p:nvSpPr>
        <p:spPr>
          <a:xfrm>
            <a:off x="4044271" y="5013176"/>
            <a:ext cx="1152128" cy="738664"/>
          </a:xfrm>
          <a:prstGeom prst="rect">
            <a:avLst/>
          </a:prstGeom>
          <a:noFill/>
        </p:spPr>
        <p:txBody>
          <a:bodyPr wrap="square" rtlCol="0">
            <a:spAutoFit/>
          </a:bodyPr>
          <a:lstStyle/>
          <a:p>
            <a:pPr algn="ctr"/>
            <a:r>
              <a:rPr lang="hr-HR" sz="1400" dirty="0"/>
              <a:t>A ja živim kao bubreg u loju.</a:t>
            </a:r>
          </a:p>
        </p:txBody>
      </p:sp>
    </p:spTree>
    <p:extLst>
      <p:ext uri="{BB962C8B-B14F-4D97-AF65-F5344CB8AC3E}">
        <p14:creationId xmlns:p14="http://schemas.microsoft.com/office/powerpoint/2010/main" val="3627899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762378" y="1691833"/>
            <a:ext cx="7626046" cy="4893647"/>
          </a:xfrm>
          <a:prstGeom prst="rect">
            <a:avLst/>
          </a:prstGeom>
        </p:spPr>
        <p:txBody>
          <a:bodyPr wrap="square">
            <a:spAutoFit/>
          </a:bodyPr>
          <a:lstStyle/>
          <a:p>
            <a:endParaRPr lang="hr-HR" sz="2400" dirty="0"/>
          </a:p>
          <a:p>
            <a:pPr marL="457200" indent="-457200">
              <a:buFont typeface="+mj-lt"/>
              <a:buAutoNum type="arabicPeriod"/>
            </a:pPr>
            <a:r>
              <a:rPr lang="hr-HR" sz="2400" dirty="0">
                <a:latin typeface="+mj-lt"/>
              </a:rPr>
              <a:t>Rosandić, D. 2005. Metodika književnog odgoja. Školska knjiga. </a:t>
            </a:r>
            <a:r>
              <a:rPr lang="hr-HR" sz="2400" dirty="0" smtClean="0">
                <a:latin typeface="+mj-lt"/>
              </a:rPr>
              <a:t>Zagreb</a:t>
            </a:r>
          </a:p>
          <a:p>
            <a:pPr marL="457200" indent="-457200">
              <a:buFont typeface="+mj-lt"/>
              <a:buAutoNum type="arabicPeriod"/>
            </a:pPr>
            <a:r>
              <a:rPr lang="hr-HR" sz="2400" dirty="0" err="1" smtClean="0">
                <a:latin typeface="+mj-lt"/>
              </a:rPr>
              <a:t>Visinko</a:t>
            </a:r>
            <a:r>
              <a:rPr lang="hr-HR" sz="2400" dirty="0">
                <a:latin typeface="+mj-lt"/>
              </a:rPr>
              <a:t>, K. 2010. Jezično izražavanje u nastavi hrvatskoga jezika. Pisanje. Školska knjiga. Zagreb</a:t>
            </a:r>
          </a:p>
          <a:p>
            <a:pPr marL="457200" indent="-457200">
              <a:buFont typeface="+mj-lt"/>
              <a:buAutoNum type="arabicPeriod"/>
            </a:pPr>
            <a:r>
              <a:rPr lang="hr-HR" sz="2400" dirty="0">
                <a:latin typeface="+mj-lt"/>
              </a:rPr>
              <a:t>Visinko, K. 2014. Čitanje : poučavanje i učenje. Školska knjiga. Zagreb</a:t>
            </a:r>
          </a:p>
          <a:p>
            <a:pPr marL="457200" indent="-457200">
              <a:buFont typeface="+mj-lt"/>
              <a:buAutoNum type="arabicPeriod"/>
            </a:pPr>
            <a:r>
              <a:rPr lang="hr-HR" sz="2400" u="sng" dirty="0" smtClean="0">
                <a:latin typeface="+mj-lt"/>
                <a:hlinkClick r:id="rId2"/>
              </a:rPr>
              <a:t>Čitanje i pisanje za kritičko mišljenje. </a:t>
            </a:r>
            <a:r>
              <a:rPr lang="hr-HR" sz="2400" dirty="0" smtClean="0">
                <a:latin typeface="+mj-lt"/>
                <a:hlinkClick r:id="rId2"/>
              </a:rPr>
              <a:t>http://www.stem-genijalci.eu/wp-content/uploads/eucenje/cip/Prirucnik_Kriticko_citanje_web.pdf</a:t>
            </a:r>
            <a:endParaRPr lang="hr-HR" sz="2400" dirty="0" smtClean="0">
              <a:latin typeface="+mj-lt"/>
            </a:endParaRPr>
          </a:p>
          <a:p>
            <a:endParaRPr lang="hr-HR" sz="2400" dirty="0"/>
          </a:p>
        </p:txBody>
      </p:sp>
      <p:sp>
        <p:nvSpPr>
          <p:cNvPr id="3" name="TekstniOkvir 2"/>
          <p:cNvSpPr txBox="1"/>
          <p:nvPr/>
        </p:nvSpPr>
        <p:spPr>
          <a:xfrm>
            <a:off x="762378" y="548680"/>
            <a:ext cx="7626046" cy="707886"/>
          </a:xfrm>
          <a:prstGeom prst="rect">
            <a:avLst/>
          </a:prstGeom>
          <a:noFill/>
        </p:spPr>
        <p:txBody>
          <a:bodyPr wrap="square" rtlCol="0">
            <a:spAutoFit/>
          </a:bodyPr>
          <a:lstStyle/>
          <a:p>
            <a:pPr algn="ctr"/>
            <a:r>
              <a:rPr lang="hr-HR" sz="4000" b="1" dirty="0" smtClean="0"/>
              <a:t>Literatura</a:t>
            </a:r>
            <a:endParaRPr lang="hr-HR" sz="4000" b="1" dirty="0"/>
          </a:p>
        </p:txBody>
      </p:sp>
    </p:spTree>
    <p:extLst>
      <p:ext uri="{BB962C8B-B14F-4D97-AF65-F5344CB8AC3E}">
        <p14:creationId xmlns:p14="http://schemas.microsoft.com/office/powerpoint/2010/main" val="2192102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16632"/>
            <a:ext cx="8229600" cy="1008112"/>
          </a:xfrm>
        </p:spPr>
        <p:txBody>
          <a:bodyPr>
            <a:normAutofit/>
          </a:bodyPr>
          <a:lstStyle/>
          <a:p>
            <a:r>
              <a:rPr lang="hr-HR" sz="4000" b="1" dirty="0" smtClean="0"/>
              <a:t>Partneri u projektu</a:t>
            </a:r>
            <a:endParaRPr lang="hr-HR" sz="4000" b="1" dirty="0"/>
          </a:p>
        </p:txBody>
      </p:sp>
      <p:sp>
        <p:nvSpPr>
          <p:cNvPr id="3" name="Rezervirano mjesto sadržaja 2"/>
          <p:cNvSpPr>
            <a:spLocks noGrp="1"/>
          </p:cNvSpPr>
          <p:nvPr>
            <p:ph sz="half" idx="2"/>
          </p:nvPr>
        </p:nvSpPr>
        <p:spPr>
          <a:xfrm>
            <a:off x="457200" y="1556792"/>
            <a:ext cx="2530624" cy="4569371"/>
          </a:xfrm>
        </p:spPr>
        <p:txBody>
          <a:bodyPr/>
          <a:lstStyle/>
          <a:p>
            <a:pPr marL="0" indent="0" algn="ctr">
              <a:buNone/>
            </a:pPr>
            <a:r>
              <a:rPr lang="hr-HR" dirty="0" smtClean="0">
                <a:solidFill>
                  <a:schemeClr val="tx1"/>
                </a:solidFill>
              </a:rPr>
              <a:t>Medicinska škola Bjelovar</a:t>
            </a:r>
            <a:endParaRPr lang="hr-HR" dirty="0">
              <a:solidFill>
                <a:schemeClr val="tx1"/>
              </a:solidFill>
            </a:endParaRPr>
          </a:p>
        </p:txBody>
      </p:sp>
      <p:sp>
        <p:nvSpPr>
          <p:cNvPr id="4" name="Rezervirano mjesto sadržaja 3"/>
          <p:cNvSpPr>
            <a:spLocks noGrp="1"/>
          </p:cNvSpPr>
          <p:nvPr>
            <p:ph sz="quarter" idx="13"/>
          </p:nvPr>
        </p:nvSpPr>
        <p:spPr>
          <a:xfrm>
            <a:off x="3347864" y="1556792"/>
            <a:ext cx="2520280" cy="4569371"/>
          </a:xfrm>
        </p:spPr>
        <p:txBody>
          <a:bodyPr/>
          <a:lstStyle/>
          <a:p>
            <a:pPr marL="0" indent="0" algn="ctr">
              <a:buNone/>
            </a:pPr>
            <a:r>
              <a:rPr lang="hr-HR" dirty="0" smtClean="0">
                <a:solidFill>
                  <a:schemeClr val="tx1"/>
                </a:solidFill>
              </a:rPr>
              <a:t>Obrtnička škola Bjelovar</a:t>
            </a:r>
          </a:p>
          <a:p>
            <a:endParaRPr lang="hr-HR" dirty="0" smtClean="0"/>
          </a:p>
          <a:p>
            <a:endParaRPr lang="hr-HR" dirty="0"/>
          </a:p>
          <a:p>
            <a:endParaRPr lang="hr-HR" dirty="0"/>
          </a:p>
          <a:p>
            <a:endParaRPr lang="hr-H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13876"/>
            <a:ext cx="208823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886" y="3850783"/>
            <a:ext cx="2124236" cy="99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niOkvir 4"/>
          <p:cNvSpPr txBox="1"/>
          <p:nvPr/>
        </p:nvSpPr>
        <p:spPr>
          <a:xfrm>
            <a:off x="6228184" y="1556792"/>
            <a:ext cx="2520280" cy="2123658"/>
          </a:xfrm>
          <a:prstGeom prst="rect">
            <a:avLst/>
          </a:prstGeom>
          <a:noFill/>
        </p:spPr>
        <p:txBody>
          <a:bodyPr wrap="square" rtlCol="0">
            <a:spAutoFit/>
          </a:bodyPr>
          <a:lstStyle/>
          <a:p>
            <a:pPr algn="ctr"/>
            <a:r>
              <a:rPr lang="hr-HR" sz="2400" dirty="0" smtClean="0">
                <a:latin typeface="+mj-lt"/>
              </a:rPr>
              <a:t>Tehnička škola Bjelovar</a:t>
            </a:r>
          </a:p>
          <a:p>
            <a:endParaRPr lang="hr-HR" sz="2800" dirty="0"/>
          </a:p>
          <a:p>
            <a:endParaRPr lang="hr-HR" sz="2800" dirty="0" smtClean="0"/>
          </a:p>
          <a:p>
            <a:endParaRPr lang="hr-HR" sz="2800"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890" y="3356992"/>
            <a:ext cx="1040867" cy="24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37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1340768"/>
          </a:xfrm>
        </p:spPr>
        <p:txBody>
          <a:bodyPr/>
          <a:lstStyle/>
          <a:p>
            <a:r>
              <a:rPr lang="hr-HR" sz="4000" b="1" dirty="0" smtClean="0"/>
              <a:t>Općenito o projektu</a:t>
            </a:r>
            <a:endParaRPr lang="hr-HR" sz="4000" b="1" dirty="0"/>
          </a:p>
        </p:txBody>
      </p:sp>
      <p:sp>
        <p:nvSpPr>
          <p:cNvPr id="3" name="Rezervirano mjesto sadržaja 2"/>
          <p:cNvSpPr>
            <a:spLocks noGrp="1"/>
          </p:cNvSpPr>
          <p:nvPr>
            <p:ph idx="1"/>
          </p:nvPr>
        </p:nvSpPr>
        <p:spPr>
          <a:xfrm>
            <a:off x="323528" y="1988840"/>
            <a:ext cx="8568952" cy="4137323"/>
          </a:xfrm>
        </p:spPr>
        <p:txBody>
          <a:bodyPr>
            <a:normAutofit/>
          </a:bodyPr>
          <a:lstStyle/>
          <a:p>
            <a:pPr marL="0" indent="0">
              <a:buNone/>
            </a:pPr>
            <a:r>
              <a:rPr lang="hr-HR" sz="2700" u="sng" dirty="0"/>
              <a:t>„Ono si što čitaš</a:t>
            </a:r>
            <a:r>
              <a:rPr lang="hr-HR" sz="2700" u="sng" dirty="0" smtClean="0"/>
              <a:t>”</a:t>
            </a:r>
          </a:p>
          <a:p>
            <a:pPr marL="0" indent="0">
              <a:buNone/>
            </a:pPr>
            <a:endParaRPr lang="hr-HR" dirty="0" smtClean="0"/>
          </a:p>
          <a:p>
            <a:pPr>
              <a:buFont typeface="Wingdings" panose="05000000000000000000" pitchFamily="2" charset="2"/>
              <a:buChar char="§"/>
            </a:pPr>
            <a:r>
              <a:rPr lang="hr-HR" dirty="0" smtClean="0"/>
              <a:t> </a:t>
            </a:r>
            <a:r>
              <a:rPr lang="hr-HR" sz="2100" dirty="0" smtClean="0"/>
              <a:t> roman „</a:t>
            </a:r>
            <a:r>
              <a:rPr lang="hr-HR" sz="2100" dirty="0" err="1" smtClean="0"/>
              <a:t>Edbin</a:t>
            </a:r>
            <a:r>
              <a:rPr lang="hr-HR" sz="2100" dirty="0" smtClean="0"/>
              <a:t>” Nade Mihelčić</a:t>
            </a:r>
            <a:endParaRPr lang="hr-HR" sz="2100" dirty="0"/>
          </a:p>
          <a:p>
            <a:pPr>
              <a:buFont typeface="Wingdings" panose="05000000000000000000" pitchFamily="2" charset="2"/>
              <a:buChar char="§"/>
            </a:pPr>
            <a:r>
              <a:rPr lang="hr-HR" sz="2100" dirty="0"/>
              <a:t> </a:t>
            </a:r>
            <a:r>
              <a:rPr lang="hr-HR" sz="2100" dirty="0" smtClean="0"/>
              <a:t> eTwinning </a:t>
            </a:r>
            <a:r>
              <a:rPr lang="hr-HR" sz="2100" dirty="0"/>
              <a:t>projekt </a:t>
            </a:r>
            <a:endParaRPr lang="hr-HR" sz="2100" dirty="0" smtClean="0"/>
          </a:p>
          <a:p>
            <a:pPr>
              <a:buFont typeface="Wingdings" panose="05000000000000000000" pitchFamily="2" charset="2"/>
              <a:buChar char="§"/>
            </a:pPr>
            <a:r>
              <a:rPr lang="hr-HR" sz="2100" dirty="0" smtClean="0"/>
              <a:t>  sudionici</a:t>
            </a:r>
            <a:r>
              <a:rPr lang="hr-HR" sz="2100" dirty="0"/>
              <a:t>: učenici </a:t>
            </a:r>
            <a:r>
              <a:rPr lang="hr-HR" sz="2100" dirty="0" smtClean="0"/>
              <a:t>i </a:t>
            </a:r>
            <a:r>
              <a:rPr lang="hr-HR" sz="2100" dirty="0"/>
              <a:t>knjižničarke Medicinske, Tehničke i   </a:t>
            </a:r>
          </a:p>
          <a:p>
            <a:pPr marL="0" indent="0">
              <a:buNone/>
            </a:pPr>
            <a:r>
              <a:rPr lang="hr-HR" sz="2100" dirty="0" smtClean="0"/>
              <a:t>                       Obrtničke škole Bjelovar</a:t>
            </a:r>
            <a:endParaRPr lang="hr-HR" sz="2100" dirty="0"/>
          </a:p>
          <a:p>
            <a:pPr>
              <a:buFont typeface="Wingdings" panose="05000000000000000000" pitchFamily="2" charset="2"/>
              <a:buChar char="§"/>
            </a:pPr>
            <a:r>
              <a:rPr lang="hr-HR" sz="2100" dirty="0" smtClean="0"/>
              <a:t>  vrijeme</a:t>
            </a:r>
            <a:r>
              <a:rPr lang="hr-HR" sz="2100" dirty="0"/>
              <a:t>: tijekom školske godine 2015./2016. – traje i </a:t>
            </a:r>
            <a:r>
              <a:rPr lang="hr-HR" sz="2100" dirty="0" smtClean="0"/>
              <a:t>danas!</a:t>
            </a:r>
            <a:endParaRPr lang="hr-HR" sz="2100" dirty="0"/>
          </a:p>
        </p:txBody>
      </p:sp>
    </p:spTree>
    <p:extLst>
      <p:ext uri="{BB962C8B-B14F-4D97-AF65-F5344CB8AC3E}">
        <p14:creationId xmlns:p14="http://schemas.microsoft.com/office/powerpoint/2010/main" val="3934260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1484784"/>
          </a:xfrm>
        </p:spPr>
        <p:txBody>
          <a:bodyPr/>
          <a:lstStyle/>
          <a:p>
            <a:r>
              <a:rPr lang="hr-HR" sz="4000" b="1" dirty="0" smtClean="0"/>
              <a:t>Općenito o projektu</a:t>
            </a:r>
            <a:endParaRPr lang="hr-HR" sz="4000" b="1" dirty="0"/>
          </a:p>
        </p:txBody>
      </p:sp>
      <p:sp>
        <p:nvSpPr>
          <p:cNvPr id="3" name="Rezervirano mjesto sadržaja 2"/>
          <p:cNvSpPr>
            <a:spLocks noGrp="1"/>
          </p:cNvSpPr>
          <p:nvPr>
            <p:ph idx="1"/>
          </p:nvPr>
        </p:nvSpPr>
        <p:spPr>
          <a:xfrm>
            <a:off x="510241" y="2132856"/>
            <a:ext cx="7888966" cy="3569239"/>
          </a:xfrm>
        </p:spPr>
        <p:txBody>
          <a:bodyPr>
            <a:normAutofit/>
          </a:bodyPr>
          <a:lstStyle/>
          <a:p>
            <a:pPr>
              <a:buFont typeface="Wingdings" panose="05000000000000000000" pitchFamily="2" charset="2"/>
              <a:buChar char="§"/>
            </a:pPr>
            <a:r>
              <a:rPr lang="hr-HR" dirty="0" smtClean="0"/>
              <a:t>pokriva 6 od ukupno 8 kompetencija prema NOK-u:</a:t>
            </a:r>
          </a:p>
          <a:p>
            <a:pPr marL="0" indent="0">
              <a:buNone/>
            </a:pPr>
            <a:r>
              <a:rPr lang="hr-HR" dirty="0"/>
              <a:t> </a:t>
            </a:r>
            <a:r>
              <a:rPr lang="hr-HR" dirty="0" smtClean="0"/>
              <a:t>  1.) komunikacija </a:t>
            </a:r>
            <a:r>
              <a:rPr lang="hr-HR" dirty="0"/>
              <a:t>na materinjem </a:t>
            </a:r>
            <a:r>
              <a:rPr lang="hr-HR" dirty="0" smtClean="0"/>
              <a:t>jeziku </a:t>
            </a:r>
          </a:p>
          <a:p>
            <a:pPr marL="0" indent="0">
              <a:buNone/>
            </a:pPr>
            <a:r>
              <a:rPr lang="hr-HR" dirty="0"/>
              <a:t> </a:t>
            </a:r>
            <a:r>
              <a:rPr lang="hr-HR" dirty="0" smtClean="0"/>
              <a:t>  2.) digitalna kompetencija </a:t>
            </a:r>
          </a:p>
          <a:p>
            <a:pPr marL="0" indent="0">
              <a:buNone/>
            </a:pPr>
            <a:r>
              <a:rPr lang="hr-HR" dirty="0"/>
              <a:t> </a:t>
            </a:r>
            <a:r>
              <a:rPr lang="hr-HR" dirty="0" smtClean="0"/>
              <a:t>  3.) učiti </a:t>
            </a:r>
            <a:r>
              <a:rPr lang="hr-HR" dirty="0"/>
              <a:t>kako </a:t>
            </a:r>
            <a:r>
              <a:rPr lang="hr-HR" dirty="0" smtClean="0"/>
              <a:t>učiti </a:t>
            </a:r>
          </a:p>
          <a:p>
            <a:pPr marL="0" indent="0">
              <a:buNone/>
            </a:pPr>
            <a:r>
              <a:rPr lang="hr-HR" dirty="0"/>
              <a:t> </a:t>
            </a:r>
            <a:r>
              <a:rPr lang="hr-HR" dirty="0" smtClean="0"/>
              <a:t>  4.) socijalna </a:t>
            </a:r>
            <a:r>
              <a:rPr lang="hr-HR" dirty="0"/>
              <a:t>i građanska </a:t>
            </a:r>
            <a:r>
              <a:rPr lang="hr-HR" dirty="0" smtClean="0"/>
              <a:t>kompetencija </a:t>
            </a:r>
          </a:p>
          <a:p>
            <a:pPr marL="0" indent="0">
              <a:buNone/>
            </a:pPr>
            <a:r>
              <a:rPr lang="hr-HR" dirty="0"/>
              <a:t> </a:t>
            </a:r>
            <a:r>
              <a:rPr lang="hr-HR" dirty="0" smtClean="0"/>
              <a:t>  5.) </a:t>
            </a:r>
            <a:r>
              <a:rPr lang="hr-HR" dirty="0" err="1" smtClean="0"/>
              <a:t>inicijativnost</a:t>
            </a:r>
            <a:r>
              <a:rPr lang="hr-HR" dirty="0" smtClean="0"/>
              <a:t> </a:t>
            </a:r>
            <a:r>
              <a:rPr lang="hr-HR" dirty="0"/>
              <a:t>i </a:t>
            </a:r>
            <a:r>
              <a:rPr lang="hr-HR" dirty="0" smtClean="0"/>
              <a:t>poduzetnost </a:t>
            </a:r>
          </a:p>
          <a:p>
            <a:pPr marL="0" indent="0">
              <a:buNone/>
            </a:pPr>
            <a:r>
              <a:rPr lang="hr-HR" dirty="0"/>
              <a:t> </a:t>
            </a:r>
            <a:r>
              <a:rPr lang="hr-HR" dirty="0" smtClean="0"/>
              <a:t>  6.) razvijanje </a:t>
            </a:r>
            <a:r>
              <a:rPr lang="hr-HR" dirty="0"/>
              <a:t>kulturne svijesti i izražavanja. </a:t>
            </a:r>
          </a:p>
        </p:txBody>
      </p:sp>
    </p:spTree>
    <p:extLst>
      <p:ext uri="{BB962C8B-B14F-4D97-AF65-F5344CB8AC3E}">
        <p14:creationId xmlns:p14="http://schemas.microsoft.com/office/powerpoint/2010/main" val="2457168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1340768"/>
          </a:xfrm>
        </p:spPr>
        <p:txBody>
          <a:bodyPr/>
          <a:lstStyle/>
          <a:p>
            <a:r>
              <a:rPr lang="hr-HR" sz="4000" b="1" dirty="0" smtClean="0"/>
              <a:t>Kriteriji za odabir romana</a:t>
            </a:r>
            <a:endParaRPr lang="hr-HR" sz="4000" b="1" dirty="0"/>
          </a:p>
        </p:txBody>
      </p:sp>
      <p:sp>
        <p:nvSpPr>
          <p:cNvPr id="3" name="Rezervirano mjesto sadržaja 2"/>
          <p:cNvSpPr>
            <a:spLocks noGrp="1"/>
          </p:cNvSpPr>
          <p:nvPr>
            <p:ph idx="1"/>
          </p:nvPr>
        </p:nvSpPr>
        <p:spPr>
          <a:xfrm>
            <a:off x="457200" y="2132856"/>
            <a:ext cx="8229600" cy="3993307"/>
          </a:xfrm>
        </p:spPr>
        <p:txBody>
          <a:bodyPr/>
          <a:lstStyle/>
          <a:p>
            <a:pPr>
              <a:buFont typeface="Wingdings" panose="05000000000000000000" pitchFamily="2" charset="2"/>
              <a:buChar char="§"/>
            </a:pPr>
            <a:r>
              <a:rPr lang="hr-HR" dirty="0" smtClean="0"/>
              <a:t>roman za mlade - glavni lik tinejdžer</a:t>
            </a:r>
          </a:p>
          <a:p>
            <a:pPr>
              <a:buFont typeface="Wingdings" panose="05000000000000000000" pitchFamily="2" charset="2"/>
              <a:buChar char="§"/>
            </a:pPr>
            <a:r>
              <a:rPr lang="hr-HR" dirty="0"/>
              <a:t>r</a:t>
            </a:r>
            <a:r>
              <a:rPr lang="hr-HR" dirty="0" smtClean="0"/>
              <a:t>oman prenosi poruku o ljudskim vrijednostima (požrtvovnost, suosjećanje, skromnost, pomaganje)</a:t>
            </a:r>
          </a:p>
          <a:p>
            <a:pPr>
              <a:buFont typeface="Wingdings" panose="05000000000000000000" pitchFamily="2" charset="2"/>
              <a:buChar char="§"/>
            </a:pPr>
            <a:r>
              <a:rPr lang="hr-HR" dirty="0"/>
              <a:t>p</a:t>
            </a:r>
            <a:r>
              <a:rPr lang="hr-HR" dirty="0" smtClean="0"/>
              <a:t>otiče učenike/čitatelje na aktivno građanstvo – volontiranje</a:t>
            </a:r>
          </a:p>
          <a:p>
            <a:pPr>
              <a:buFont typeface="Wingdings" panose="05000000000000000000" pitchFamily="2" charset="2"/>
              <a:buChar char="§"/>
            </a:pPr>
            <a:r>
              <a:rPr lang="hr-HR" dirty="0"/>
              <a:t>l</a:t>
            </a:r>
            <a:r>
              <a:rPr lang="hr-HR" dirty="0" smtClean="0"/>
              <a:t>ik prolazi kroz transformaciju karaktera</a:t>
            </a:r>
          </a:p>
          <a:p>
            <a:pPr>
              <a:buFontTx/>
              <a:buChar char="-"/>
            </a:pPr>
            <a:endParaRPr lang="hr-HR" dirty="0"/>
          </a:p>
        </p:txBody>
      </p:sp>
    </p:spTree>
    <p:extLst>
      <p:ext uri="{BB962C8B-B14F-4D97-AF65-F5344CB8AC3E}">
        <p14:creationId xmlns:p14="http://schemas.microsoft.com/office/powerpoint/2010/main" val="407241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13837" y="2438890"/>
            <a:ext cx="2916326" cy="5184579"/>
          </a:xfrm>
          <a:prstGeom prst="rect">
            <a:avLst/>
          </a:prstGeom>
        </p:spPr>
      </p:pic>
      <p:sp>
        <p:nvSpPr>
          <p:cNvPr id="2" name="Naslov 1"/>
          <p:cNvSpPr>
            <a:spLocks noGrp="1"/>
          </p:cNvSpPr>
          <p:nvPr>
            <p:ph type="title"/>
          </p:nvPr>
        </p:nvSpPr>
        <p:spPr>
          <a:xfrm>
            <a:off x="457200" y="188640"/>
            <a:ext cx="8229600" cy="1584176"/>
          </a:xfrm>
        </p:spPr>
        <p:txBody>
          <a:bodyPr/>
          <a:lstStyle/>
          <a:p>
            <a:r>
              <a:rPr lang="hr-HR" sz="4000" b="1" dirty="0" smtClean="0"/>
              <a:t>Naziv projekta</a:t>
            </a:r>
            <a:br>
              <a:rPr lang="hr-HR" sz="4000" b="1" dirty="0" smtClean="0"/>
            </a:br>
            <a:r>
              <a:rPr lang="hr-HR" sz="4000" b="1" dirty="0" smtClean="0"/>
              <a:t>„Ono si što čitaš”</a:t>
            </a:r>
            <a:endParaRPr lang="hr-HR" sz="4000" b="1" dirty="0"/>
          </a:p>
        </p:txBody>
      </p:sp>
      <p:sp>
        <p:nvSpPr>
          <p:cNvPr id="3" name="Rezervirano mjesto sadržaja 2"/>
          <p:cNvSpPr>
            <a:spLocks noGrp="1"/>
          </p:cNvSpPr>
          <p:nvPr>
            <p:ph idx="1"/>
          </p:nvPr>
        </p:nvSpPr>
        <p:spPr>
          <a:xfrm>
            <a:off x="457200" y="1484784"/>
            <a:ext cx="8229600" cy="4012189"/>
          </a:xfrm>
        </p:spPr>
        <p:txBody>
          <a:bodyPr/>
          <a:lstStyle/>
          <a:p>
            <a:pPr marL="0" indent="0">
              <a:buNone/>
            </a:pPr>
            <a:endParaRPr lang="hr-HR" dirty="0"/>
          </a:p>
          <a:p>
            <a:pPr marL="0" indent="0">
              <a:buNone/>
            </a:pPr>
            <a:r>
              <a:rPr lang="hr-HR" dirty="0"/>
              <a:t>N</a:t>
            </a:r>
            <a:r>
              <a:rPr lang="hr-HR" dirty="0" smtClean="0"/>
              <a:t>azivom </a:t>
            </a:r>
            <a:r>
              <a:rPr lang="hr-HR" dirty="0"/>
              <a:t>se željela poslati poruka učenicima da svaki pročitani tekst </a:t>
            </a:r>
            <a:r>
              <a:rPr lang="hr-HR" dirty="0" smtClean="0"/>
              <a:t>utječe </a:t>
            </a:r>
            <a:r>
              <a:rPr lang="hr-HR" dirty="0"/>
              <a:t>na oblikovanje osobnosti čitatelja, baš kao što je „</a:t>
            </a:r>
            <a:r>
              <a:rPr lang="hr-HR" dirty="0" err="1"/>
              <a:t>Edbin</a:t>
            </a:r>
            <a:r>
              <a:rPr lang="hr-HR" dirty="0"/>
              <a:t>” utjecao na promjenu stavova i osobnosti sudionika projekta.</a:t>
            </a:r>
          </a:p>
        </p:txBody>
      </p:sp>
    </p:spTree>
    <p:extLst>
      <p:ext uri="{BB962C8B-B14F-4D97-AF65-F5344CB8AC3E}">
        <p14:creationId xmlns:p14="http://schemas.microsoft.com/office/powerpoint/2010/main" val="2308986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13300" y="580683"/>
            <a:ext cx="7543800" cy="1088068"/>
          </a:xfrm>
        </p:spPr>
        <p:txBody>
          <a:bodyPr/>
          <a:lstStyle/>
          <a:p>
            <a:r>
              <a:rPr lang="hr-HR" sz="4000" b="1" dirty="0" smtClean="0"/>
              <a:t>Ciljevi projekta</a:t>
            </a:r>
            <a:endParaRPr lang="hr-HR" sz="4000" b="1" dirty="0"/>
          </a:p>
        </p:txBody>
      </p:sp>
      <p:sp>
        <p:nvSpPr>
          <p:cNvPr id="3" name="Rezervirano mjesto sadržaja 2"/>
          <p:cNvSpPr>
            <a:spLocks noGrp="1"/>
          </p:cNvSpPr>
          <p:nvPr>
            <p:ph idx="1"/>
          </p:nvPr>
        </p:nvSpPr>
        <p:spPr>
          <a:xfrm>
            <a:off x="715804" y="1988840"/>
            <a:ext cx="7543800" cy="3280947"/>
          </a:xfrm>
        </p:spPr>
        <p:txBody>
          <a:bodyPr>
            <a:normAutofit/>
          </a:bodyPr>
          <a:lstStyle/>
          <a:p>
            <a:pPr marL="0" indent="0" algn="ctr">
              <a:buNone/>
            </a:pPr>
            <a:r>
              <a:rPr lang="hr-HR" dirty="0"/>
              <a:t>Glavni cilj projekta je poticanje čitanja </a:t>
            </a:r>
            <a:r>
              <a:rPr lang="hr-HR" dirty="0">
                <a:solidFill>
                  <a:schemeClr val="bg1">
                    <a:lumMod val="50000"/>
                  </a:schemeClr>
                </a:solidFill>
              </a:rPr>
              <a:t>kod </a:t>
            </a:r>
            <a:r>
              <a:rPr lang="hr-HR" dirty="0"/>
              <a:t>tinejdžera te razvijanje pozitivnih karakternih </a:t>
            </a:r>
            <a:r>
              <a:rPr lang="hr-HR" dirty="0" smtClean="0"/>
              <a:t>osobina.</a:t>
            </a:r>
            <a:endParaRPr lang="hr-HR" dirty="0"/>
          </a:p>
          <a:p>
            <a:pPr marL="0" indent="0">
              <a:buNone/>
            </a:pPr>
            <a:endParaRPr lang="hr-HR" sz="2100" dirty="0">
              <a:latin typeface="Gill Sans MT" panose="020B0502020104020203" pitchFamily="34" charset="-1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575034"/>
            <a:ext cx="4926466" cy="2822304"/>
          </a:xfrm>
          <a:prstGeom prst="rect">
            <a:avLst/>
          </a:prstGeom>
        </p:spPr>
      </p:pic>
    </p:spTree>
    <p:extLst>
      <p:ext uri="{BB962C8B-B14F-4D97-AF65-F5344CB8AC3E}">
        <p14:creationId xmlns:p14="http://schemas.microsoft.com/office/powerpoint/2010/main" val="2368158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1412776"/>
          </a:xfrm>
        </p:spPr>
        <p:txBody>
          <a:bodyPr/>
          <a:lstStyle/>
          <a:p>
            <a:r>
              <a:rPr lang="hr-HR" sz="4000" b="1" dirty="0" err="1" smtClean="0"/>
              <a:t>Podciljevi</a:t>
            </a:r>
            <a:endParaRPr lang="hr-HR" sz="4000" b="1" dirty="0"/>
          </a:p>
        </p:txBody>
      </p:sp>
      <p:sp>
        <p:nvSpPr>
          <p:cNvPr id="3" name="Rezervirano mjesto sadržaja 2"/>
          <p:cNvSpPr>
            <a:spLocks noGrp="1"/>
          </p:cNvSpPr>
          <p:nvPr>
            <p:ph idx="1"/>
          </p:nvPr>
        </p:nvSpPr>
        <p:spPr/>
        <p:txBody>
          <a:bodyPr>
            <a:normAutofit lnSpcReduction="10000"/>
          </a:bodyPr>
          <a:lstStyle/>
          <a:p>
            <a:pPr lvl="0">
              <a:buFont typeface="Wingdings" panose="05000000000000000000" pitchFamily="2" charset="2"/>
              <a:buChar char="§"/>
            </a:pPr>
            <a:r>
              <a:rPr lang="hr-HR" dirty="0" smtClean="0"/>
              <a:t>razvijanje </a:t>
            </a:r>
            <a:r>
              <a:rPr lang="hr-HR" dirty="0"/>
              <a:t>navike čitanja i kritičkog </a:t>
            </a:r>
            <a:r>
              <a:rPr lang="hr-HR" dirty="0" smtClean="0"/>
              <a:t>promišljanja </a:t>
            </a:r>
            <a:r>
              <a:rPr lang="hr-HR" dirty="0"/>
              <a:t>o pročitanom</a:t>
            </a:r>
          </a:p>
          <a:p>
            <a:pPr lvl="0">
              <a:buFont typeface="Wingdings" panose="05000000000000000000" pitchFamily="2" charset="2"/>
              <a:buChar char="§"/>
            </a:pPr>
            <a:r>
              <a:rPr lang="hr-HR" dirty="0" smtClean="0"/>
              <a:t>vježbanje </a:t>
            </a:r>
            <a:r>
              <a:rPr lang="hr-HR" dirty="0"/>
              <a:t>čitanja naglas</a:t>
            </a:r>
          </a:p>
          <a:p>
            <a:pPr lvl="0">
              <a:buFont typeface="Wingdings" panose="05000000000000000000" pitchFamily="2" charset="2"/>
              <a:buChar char="§"/>
            </a:pPr>
            <a:r>
              <a:rPr lang="hr-HR" dirty="0" smtClean="0"/>
              <a:t>uključivanje </a:t>
            </a:r>
            <a:r>
              <a:rPr lang="hr-HR" dirty="0"/>
              <a:t>u život lokalne zajednice i razvijanje osjetljivosti na društvene probleme </a:t>
            </a:r>
          </a:p>
          <a:p>
            <a:pPr lvl="0">
              <a:buFont typeface="Wingdings" panose="05000000000000000000" pitchFamily="2" charset="2"/>
              <a:buChar char="§"/>
            </a:pPr>
            <a:r>
              <a:rPr lang="hr-HR" dirty="0" smtClean="0"/>
              <a:t>poticanje </a:t>
            </a:r>
            <a:r>
              <a:rPr lang="hr-HR" dirty="0"/>
              <a:t>volontiranja</a:t>
            </a:r>
          </a:p>
          <a:p>
            <a:pPr lvl="0">
              <a:buFont typeface="Wingdings" panose="05000000000000000000" pitchFamily="2" charset="2"/>
              <a:buChar char="§"/>
            </a:pPr>
            <a:r>
              <a:rPr lang="hr-HR" dirty="0" smtClean="0"/>
              <a:t>razvijanje </a:t>
            </a:r>
            <a:r>
              <a:rPr lang="hr-HR" dirty="0"/>
              <a:t>vještina za rad u timu</a:t>
            </a:r>
          </a:p>
          <a:p>
            <a:pPr lvl="0">
              <a:buFont typeface="Wingdings" panose="05000000000000000000" pitchFamily="2" charset="2"/>
              <a:buChar char="§"/>
            </a:pPr>
            <a:r>
              <a:rPr lang="hr-HR" dirty="0" smtClean="0"/>
              <a:t>naučiti </a:t>
            </a:r>
            <a:r>
              <a:rPr lang="hr-HR" dirty="0"/>
              <a:t>kako učiti na suvremen način</a:t>
            </a:r>
          </a:p>
          <a:p>
            <a:pPr lvl="0">
              <a:buFont typeface="Wingdings" panose="05000000000000000000" pitchFamily="2" charset="2"/>
              <a:buChar char="§"/>
            </a:pPr>
            <a:r>
              <a:rPr lang="hr-HR" dirty="0" smtClean="0"/>
              <a:t>razvijanje </a:t>
            </a:r>
            <a:r>
              <a:rPr lang="hr-HR" dirty="0"/>
              <a:t>samopouzdanja</a:t>
            </a:r>
          </a:p>
          <a:p>
            <a:pPr lvl="0">
              <a:buFont typeface="Wingdings" panose="05000000000000000000" pitchFamily="2" charset="2"/>
              <a:buChar char="§"/>
            </a:pPr>
            <a:r>
              <a:rPr lang="hr-HR" dirty="0" smtClean="0"/>
              <a:t>argumentirano </a:t>
            </a:r>
            <a:r>
              <a:rPr lang="hr-HR" dirty="0"/>
              <a:t>braniti vlastite stavove, raspravljati o problemima</a:t>
            </a:r>
          </a:p>
          <a:p>
            <a:pPr marL="0" indent="0">
              <a:buNone/>
            </a:pPr>
            <a:endParaRPr lang="hr-HR" dirty="0"/>
          </a:p>
        </p:txBody>
      </p:sp>
    </p:spTree>
    <p:extLst>
      <p:ext uri="{BB962C8B-B14F-4D97-AF65-F5344CB8AC3E}">
        <p14:creationId xmlns:p14="http://schemas.microsoft.com/office/powerpoint/2010/main" val="22113541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zvršno">
  <a:themeElements>
    <a:clrScheme name="Izvršn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Izvršn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zvršn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695</TotalTime>
  <Words>956</Words>
  <Application>Microsoft Office PowerPoint</Application>
  <PresentationFormat>Prikaz na zaslonu (4:3)</PresentationFormat>
  <Paragraphs>147</Paragraphs>
  <Slides>28</Slides>
  <Notes>0</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28</vt:i4>
      </vt:variant>
    </vt:vector>
  </HeadingPairs>
  <TitlesOfParts>
    <vt:vector size="36" baseType="lpstr">
      <vt:lpstr>Arial</vt:lpstr>
      <vt:lpstr>Century Gothic</vt:lpstr>
      <vt:lpstr>Courier New</vt:lpstr>
      <vt:lpstr>Gill Sans MT</vt:lpstr>
      <vt:lpstr>Informal Roman</vt:lpstr>
      <vt:lpstr>Palatino Linotype</vt:lpstr>
      <vt:lpstr>Wingdings</vt:lpstr>
      <vt:lpstr>Izvršno</vt:lpstr>
      <vt:lpstr>PowerPoint prezentacija</vt:lpstr>
      <vt:lpstr>Sadržaj izlaganja</vt:lpstr>
      <vt:lpstr>Partneri u projektu</vt:lpstr>
      <vt:lpstr>Općenito o projektu</vt:lpstr>
      <vt:lpstr>Općenito o projektu</vt:lpstr>
      <vt:lpstr>Kriteriji za odabir romana</vt:lpstr>
      <vt:lpstr>Naziv projekta „Ono si što čitaš”</vt:lpstr>
      <vt:lpstr>Ciljevi projekta</vt:lpstr>
      <vt:lpstr>Podciljevi</vt:lpstr>
      <vt:lpstr>PowerPoint prezentacija</vt:lpstr>
      <vt:lpstr>Čitanje naglas</vt:lpstr>
      <vt:lpstr>PowerPoint prezentacija</vt:lpstr>
      <vt:lpstr>Vođeno čitanje</vt:lpstr>
      <vt:lpstr>POVEZANOST JEZIKA, GOVORA,  ČITANJA I PISANJA</vt:lpstr>
      <vt:lpstr>IKT</vt:lpstr>
      <vt:lpstr>Dojmovi sudionika</vt:lpstr>
      <vt:lpstr>Sastanci</vt:lpstr>
      <vt:lpstr>Uloga knjižničara</vt:lpstr>
      <vt:lpstr>PowerPoint prezentacija</vt:lpstr>
      <vt:lpstr>Rezultati projekta</vt:lpstr>
      <vt:lpstr>Rezultati projekta</vt:lpstr>
      <vt:lpstr>Rezultati projekta</vt:lpstr>
      <vt:lpstr>Rezultati projekta</vt:lpstr>
      <vt:lpstr>Rezultati projekta</vt:lpstr>
      <vt:lpstr>Rezultati projekta</vt:lpstr>
      <vt:lpstr>PowerPoint prezentacija</vt:lpstr>
      <vt:lpstr>Rezultati projekta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Rajna</dc:creator>
  <cp:lastModifiedBy>Windows korisnik</cp:lastModifiedBy>
  <cp:revision>49</cp:revision>
  <dcterms:created xsi:type="dcterms:W3CDTF">2017-03-03T07:56:58Z</dcterms:created>
  <dcterms:modified xsi:type="dcterms:W3CDTF">2017-07-04T04:52:30Z</dcterms:modified>
</cp:coreProperties>
</file>