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9" r:id="rId7"/>
    <p:sldId id="265" r:id="rId8"/>
    <p:sldId id="266" r:id="rId9"/>
    <p:sldId id="262" r:id="rId10"/>
    <p:sldId id="268" r:id="rId11"/>
    <p:sldId id="261" r:id="rId12"/>
    <p:sldId id="264" r:id="rId13"/>
    <p:sldId id="26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2149162"/>
            <a:ext cx="7766936" cy="164630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2470" y="3089198"/>
            <a:ext cx="7766936" cy="109689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hr-HR" sz="12800" b="1" dirty="0">
                <a:solidFill>
                  <a:srgbClr val="C00000"/>
                </a:solidFill>
              </a:rPr>
              <a:t>Projekt  </a:t>
            </a:r>
            <a:r>
              <a:rPr lang="hr-HR" sz="12800" b="1" dirty="0" smtClean="0">
                <a:solidFill>
                  <a:srgbClr val="C00000"/>
                </a:solidFill>
              </a:rPr>
              <a:t>Knjižnice </a:t>
            </a:r>
            <a:r>
              <a:rPr lang="hr-HR" sz="12800" b="1" dirty="0">
                <a:solidFill>
                  <a:srgbClr val="C00000"/>
                </a:solidFill>
              </a:rPr>
              <a:t>i </a:t>
            </a:r>
            <a:r>
              <a:rPr lang="hr-HR" sz="12800" b="1" dirty="0" smtClean="0">
                <a:solidFill>
                  <a:srgbClr val="C00000"/>
                </a:solidFill>
              </a:rPr>
              <a:t>čitaonice </a:t>
            </a:r>
            <a:r>
              <a:rPr lang="hr-HR" sz="12800" b="1" dirty="0">
                <a:solidFill>
                  <a:srgbClr val="C00000"/>
                </a:solidFill>
              </a:rPr>
              <a:t>„</a:t>
            </a:r>
            <a:r>
              <a:rPr lang="hr-HR" sz="12800" b="1" dirty="0" err="1">
                <a:solidFill>
                  <a:srgbClr val="C00000"/>
                </a:solidFill>
              </a:rPr>
              <a:t>Fran</a:t>
            </a:r>
            <a:r>
              <a:rPr lang="hr-HR" sz="12800" b="1" dirty="0">
                <a:solidFill>
                  <a:srgbClr val="C00000"/>
                </a:solidFill>
              </a:rPr>
              <a:t> Galović“ </a:t>
            </a:r>
            <a:r>
              <a:rPr lang="hr-HR" sz="12800" b="1" dirty="0" smtClean="0">
                <a:solidFill>
                  <a:srgbClr val="C00000"/>
                </a:solidFill>
              </a:rPr>
              <a:t>Koprivnica</a:t>
            </a:r>
          </a:p>
          <a:p>
            <a:pPr algn="ctr"/>
            <a:r>
              <a:rPr lang="hr-HR" sz="12800" b="1" dirty="0" smtClean="0">
                <a:solidFill>
                  <a:srgbClr val="C00000"/>
                </a:solidFill>
              </a:rPr>
              <a:t> u</a:t>
            </a:r>
            <a:r>
              <a:rPr lang="hr-HR" sz="12800" b="1" dirty="0">
                <a:solidFill>
                  <a:srgbClr val="C00000"/>
                </a:solidFill>
              </a:rPr>
              <a:t> </a:t>
            </a:r>
            <a:r>
              <a:rPr lang="hr-HR" sz="12800" b="1" dirty="0" smtClean="0">
                <a:solidFill>
                  <a:srgbClr val="C00000"/>
                </a:solidFill>
              </a:rPr>
              <a:t>suradnji </a:t>
            </a:r>
            <a:r>
              <a:rPr lang="hr-HR" sz="12800" b="1" dirty="0">
                <a:solidFill>
                  <a:srgbClr val="C00000"/>
                </a:solidFill>
              </a:rPr>
              <a:t>s </a:t>
            </a:r>
            <a:r>
              <a:rPr lang="hr-HR" sz="12800" b="1" dirty="0" smtClean="0">
                <a:solidFill>
                  <a:srgbClr val="C00000"/>
                </a:solidFill>
              </a:rPr>
              <a:t>Osnovnom školom </a:t>
            </a:r>
            <a:r>
              <a:rPr lang="hr-HR" sz="12800" b="1" dirty="0">
                <a:solidFill>
                  <a:srgbClr val="C00000"/>
                </a:solidFill>
              </a:rPr>
              <a:t>„Braća Radić“ </a:t>
            </a:r>
            <a:r>
              <a:rPr lang="hr-HR" sz="12800" b="1" dirty="0" smtClean="0">
                <a:solidFill>
                  <a:srgbClr val="C00000"/>
                </a:solidFill>
              </a:rPr>
              <a:t>Koprivnica</a:t>
            </a:r>
          </a:p>
          <a:p>
            <a:pPr algn="ctr"/>
            <a:endParaRPr lang="hr-HR" sz="4000" b="1" dirty="0" smtClean="0"/>
          </a:p>
          <a:p>
            <a:pPr algn="ctr"/>
            <a:endParaRPr lang="hr-HR" sz="4000" b="1" dirty="0" smtClean="0"/>
          </a:p>
          <a:p>
            <a:pPr algn="ctr"/>
            <a:endParaRPr lang="hr-HR" sz="4000" b="1" dirty="0"/>
          </a:p>
          <a:p>
            <a:pPr algn="ctr"/>
            <a:r>
              <a:rPr lang="hr-HR" sz="6400" b="1" dirty="0" smtClean="0">
                <a:solidFill>
                  <a:schemeClr val="accent2">
                    <a:lumMod val="75000"/>
                  </a:schemeClr>
                </a:solidFill>
              </a:rPr>
              <a:t>Adrijana </a:t>
            </a:r>
            <a:r>
              <a:rPr lang="hr-HR" sz="6400" b="1" dirty="0" err="1" smtClean="0">
                <a:solidFill>
                  <a:schemeClr val="accent2">
                    <a:lumMod val="75000"/>
                  </a:schemeClr>
                </a:solidFill>
              </a:rPr>
              <a:t>Hatadi</a:t>
            </a:r>
            <a:r>
              <a:rPr lang="hr-HR" sz="6400" b="1" dirty="0" smtClean="0">
                <a:solidFill>
                  <a:schemeClr val="accent2">
                    <a:lumMod val="75000"/>
                  </a:schemeClr>
                </a:solidFill>
              </a:rPr>
              <a:t>, stručni suradnik školski knjižničar – mentor</a:t>
            </a:r>
          </a:p>
          <a:p>
            <a:pPr algn="ctr"/>
            <a:r>
              <a:rPr lang="hr-HR" sz="6400" b="1" dirty="0" smtClean="0">
                <a:solidFill>
                  <a:schemeClr val="accent2">
                    <a:lumMod val="75000"/>
                  </a:schemeClr>
                </a:solidFill>
              </a:rPr>
              <a:t>OŠ „Braća Radić” Koprivnica</a:t>
            </a:r>
          </a:p>
          <a:p>
            <a:pPr algn="ctr"/>
            <a:endParaRPr lang="hr-HR" sz="6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1026" name="Picture 2" descr="Olimpijada 20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3"/>
          <a:stretch/>
        </p:blipFill>
        <p:spPr bwMode="auto">
          <a:xfrm>
            <a:off x="2710017" y="790121"/>
            <a:ext cx="5161969" cy="17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9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" y="1771607"/>
            <a:ext cx="5851412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57" y="105397"/>
            <a:ext cx="5606409" cy="36500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" t="2103" r="1176" b="-4546"/>
          <a:stretch/>
        </p:blipFill>
        <p:spPr>
          <a:xfrm>
            <a:off x="6025416" y="3847070"/>
            <a:ext cx="5606409" cy="36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356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431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uglavnom su izrazili veliko zadovoljstvo ovakvim programom (86% izrazilo je veliko zadovoljstvo projektom)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endParaRPr lang="hr-HR" sz="24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08" y="1977809"/>
            <a:ext cx="6375417" cy="40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206" y="1993558"/>
            <a:ext cx="6322783" cy="38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09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pPr marL="0" indent="0" algn="ctr">
              <a:buNone/>
            </a:pPr>
            <a:endParaRPr lang="hr-HR" sz="2400" b="1" u="sng" dirty="0" smtClean="0">
              <a:solidFill>
                <a:srgbClr val="92D050"/>
              </a:solidFill>
            </a:endParaRPr>
          </a:p>
          <a:p>
            <a:pPr algn="just"/>
            <a:r>
              <a:rPr lang="hr-HR" sz="2400" dirty="0"/>
              <a:t>zadovoljstvo su izrazili i učitelji, ali i roditelji koji su bili ugodno iznenađeni odazivom djece i samostalnim korištenjem knjižničnih </a:t>
            </a:r>
            <a:r>
              <a:rPr lang="hr-HR" sz="2400" dirty="0" smtClean="0"/>
              <a:t>usluga</a:t>
            </a:r>
          </a:p>
          <a:p>
            <a:pPr marL="0" indent="0" algn="just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b="1" u="sng" dirty="0" smtClean="0">
                <a:solidFill>
                  <a:srgbClr val="92D050"/>
                </a:solidFill>
              </a:rPr>
              <a:t>Svrha </a:t>
            </a:r>
            <a:r>
              <a:rPr lang="hr-HR" sz="2400" b="1" u="sng" dirty="0">
                <a:solidFill>
                  <a:srgbClr val="92D050"/>
                </a:solidFill>
              </a:rPr>
              <a:t>projekta: </a:t>
            </a:r>
            <a:r>
              <a:rPr lang="hr-HR" sz="2400" dirty="0"/>
              <a:t>osvijestiti djecu da pojam knjige i čitanja nije vezan samo uz obaveznu lektiru, već da je itekako </a:t>
            </a:r>
            <a:r>
              <a:rPr lang="hr-HR" sz="2400" dirty="0" smtClean="0"/>
              <a:t>korisno i </a:t>
            </a:r>
            <a:r>
              <a:rPr lang="hr-HR" sz="2400" dirty="0"/>
              <a:t>zabavno čitati u slobodno </a:t>
            </a:r>
            <a:r>
              <a:rPr lang="hr-HR" sz="2400" dirty="0" smtClean="0"/>
              <a:t>vrijeme. </a:t>
            </a:r>
          </a:p>
          <a:p>
            <a:pPr marL="0" indent="0" algn="ctr">
              <a:buNone/>
            </a:pPr>
            <a:endParaRPr lang="hr-HR" sz="2400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14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2" y="265821"/>
            <a:ext cx="5724381" cy="390621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75" y="2761049"/>
            <a:ext cx="5553075" cy="385762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334530" y="5189838"/>
            <a:ext cx="441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hr-H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9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356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807309"/>
            <a:ext cx="8596668" cy="5234054"/>
          </a:xfrm>
        </p:spPr>
        <p:txBody>
          <a:bodyPr>
            <a:normAutofit lnSpcReduction="10000"/>
          </a:bodyPr>
          <a:lstStyle/>
          <a:p>
            <a:pPr lvl="0"/>
            <a:r>
              <a:rPr lang="hr-HR" sz="2400" dirty="0" err="1" smtClean="0"/>
              <a:t>Ute</a:t>
            </a:r>
            <a:r>
              <a:rPr lang="hr-HR" sz="2400" dirty="0" smtClean="0"/>
              <a:t> </a:t>
            </a:r>
            <a:r>
              <a:rPr lang="hr-HR" sz="2400" dirty="0" err="1" smtClean="0"/>
              <a:t>Hachmann</a:t>
            </a:r>
            <a:endParaRPr lang="hr-HR" sz="2400" dirty="0" smtClean="0"/>
          </a:p>
          <a:p>
            <a:r>
              <a:rPr lang="hr-HR" sz="2400" dirty="0"/>
              <a:t>sudjeluju učenici 3. razreda</a:t>
            </a:r>
          </a:p>
          <a:p>
            <a:pPr lvl="0"/>
            <a:r>
              <a:rPr lang="hr-HR" sz="2400" dirty="0" smtClean="0"/>
              <a:t>tijekom </a:t>
            </a:r>
            <a:r>
              <a:rPr lang="hr-HR" sz="2400" dirty="0"/>
              <a:t>ljeta 2016. i 2017. </a:t>
            </a:r>
            <a:r>
              <a:rPr lang="hr-HR" sz="2400" dirty="0" smtClean="0"/>
              <a:t>(13</a:t>
            </a:r>
            <a:r>
              <a:rPr lang="hr-HR" sz="2400" dirty="0"/>
              <a:t>. </a:t>
            </a:r>
            <a:r>
              <a:rPr lang="hr-HR" sz="2400" dirty="0" smtClean="0"/>
              <a:t>6. - 5. 9. </a:t>
            </a:r>
            <a:r>
              <a:rPr lang="hr-HR" sz="2400" dirty="0"/>
              <a:t>2016</a:t>
            </a:r>
            <a:r>
              <a:rPr lang="hr-HR" sz="2400" dirty="0" smtClean="0"/>
              <a:t>. ; 19. 6. – 1. 9. 2017.)</a:t>
            </a:r>
            <a:endParaRPr lang="hr-HR" sz="2400" dirty="0"/>
          </a:p>
          <a:p>
            <a:pPr lvl="0"/>
            <a:r>
              <a:rPr lang="hr-HR" sz="2400" dirty="0" smtClean="0"/>
              <a:t>slogan Olimpijade čitanja: </a:t>
            </a:r>
            <a:r>
              <a:rPr lang="hr-HR" sz="2400" dirty="0"/>
              <a:t>“Važno je sudjelovati, a ne pobijediti</a:t>
            </a:r>
            <a:r>
              <a:rPr lang="hr-HR" sz="2400" dirty="0" smtClean="0"/>
              <a:t>”</a:t>
            </a:r>
          </a:p>
          <a:p>
            <a:r>
              <a:rPr lang="hr-HR" sz="2400" dirty="0" smtClean="0"/>
              <a:t>djeca tijekom </a:t>
            </a:r>
            <a:r>
              <a:rPr lang="hr-HR" sz="2400" dirty="0"/>
              <a:t>ljeta </a:t>
            </a:r>
            <a:r>
              <a:rPr lang="hr-HR" sz="2400" dirty="0" smtClean="0"/>
              <a:t>čitaju </a:t>
            </a:r>
            <a:r>
              <a:rPr lang="hr-HR" sz="2400" dirty="0"/>
              <a:t>knjige s popisa pripremljenih u Dječjem odjelu  Knjižnice i čitaonice „</a:t>
            </a:r>
            <a:r>
              <a:rPr lang="hr-HR" sz="2400" dirty="0" err="1"/>
              <a:t>Fran</a:t>
            </a:r>
            <a:r>
              <a:rPr lang="hr-HR" sz="2400" dirty="0"/>
              <a:t> Galović“ Koprivnica</a:t>
            </a:r>
          </a:p>
          <a:p>
            <a:pPr lvl="0"/>
            <a:endParaRPr lang="hr-HR" sz="2400" dirty="0" smtClean="0"/>
          </a:p>
          <a:p>
            <a:pPr marL="0" lvl="0" indent="0" algn="ctr">
              <a:buNone/>
            </a:pPr>
            <a:r>
              <a:rPr lang="hr-HR" sz="2400" b="1" u="sng" dirty="0" smtClean="0">
                <a:solidFill>
                  <a:srgbClr val="92D050"/>
                </a:solidFill>
              </a:rPr>
              <a:t>Cilj:</a:t>
            </a:r>
            <a:r>
              <a:rPr lang="hr-HR" sz="2400" dirty="0" smtClean="0"/>
              <a:t> potaknuti </a:t>
            </a:r>
            <a:r>
              <a:rPr lang="hr-HR" sz="2400" dirty="0"/>
              <a:t>djecu na čitanje iz užitka, zainteresirati ih za knjižničnu građu koja nije obavezna u školi, </a:t>
            </a:r>
            <a:r>
              <a:rPr lang="hr-HR" sz="2400" dirty="0" smtClean="0"/>
              <a:t>stjecanje </a:t>
            </a:r>
            <a:r>
              <a:rPr lang="hr-HR" sz="2400" dirty="0"/>
              <a:t>navike dolaska u Knjižnicu. </a:t>
            </a:r>
          </a:p>
          <a:p>
            <a:pPr lvl="0"/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82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03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782595"/>
            <a:ext cx="8596668" cy="5560540"/>
          </a:xfrm>
        </p:spPr>
        <p:txBody>
          <a:bodyPr>
            <a:normAutofit/>
          </a:bodyPr>
          <a:lstStyle/>
          <a:p>
            <a:pPr lvl="0"/>
            <a:r>
              <a:rPr lang="hr-HR" sz="2400" dirty="0" smtClean="0"/>
              <a:t>na </a:t>
            </a:r>
            <a:r>
              <a:rPr lang="hr-HR" sz="2400" dirty="0"/>
              <a:t>popis je uvrštena i građa lagana za čitanje prilagođena djeci s poteškoćama u čitanju </a:t>
            </a:r>
            <a:endParaRPr lang="hr-HR" sz="2400" dirty="0" smtClean="0"/>
          </a:p>
          <a:p>
            <a:pPr lvl="0"/>
            <a:r>
              <a:rPr lang="hr-HR" sz="2400" dirty="0"/>
              <a:t>p</a:t>
            </a:r>
            <a:r>
              <a:rPr lang="hr-HR" sz="2400" dirty="0" smtClean="0"/>
              <a:t>rilikom vraćanja posuđene knjige - </a:t>
            </a:r>
            <a:r>
              <a:rPr lang="hr-HR" sz="2400" dirty="0"/>
              <a:t>svatko je popunio odgovarajući upitnik te svojem razredu donio bod za svaku pročitanu </a:t>
            </a:r>
            <a:r>
              <a:rPr lang="hr-HR" sz="2400" dirty="0" smtClean="0"/>
              <a:t>knjigu</a:t>
            </a:r>
          </a:p>
          <a:p>
            <a:pPr lvl="0"/>
            <a:r>
              <a:rPr lang="hr-HR" sz="2400" dirty="0"/>
              <a:t>o</a:t>
            </a:r>
            <a:r>
              <a:rPr lang="hr-HR" sz="2400" dirty="0" smtClean="0"/>
              <a:t>d </a:t>
            </a:r>
            <a:r>
              <a:rPr lang="hr-HR" sz="2400" dirty="0"/>
              <a:t>68 učenika sudjelovalo je njih </a:t>
            </a:r>
            <a:r>
              <a:rPr lang="hr-HR" sz="2400" dirty="0" smtClean="0"/>
              <a:t>49 – pročitali 181 knjigu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u="sng" dirty="0" smtClean="0">
                <a:solidFill>
                  <a:srgbClr val="92D050"/>
                </a:solidFill>
              </a:rPr>
              <a:t>STANJE </a:t>
            </a:r>
            <a:r>
              <a:rPr lang="hr-HR" sz="2400" u="sng" dirty="0">
                <a:solidFill>
                  <a:srgbClr val="92D050"/>
                </a:solidFill>
              </a:rPr>
              <a:t>BODOVA PO </a:t>
            </a:r>
            <a:r>
              <a:rPr lang="hr-HR" sz="2400" u="sng" dirty="0" smtClean="0">
                <a:solidFill>
                  <a:srgbClr val="92D050"/>
                </a:solidFill>
              </a:rPr>
              <a:t>RAZREDIMA:</a:t>
            </a:r>
            <a:endParaRPr lang="hr-HR" sz="2400" u="sng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hr-HR" sz="2400" dirty="0"/>
              <a:t>1. mjesto: 3. a - 111 bodova</a:t>
            </a:r>
          </a:p>
          <a:p>
            <a:pPr marL="0" indent="0">
              <a:buNone/>
            </a:pPr>
            <a:r>
              <a:rPr lang="hr-HR" sz="2400" dirty="0"/>
              <a:t>2. mjesto 3. d - 30 bodova</a:t>
            </a:r>
          </a:p>
          <a:p>
            <a:pPr marL="0" indent="0">
              <a:buNone/>
            </a:pPr>
            <a:r>
              <a:rPr lang="hr-HR" sz="2400" dirty="0"/>
              <a:t>3. mjesto 3. b - 26 bodova</a:t>
            </a:r>
          </a:p>
          <a:p>
            <a:pPr marL="0" lvl="0" indent="0">
              <a:buNone/>
            </a:pPr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09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46" y="210272"/>
            <a:ext cx="3585837" cy="638369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70067"/>
            <a:ext cx="5715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66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71849"/>
            <a:ext cx="8596668" cy="5769513"/>
          </a:xfrm>
        </p:spPr>
        <p:txBody>
          <a:bodyPr/>
          <a:lstStyle/>
          <a:p>
            <a:pPr lvl="0"/>
            <a:r>
              <a:rPr lang="hr-HR" sz="2400" dirty="0" smtClean="0"/>
              <a:t>najčitaniji roman:  </a:t>
            </a:r>
            <a:r>
              <a:rPr lang="hr-HR" sz="2400" dirty="0"/>
              <a:t>„Heidi: klasik za početnike“ Johanne </a:t>
            </a:r>
            <a:r>
              <a:rPr lang="hr-HR" sz="2400" dirty="0" err="1" smtClean="0"/>
              <a:t>Spyri</a:t>
            </a:r>
            <a:r>
              <a:rPr lang="hr-HR" sz="2400" dirty="0" smtClean="0"/>
              <a:t> (17 posudba), roman </a:t>
            </a:r>
            <a:r>
              <a:rPr lang="hr-HR" sz="2400" dirty="0"/>
              <a:t>„Baš sam </a:t>
            </a:r>
            <a:r>
              <a:rPr lang="hr-HR" sz="2400" dirty="0" err="1"/>
              <a:t>hepi</a:t>
            </a:r>
            <a:r>
              <a:rPr lang="hr-HR" sz="2400" dirty="0"/>
              <a:t>!“ Sanje Pilić te „Maša i ljeto“ iste </a:t>
            </a:r>
            <a:r>
              <a:rPr lang="hr-HR" sz="2400" dirty="0" smtClean="0"/>
              <a:t>autorice</a:t>
            </a:r>
            <a:endParaRPr lang="hr-HR" sz="2400" dirty="0"/>
          </a:p>
          <a:p>
            <a:pPr lvl="0"/>
            <a:r>
              <a:rPr lang="hr-HR" sz="2400" dirty="0"/>
              <a:t>m</a:t>
            </a:r>
            <a:r>
              <a:rPr lang="hr-HR" sz="2400" dirty="0" smtClean="0"/>
              <a:t>eđu </a:t>
            </a:r>
            <a:r>
              <a:rPr lang="hr-HR" sz="2400" dirty="0"/>
              <a:t>najčitanijima bili su i </a:t>
            </a:r>
            <a:r>
              <a:rPr lang="hr-HR" sz="2400" dirty="0" smtClean="0"/>
              <a:t>naslovi: </a:t>
            </a:r>
            <a:r>
              <a:rPr lang="hr-HR" sz="2400" dirty="0"/>
              <a:t>„</a:t>
            </a:r>
            <a:r>
              <a:rPr lang="hr-HR" sz="2400" dirty="0" err="1"/>
              <a:t>Timi</a:t>
            </a:r>
            <a:r>
              <a:rPr lang="hr-HR" sz="2400" dirty="0"/>
              <a:t> Promašaj“, „Gregov dnevnik“, „Čarobnica Lili i tajna potonulog svijeta“, „Pustolovine </a:t>
            </a:r>
            <a:r>
              <a:rPr lang="hr-HR" sz="2400" dirty="0" err="1"/>
              <a:t>Arna</a:t>
            </a:r>
            <a:r>
              <a:rPr lang="hr-HR" sz="2400" dirty="0"/>
              <a:t> i </a:t>
            </a:r>
            <a:r>
              <a:rPr lang="hr-HR" sz="2400" dirty="0" err="1"/>
              <a:t>Điđija</a:t>
            </a:r>
            <a:r>
              <a:rPr lang="hr-HR" sz="2400" dirty="0"/>
              <a:t>“ i „Čokoladne godine</a:t>
            </a:r>
            <a:r>
              <a:rPr lang="hr-HR" sz="2400" dirty="0" smtClean="0"/>
              <a:t>“</a:t>
            </a:r>
          </a:p>
          <a:p>
            <a:r>
              <a:rPr lang="hr-HR" sz="2400" dirty="0"/>
              <a:t>na popisu ima različitih žanrova, a najviše humorističnih </a:t>
            </a:r>
            <a:r>
              <a:rPr lang="hr-HR" sz="2400" dirty="0" smtClean="0"/>
              <a:t>romana i romana </a:t>
            </a:r>
            <a:r>
              <a:rPr lang="hr-HR" sz="2400" dirty="0"/>
              <a:t>za </a:t>
            </a:r>
            <a:r>
              <a:rPr lang="hr-HR" sz="2400" dirty="0" smtClean="0"/>
              <a:t>razonodu (osnovni kriterij - privući </a:t>
            </a:r>
            <a:r>
              <a:rPr lang="hr-HR" sz="2400" dirty="0"/>
              <a:t>djecu da čitaju ono što im nije nametnuto i </a:t>
            </a:r>
            <a:r>
              <a:rPr lang="hr-HR" sz="2400" dirty="0" smtClean="0"/>
              <a:t>obavezno)</a:t>
            </a:r>
          </a:p>
          <a:p>
            <a:r>
              <a:rPr lang="hr-HR" sz="2400" dirty="0"/>
              <a:t>dvadesetak </a:t>
            </a:r>
            <a:r>
              <a:rPr lang="hr-HR" sz="2400" dirty="0" smtClean="0"/>
              <a:t>naslova</a:t>
            </a:r>
          </a:p>
          <a:p>
            <a:pPr marL="0" lvl="0" indent="0">
              <a:buNone/>
            </a:pPr>
            <a:endParaRPr lang="hr-HR" sz="2400" dirty="0" smtClean="0"/>
          </a:p>
          <a:p>
            <a:pPr lvl="0"/>
            <a:endParaRPr lang="hr-HR" sz="2400" dirty="0" smtClean="0"/>
          </a:p>
          <a:p>
            <a:pPr lvl="0"/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3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0" y="0"/>
            <a:ext cx="9693102" cy="6858000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28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1437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1"/>
          <a:stretch/>
        </p:blipFill>
        <p:spPr>
          <a:xfrm>
            <a:off x="7945846" y="365211"/>
            <a:ext cx="4278810" cy="26201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382"/>
            <a:ext cx="4658127" cy="26201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9" y="0"/>
            <a:ext cx="3855279" cy="6858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5" r="14519"/>
          <a:stretch/>
        </p:blipFill>
        <p:spPr>
          <a:xfrm>
            <a:off x="7969657" y="3321908"/>
            <a:ext cx="4222343" cy="34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" y="1515763"/>
            <a:ext cx="7425984" cy="41668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02" y="115330"/>
            <a:ext cx="3711661" cy="65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61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700217"/>
            <a:ext cx="8596668" cy="5341146"/>
          </a:xfrm>
        </p:spPr>
        <p:txBody>
          <a:bodyPr/>
          <a:lstStyle/>
          <a:p>
            <a:pPr lvl="0"/>
            <a:r>
              <a:rPr lang="hr-HR" sz="2400" dirty="0"/>
              <a:t>z</a:t>
            </a:r>
            <a:r>
              <a:rPr lang="hr-HR" sz="2400" dirty="0" smtClean="0"/>
              <a:t>avršna </a:t>
            </a:r>
            <a:r>
              <a:rPr lang="hr-HR" sz="2400" dirty="0"/>
              <a:t>svečanost Olimpijade čitanja 2016. održana </a:t>
            </a:r>
            <a:r>
              <a:rPr lang="hr-HR" sz="2400" dirty="0" smtClean="0"/>
              <a:t>je 8</a:t>
            </a:r>
            <a:r>
              <a:rPr lang="hr-HR" sz="2400" dirty="0"/>
              <a:t>. rujna </a:t>
            </a:r>
            <a:r>
              <a:rPr lang="hr-HR" sz="2400" dirty="0" smtClean="0"/>
              <a:t>2016. (Međunarodni </a:t>
            </a:r>
            <a:r>
              <a:rPr lang="hr-HR" sz="2400" dirty="0"/>
              <a:t>dan </a:t>
            </a:r>
            <a:r>
              <a:rPr lang="hr-HR" sz="2400" dirty="0" smtClean="0"/>
              <a:t>pismenosti) u </a:t>
            </a:r>
            <a:r>
              <a:rPr lang="hr-HR" sz="2400" dirty="0"/>
              <a:t>školskoj knjižnici OŠ „Braća </a:t>
            </a:r>
            <a:r>
              <a:rPr lang="hr-HR" sz="2400" dirty="0" smtClean="0"/>
              <a:t>Radić” Koprivnica</a:t>
            </a:r>
            <a:endParaRPr lang="hr-HR" sz="2400" dirty="0"/>
          </a:p>
          <a:p>
            <a:r>
              <a:rPr lang="hr-HR" sz="2400" dirty="0"/>
              <a:t>d</a:t>
            </a:r>
            <a:r>
              <a:rPr lang="hr-HR" sz="2400" dirty="0" smtClean="0"/>
              <a:t>odjeli </a:t>
            </a:r>
            <a:r>
              <a:rPr lang="hr-HR" sz="2400" dirty="0"/>
              <a:t>priznanja prisustvovali su učenici 3. </a:t>
            </a:r>
            <a:r>
              <a:rPr lang="hr-HR" sz="2400" dirty="0" err="1" smtClean="0"/>
              <a:t>razreda,učiteljice</a:t>
            </a:r>
            <a:r>
              <a:rPr lang="hr-HR" sz="2400" dirty="0"/>
              <a:t>, školska knjižničarka i predstavnice </a:t>
            </a:r>
            <a:r>
              <a:rPr lang="hr-HR" sz="2400" dirty="0"/>
              <a:t>Knjižnice i čitaonice „</a:t>
            </a:r>
            <a:r>
              <a:rPr lang="hr-HR" sz="2400" dirty="0" err="1"/>
              <a:t>Fran</a:t>
            </a:r>
            <a:r>
              <a:rPr lang="hr-HR" sz="2400" dirty="0"/>
              <a:t> Galović“ Koprivnica</a:t>
            </a:r>
          </a:p>
          <a:p>
            <a:pPr lvl="0"/>
            <a:r>
              <a:rPr lang="hr-HR" sz="2400" dirty="0" smtClean="0"/>
              <a:t>učenici </a:t>
            </a:r>
            <a:r>
              <a:rPr lang="hr-HR" sz="2400" dirty="0"/>
              <a:t>su primili zahvalnice za sudjelovanje u projektu, a najuspješniji razred dobio je i medalje za sjećanje na postignuti </a:t>
            </a:r>
            <a:r>
              <a:rPr lang="hr-HR" sz="2400" dirty="0" smtClean="0"/>
              <a:t>uspjeh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97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412</Words>
  <Application>Microsoft Office PowerPoint</Application>
  <PresentationFormat>Široki zaslon</PresentationFormat>
  <Paragraphs>40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Faseta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Adriana</dc:creator>
  <cp:lastModifiedBy>Adriana</cp:lastModifiedBy>
  <cp:revision>12</cp:revision>
  <dcterms:created xsi:type="dcterms:W3CDTF">2017-06-28T21:03:37Z</dcterms:created>
  <dcterms:modified xsi:type="dcterms:W3CDTF">2017-07-03T18:59:10Z</dcterms:modified>
</cp:coreProperties>
</file>