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88" r:id="rId6"/>
    <p:sldId id="258" r:id="rId7"/>
    <p:sldId id="277" r:id="rId8"/>
    <p:sldId id="260" r:id="rId9"/>
    <p:sldId id="259" r:id="rId10"/>
    <p:sldId id="261" r:id="rId11"/>
    <p:sldId id="286" r:id="rId12"/>
    <p:sldId id="291" r:id="rId13"/>
    <p:sldId id="264" r:id="rId14"/>
    <p:sldId id="290" r:id="rId15"/>
    <p:sldId id="274" r:id="rId16"/>
    <p:sldId id="275" r:id="rId17"/>
    <p:sldId id="287" r:id="rId18"/>
    <p:sldId id="283" r:id="rId19"/>
    <p:sldId id="284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80F6-620A-4476-9194-AD1771086EAF}" type="datetimeFigureOut">
              <a:rPr lang="hr-HR" smtClean="0"/>
              <a:t>4.7.2017.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C4809-4BAE-4D0B-8C81-B5F57DBF29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55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4809-4BAE-4D0B-8C81-B5F57DBF299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C4809-4BAE-4D0B-8C81-B5F57DBF299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87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1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buNone/>
              <a:defRPr sz="3600"/>
            </a:lvl1pPr>
            <a:lvl2pPr rtl="0">
              <a:buNone/>
              <a:defRPr sz="3600"/>
            </a:lvl2pPr>
            <a:lvl3pPr rtl="0">
              <a:buNone/>
              <a:defRPr sz="3600"/>
            </a:lvl3pPr>
            <a:lvl4pPr rtl="0">
              <a:buNone/>
              <a:defRPr sz="3600"/>
            </a:lvl4pPr>
            <a:lvl5pPr rtl="0">
              <a:buNone/>
              <a:defRPr sz="3600"/>
            </a:lvl5pPr>
            <a:lvl6pPr rtl="0">
              <a:buNone/>
              <a:defRPr sz="3600"/>
            </a:lvl6pPr>
            <a:lvl7pPr rtl="0">
              <a:buNone/>
              <a:defRPr sz="3600"/>
            </a:lvl7pPr>
            <a:lvl8pPr rtl="0">
              <a:buNone/>
              <a:defRPr sz="3600"/>
            </a:lvl8pPr>
            <a:lvl9pPr rtl="0">
              <a:buNone/>
              <a:defRPr sz="3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840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  <a:defRPr sz="3200">
                <a:solidFill>
                  <a:schemeClr val="lt1"/>
                </a:solidFill>
              </a:defRPr>
            </a:lvl1pPr>
            <a:lvl2pPr marL="742950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Courier New"/>
              <a:buChar char="o"/>
              <a:defRPr sz="2800">
                <a:solidFill>
                  <a:schemeClr val="lt1"/>
                </a:solidFill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>
                <a:solidFill>
                  <a:schemeClr val="lt1"/>
                </a:solidFill>
              </a:defRPr>
            </a:lvl3pPr>
            <a:lvl4pPr marL="1600200" indent="-228600" algn="l" rtl="0">
              <a:spcBef>
                <a:spcPts val="400"/>
              </a:spcBef>
              <a:buClr>
                <a:schemeClr val="lt1"/>
              </a:buClr>
              <a:buSzPct val="166666"/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marL="20574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>
                <a:solidFill>
                  <a:schemeClr val="lt1"/>
                </a:solidFill>
              </a:defRPr>
            </a:lvl5pPr>
            <a:lvl6pPr marL="25146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sz="2000">
                <a:solidFill>
                  <a:schemeClr val="lt1"/>
                </a:solidFill>
              </a:defRPr>
            </a:lvl6pPr>
            <a:lvl7pPr marL="2971800" indent="-228600" algn="l" rtl="0">
              <a:spcBef>
                <a:spcPts val="400"/>
              </a:spcBef>
              <a:buClr>
                <a:schemeClr val="lt1"/>
              </a:buClr>
              <a:buSzPct val="166666"/>
              <a:buFont typeface="Arial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 baseline="0">
                <a:solidFill>
                  <a:schemeClr val="lt1"/>
                </a:solidFill>
              </a:defRPr>
            </a:lvl8pPr>
            <a:lvl9pPr marL="38862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sz="2000" baseline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87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milarminds.com/career.html" TargetMode="External"/><Relationship Id="rId2" Type="http://schemas.openxmlformats.org/officeDocument/2006/relationships/hyperlink" Target="http://www.roguecc.edu/Counseling/HollandCodes/tes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rav.ffzg.hr/zanimanj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knjiznicari.skole.h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118447"/>
            <a:ext cx="5518066" cy="2268559"/>
          </a:xfrm>
        </p:spPr>
        <p:txBody>
          <a:bodyPr/>
          <a:lstStyle/>
          <a:p>
            <a:r>
              <a:rPr lang="hr-HR" dirty="0" smtClean="0"/>
              <a:t>Karijera knjižničara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1713" y="5117450"/>
            <a:ext cx="6068161" cy="1160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400" dirty="0" smtClean="0"/>
              <a:t>Adela Granić, prof. i dipl. bibl.                                                                   </a:t>
            </a:r>
            <a:r>
              <a:rPr lang="hr-HR" sz="1400" dirty="0"/>
              <a:t>v</a:t>
            </a:r>
            <a:r>
              <a:rPr lang="hr-HR" sz="1400" dirty="0" smtClean="0"/>
              <a:t>iša savjetnica za stručne suradnike školske knjižničare                    Agencija za odgoj i obrazovanje</a:t>
            </a:r>
            <a:endParaRPr lang="hr-HR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125712" y="201168"/>
            <a:ext cx="2889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Međužupanijski stručni skup stručnih suradnika knjižničara </a:t>
            </a:r>
            <a:r>
              <a:rPr lang="hr-HR" dirty="0">
                <a:solidFill>
                  <a:schemeClr val="tx2">
                    <a:lumMod val="10000"/>
                  </a:schemeClr>
                </a:solidFill>
              </a:rPr>
              <a:t>Koprivničko – križevačke, Međimurske i Varaždinske županije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5712" y="5917475"/>
            <a:ext cx="299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Koprivnica, 5. srpnja 2017.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Okruženje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Mogućnosti u ustanovi</a:t>
            </a:r>
          </a:p>
          <a:p>
            <a:r>
              <a:rPr lang="hr-HR" sz="3200" dirty="0" smtClean="0"/>
              <a:t>Uvjeti i potrebe korisnika</a:t>
            </a:r>
          </a:p>
          <a:p>
            <a:r>
              <a:rPr lang="hr-HR" sz="3200" dirty="0" smtClean="0"/>
              <a:t>Trendovi razvoja</a:t>
            </a:r>
          </a:p>
          <a:p>
            <a:r>
              <a:rPr lang="hr-HR" sz="3200" dirty="0" smtClean="0"/>
              <a:t>Poticaj i potpora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8694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Jeste li odabrali pravu karijeru?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2116"/>
            <a:ext cx="9912096" cy="3997828"/>
          </a:xfrm>
        </p:spPr>
        <p:txBody>
          <a:bodyPr>
            <a:normAutofit/>
          </a:bodyPr>
          <a:lstStyle/>
          <a:p>
            <a:r>
              <a:rPr lang="hr-HR" sz="2800" dirty="0">
                <a:hlinkClick r:id="rId2"/>
              </a:rPr>
              <a:t>http://</a:t>
            </a:r>
            <a:r>
              <a:rPr lang="hr-HR" sz="2800" dirty="0" smtClean="0">
                <a:hlinkClick r:id="rId2"/>
              </a:rPr>
              <a:t>www.roguecc.edu/Counseling/HollandCodes/test.asp</a:t>
            </a:r>
            <a:r>
              <a:rPr lang="hr-HR" sz="2800" dirty="0" smtClean="0"/>
              <a:t> </a:t>
            </a:r>
          </a:p>
          <a:p>
            <a:r>
              <a:rPr lang="hr-HR" sz="2800" dirty="0">
                <a:hlinkClick r:id="rId3"/>
              </a:rPr>
              <a:t>http://</a:t>
            </a:r>
            <a:r>
              <a:rPr lang="hr-HR" sz="2800" dirty="0" smtClean="0">
                <a:hlinkClick r:id="rId3"/>
              </a:rPr>
              <a:t>similarminds.com/career.html</a:t>
            </a:r>
            <a:r>
              <a:rPr lang="hr-HR" sz="2800" dirty="0" smtClean="0"/>
              <a:t> </a:t>
            </a:r>
          </a:p>
          <a:p>
            <a:r>
              <a:rPr lang="hr-HR" sz="2800" dirty="0">
                <a:hlinkClick r:id="rId4"/>
              </a:rPr>
              <a:t>http://mrav.ffzg.hr/zanimanja</a:t>
            </a:r>
            <a:r>
              <a:rPr lang="hr-HR" sz="2800" dirty="0" smtClean="0">
                <a:hlinkClick r:id="rId4"/>
              </a:rPr>
              <a:t>/</a:t>
            </a:r>
            <a:r>
              <a:rPr lang="hr-HR" sz="2800" dirty="0" smtClean="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599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12 ključnih kompetencija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822" y="2052114"/>
            <a:ext cx="3891960" cy="439440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hr-HR" sz="2800" dirty="0" smtClean="0"/>
              <a:t>Timski rad</a:t>
            </a:r>
          </a:p>
          <a:p>
            <a:pPr marL="457200" indent="-457200">
              <a:buAutoNum type="arabicPeriod"/>
            </a:pPr>
            <a:r>
              <a:rPr lang="hr-HR" sz="2800" dirty="0" smtClean="0"/>
              <a:t>Komunikacija </a:t>
            </a:r>
          </a:p>
          <a:p>
            <a:pPr marL="457200" indent="-457200">
              <a:buAutoNum type="arabicPeriod"/>
            </a:pPr>
            <a:r>
              <a:rPr lang="hr-HR" sz="2800" dirty="0" smtClean="0"/>
              <a:t>Prilagodljivost</a:t>
            </a:r>
          </a:p>
          <a:p>
            <a:pPr marL="457200" indent="-457200">
              <a:buAutoNum type="arabicPeriod"/>
            </a:pPr>
            <a:r>
              <a:rPr lang="hr-HR" sz="2800" dirty="0" smtClean="0"/>
              <a:t>Pouzdanost</a:t>
            </a:r>
          </a:p>
          <a:p>
            <a:pPr marL="457200" indent="-457200">
              <a:buAutoNum type="arabicPeriod"/>
            </a:pPr>
            <a:r>
              <a:rPr lang="hr-HR" sz="2800" dirty="0" smtClean="0"/>
              <a:t>Motivacija</a:t>
            </a:r>
          </a:p>
          <a:p>
            <a:pPr marL="457200" indent="-457200">
              <a:buAutoNum type="arabicPeriod"/>
            </a:pPr>
            <a:r>
              <a:rPr lang="hr-HR" sz="2800" dirty="0" smtClean="0"/>
              <a:t>Integritet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5624" y="2052114"/>
            <a:ext cx="4425234" cy="4302966"/>
          </a:xfrm>
        </p:spPr>
        <p:txBody>
          <a:bodyPr>
            <a:noAutofit/>
          </a:bodyPr>
          <a:lstStyle/>
          <a:p>
            <a:pPr marL="457200" indent="-457200">
              <a:buAutoNum type="arabicPeriod" startAt="7"/>
            </a:pPr>
            <a:r>
              <a:rPr lang="hr-HR" sz="2800" dirty="0" smtClean="0"/>
              <a:t>Odlučivanje</a:t>
            </a:r>
          </a:p>
          <a:p>
            <a:pPr marL="457200" indent="-457200">
              <a:buAutoNum type="arabicPeriod" startAt="7"/>
            </a:pPr>
            <a:r>
              <a:rPr lang="hr-HR" sz="2800" dirty="0" smtClean="0"/>
              <a:t>Inicijativa </a:t>
            </a:r>
          </a:p>
          <a:p>
            <a:pPr marL="457200" indent="-457200">
              <a:buAutoNum type="arabicPeriod" startAt="7"/>
            </a:pPr>
            <a:r>
              <a:rPr lang="hr-HR" sz="2800" dirty="0" smtClean="0"/>
              <a:t>Standardni rad</a:t>
            </a:r>
          </a:p>
          <a:p>
            <a:pPr marL="457200" indent="-457200">
              <a:buAutoNum type="arabicPeriod" startAt="7"/>
            </a:pPr>
            <a:r>
              <a:rPr lang="hr-HR" sz="2800" dirty="0" smtClean="0"/>
              <a:t>Rješavanje problema</a:t>
            </a:r>
          </a:p>
          <a:p>
            <a:pPr marL="457200" indent="-457200">
              <a:buAutoNum type="arabicPeriod" startAt="7"/>
            </a:pPr>
            <a:r>
              <a:rPr lang="hr-HR" sz="2800" dirty="0" smtClean="0"/>
              <a:t>Tolerancija na stres</a:t>
            </a:r>
          </a:p>
          <a:p>
            <a:pPr marL="457200" indent="-457200">
              <a:buAutoNum type="arabicPeriod" startAt="7"/>
            </a:pPr>
            <a:r>
              <a:rPr lang="hr-HR" sz="2800" dirty="0" smtClean="0"/>
              <a:t>Organiziranje </a:t>
            </a:r>
          </a:p>
        </p:txBody>
      </p:sp>
    </p:spTree>
    <p:extLst>
      <p:ext uri="{BB962C8B-B14F-4D97-AF65-F5344CB8AC3E}">
        <p14:creationId xmlns:p14="http://schemas.microsoft.com/office/powerpoint/2010/main" val="17505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1" y="453255"/>
            <a:ext cx="7200913" cy="59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95" y="478872"/>
            <a:ext cx="7958331" cy="1077229"/>
          </a:xfrm>
        </p:spPr>
        <p:txBody>
          <a:bodyPr>
            <a:normAutofit/>
          </a:bodyPr>
          <a:lstStyle/>
          <a:p>
            <a:r>
              <a:rPr lang="hr-HR" altLang="sr-Latn-RS" sz="4000" dirty="0"/>
              <a:t>U</a:t>
            </a:r>
            <a:r>
              <a:rPr lang="hr-HR" altLang="sr-Latn-RS" sz="4000" dirty="0" smtClean="0"/>
              <a:t>spješan</a:t>
            </a:r>
            <a:r>
              <a:rPr lang="sr-Latn-RS" altLang="sr-Latn-RS" sz="4000" dirty="0" smtClean="0"/>
              <a:t> knjižničar</a:t>
            </a:r>
            <a:endParaRPr lang="hr-H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17" y="4030399"/>
            <a:ext cx="4085765" cy="258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36" y="1353876"/>
            <a:ext cx="3686175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78" y="786384"/>
            <a:ext cx="2996744" cy="2967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b="5310"/>
          <a:stretch/>
        </p:blipFill>
        <p:spPr>
          <a:xfrm>
            <a:off x="6408801" y="4031047"/>
            <a:ext cx="4444802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76" y="660141"/>
            <a:ext cx="9829449" cy="55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762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974" y="3681703"/>
            <a:ext cx="7956560" cy="142474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Uspješan knjižničar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08" y="624680"/>
            <a:ext cx="6598439" cy="28923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00" y="3609966"/>
            <a:ext cx="4500702" cy="29929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3638447"/>
            <a:ext cx="4409192" cy="29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9378" y="2725771"/>
            <a:ext cx="9953244" cy="1406458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>
                <a:solidFill>
                  <a:schemeClr val="tx2">
                    <a:lumMod val="10000"/>
                  </a:schemeClr>
                </a:solidFill>
              </a:rPr>
              <a:t>Želim vam uspješnu karijeru</a:t>
            </a:r>
            <a:endParaRPr lang="hr-HR" sz="6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Hvala na pažnji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4144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2" y="847725"/>
            <a:ext cx="9952037" cy="5162550"/>
          </a:xfrm>
        </p:spPr>
      </p:pic>
    </p:spTree>
    <p:extLst>
      <p:ext uri="{BB962C8B-B14F-4D97-AF65-F5344CB8AC3E}">
        <p14:creationId xmlns:p14="http://schemas.microsoft.com/office/powerpoint/2010/main" val="30128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http://knjiznicari.skole.hr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2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94" y="0"/>
            <a:ext cx="8096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61" y="391273"/>
            <a:ext cx="9106678" cy="60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9601" y="467746"/>
            <a:ext cx="7956560" cy="1078348"/>
          </a:xfrm>
        </p:spPr>
        <p:txBody>
          <a:bodyPr>
            <a:normAutofit/>
          </a:bodyPr>
          <a:lstStyle/>
          <a:p>
            <a:r>
              <a:rPr lang="hr-HR" sz="4000" dirty="0" smtClean="0"/>
              <a:t>Motivacija</a:t>
            </a:r>
            <a:endParaRPr lang="hr-HR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93133" y="1631491"/>
            <a:ext cx="3896467" cy="713818"/>
          </a:xfrm>
        </p:spPr>
        <p:txBody>
          <a:bodyPr/>
          <a:lstStyle/>
          <a:p>
            <a:r>
              <a:rPr lang="hr-HR" sz="3200" dirty="0" smtClean="0"/>
              <a:t>Ekstrinzična</a:t>
            </a:r>
            <a:endParaRPr lang="hr-HR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93133" y="2430706"/>
            <a:ext cx="4655820" cy="307143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Napredovanje u struci</a:t>
            </a:r>
          </a:p>
          <a:p>
            <a:r>
              <a:rPr lang="hr-HR" sz="2800" dirty="0" smtClean="0"/>
              <a:t>Sustav nagrađivanja</a:t>
            </a:r>
          </a:p>
          <a:p>
            <a:r>
              <a:rPr lang="hr-HR" sz="2800" dirty="0" smtClean="0"/>
              <a:t>Pohvale i nagrade</a:t>
            </a:r>
            <a:endParaRPr lang="hr-HR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91072" y="1631491"/>
            <a:ext cx="3899798" cy="713818"/>
          </a:xfrm>
        </p:spPr>
        <p:txBody>
          <a:bodyPr/>
          <a:lstStyle/>
          <a:p>
            <a:r>
              <a:rPr lang="hr-HR" sz="3200" dirty="0" smtClean="0"/>
              <a:t>Intrinzična</a:t>
            </a:r>
            <a:endParaRPr lang="hr-HR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91072" y="2430706"/>
            <a:ext cx="4892039" cy="4271845"/>
          </a:xfrm>
        </p:spPr>
        <p:txBody>
          <a:bodyPr>
            <a:noAutofit/>
          </a:bodyPr>
          <a:lstStyle/>
          <a:p>
            <a:r>
              <a:rPr lang="hr-HR" sz="2800" dirty="0" smtClean="0"/>
              <a:t>Stalno stručno usavršavanje</a:t>
            </a:r>
          </a:p>
          <a:p>
            <a:r>
              <a:rPr lang="hr-HR" sz="2800" dirty="0" smtClean="0"/>
              <a:t>Negativni stereotipi</a:t>
            </a:r>
          </a:p>
          <a:p>
            <a:r>
              <a:rPr lang="hr-HR" sz="2800" dirty="0" smtClean="0"/>
              <a:t>Dokazivanje vrijednosti knjižničara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5027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Kako graditi karijeru?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038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45" y="0"/>
            <a:ext cx="9095311" cy="6858000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1898302" y="373993"/>
            <a:ext cx="2573529" cy="561474"/>
            <a:chOff x="1898302" y="373993"/>
            <a:chExt cx="2573529" cy="561474"/>
          </a:xfrm>
        </p:grpSpPr>
        <p:sp>
          <p:nvSpPr>
            <p:cNvPr id="3" name="Pravokutnik 2"/>
            <p:cNvSpPr/>
            <p:nvPr/>
          </p:nvSpPr>
          <p:spPr>
            <a:xfrm rot="20846029">
              <a:off x="1898302" y="373993"/>
              <a:ext cx="2573529" cy="5614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Ne </a:t>
              </a:r>
              <a:r>
                <a:rPr lang="hr-HR" sz="2400" b="1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ogranicavaj</a:t>
              </a:r>
              <a:r>
                <a:rPr lang="hr-HR" sz="2400" b="1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 se</a:t>
              </a:r>
              <a:endPara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4" name="Prostoručno 3"/>
            <p:cNvSpPr/>
            <p:nvPr/>
          </p:nvSpPr>
          <p:spPr>
            <a:xfrm>
              <a:off x="3333404" y="473825"/>
              <a:ext cx="83127" cy="49983"/>
            </a:xfrm>
            <a:custGeom>
              <a:avLst/>
              <a:gdLst>
                <a:gd name="connsiteX0" fmla="*/ 0 w 83127"/>
                <a:gd name="connsiteY0" fmla="*/ 0 h 49983"/>
                <a:gd name="connsiteX1" fmla="*/ 24938 w 83127"/>
                <a:gd name="connsiteY1" fmla="*/ 41564 h 49983"/>
                <a:gd name="connsiteX2" fmla="*/ 83127 w 83127"/>
                <a:gd name="connsiteY2" fmla="*/ 16626 h 49983"/>
                <a:gd name="connsiteX3" fmla="*/ 83127 w 83127"/>
                <a:gd name="connsiteY3" fmla="*/ 0 h 4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27" h="49983">
                  <a:moveTo>
                    <a:pt x="0" y="0"/>
                  </a:moveTo>
                  <a:cubicBezTo>
                    <a:pt x="8313" y="13855"/>
                    <a:pt x="13513" y="30139"/>
                    <a:pt x="24938" y="41564"/>
                  </a:cubicBezTo>
                  <a:cubicBezTo>
                    <a:pt x="42695" y="59321"/>
                    <a:pt x="83127" y="48046"/>
                    <a:pt x="83127" y="16626"/>
                  </a:cubicBezTo>
                  <a:lnTo>
                    <a:pt x="83127" y="0"/>
                  </a:lnTo>
                </a:path>
              </a:pathLst>
            </a:custGeom>
            <a:ln w="1905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Pravokutnik 4"/>
          <p:cNvSpPr/>
          <p:nvPr/>
        </p:nvSpPr>
        <p:spPr>
          <a:xfrm>
            <a:off x="5023804" y="100760"/>
            <a:ext cx="2665469" cy="561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Nikada </a:t>
            </a:r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ne </a:t>
            </a:r>
            <a:r>
              <a:rPr lang="hr-HR" sz="2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odustaj</a:t>
            </a:r>
            <a:endParaRPr lang="hr-HR" sz="2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688136" y="668108"/>
            <a:ext cx="1700463" cy="67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Definiraj ciljeve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8739295" y="617913"/>
            <a:ext cx="1588169" cy="577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Budi pozitivan</a:t>
            </a:r>
          </a:p>
        </p:txBody>
      </p:sp>
      <p:sp>
        <p:nvSpPr>
          <p:cNvPr id="8" name="Pravokutnik 7"/>
          <p:cNvSpPr/>
          <p:nvPr/>
        </p:nvSpPr>
        <p:spPr>
          <a:xfrm rot="559472">
            <a:off x="3208421" y="914400"/>
            <a:ext cx="2005263" cy="67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Odredi </a:t>
            </a:r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svoje prioritete</a:t>
            </a:r>
          </a:p>
        </p:txBody>
      </p:sp>
      <p:sp>
        <p:nvSpPr>
          <p:cNvPr id="9" name="Pravokutnik 8"/>
          <p:cNvSpPr/>
          <p:nvPr/>
        </p:nvSpPr>
        <p:spPr>
          <a:xfrm>
            <a:off x="7374215" y="1732547"/>
            <a:ext cx="1347537" cy="802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U</a:t>
            </a:r>
            <a:r>
              <a:rPr lang="hr-HR" sz="2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poznaj </a:t>
            </a:r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sebe</a:t>
            </a:r>
          </a:p>
        </p:txBody>
      </p:sp>
      <p:sp>
        <p:nvSpPr>
          <p:cNvPr id="10" name="Pravokutnik 9"/>
          <p:cNvSpPr/>
          <p:nvPr/>
        </p:nvSpPr>
        <p:spPr>
          <a:xfrm rot="20493956">
            <a:off x="7603244" y="2584849"/>
            <a:ext cx="1584231" cy="449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Povjerenje</a:t>
            </a:r>
            <a:endParaRPr lang="hr-HR" sz="2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8807116" y="2534653"/>
            <a:ext cx="1347537" cy="705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Budi vizionar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8685247" y="3387450"/>
            <a:ext cx="1782523" cy="449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Budi online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995479" y="4579729"/>
            <a:ext cx="2041040" cy="72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Fokusiraj se na vještine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8423103" y="3922791"/>
            <a:ext cx="1830697" cy="449179"/>
            <a:chOff x="8423103" y="3922791"/>
            <a:chExt cx="1830697" cy="449179"/>
          </a:xfrm>
        </p:grpSpPr>
        <p:sp>
          <p:nvSpPr>
            <p:cNvPr id="14" name="Pravokutnik 13"/>
            <p:cNvSpPr/>
            <p:nvPr/>
          </p:nvSpPr>
          <p:spPr>
            <a:xfrm>
              <a:off x="8423103" y="3922791"/>
              <a:ext cx="1830697" cy="4491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Nadi </a:t>
              </a:r>
              <a:r>
                <a:rPr lang="hr-HR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uzor</a:t>
              </a:r>
            </a:p>
          </p:txBody>
        </p:sp>
        <p:sp>
          <p:nvSpPr>
            <p:cNvPr id="16" name="Prostoručno 15"/>
            <p:cNvSpPr/>
            <p:nvPr/>
          </p:nvSpPr>
          <p:spPr>
            <a:xfrm>
              <a:off x="9160625" y="4048171"/>
              <a:ext cx="83128" cy="8440"/>
            </a:xfrm>
            <a:custGeom>
              <a:avLst/>
              <a:gdLst>
                <a:gd name="connsiteX0" fmla="*/ 0 w 83128"/>
                <a:gd name="connsiteY0" fmla="*/ 8440 h 8440"/>
                <a:gd name="connsiteX1" fmla="*/ 83128 w 83128"/>
                <a:gd name="connsiteY1" fmla="*/ 127 h 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128" h="8440">
                  <a:moveTo>
                    <a:pt x="0" y="8440"/>
                  </a:moveTo>
                  <a:cubicBezTo>
                    <a:pt x="60810" y="-1695"/>
                    <a:pt x="33022" y="127"/>
                    <a:pt x="83128" y="127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8336499" y="5678717"/>
            <a:ext cx="2162955" cy="722041"/>
            <a:chOff x="8336499" y="5678717"/>
            <a:chExt cx="2162955" cy="722041"/>
          </a:xfrm>
        </p:grpSpPr>
        <p:sp>
          <p:nvSpPr>
            <p:cNvPr id="18" name="Pravokutnik 17"/>
            <p:cNvSpPr/>
            <p:nvPr/>
          </p:nvSpPr>
          <p:spPr>
            <a:xfrm>
              <a:off x="8336499" y="5678717"/>
              <a:ext cx="2162955" cy="722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Dijeli </a:t>
              </a:r>
              <a:r>
                <a:rPr lang="hr-HR" sz="2400" b="1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nauceno</a:t>
              </a:r>
              <a:endPara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19" name="Prostoručno 18"/>
            <p:cNvSpPr/>
            <p:nvPr/>
          </p:nvSpPr>
          <p:spPr>
            <a:xfrm>
              <a:off x="9800705" y="5918595"/>
              <a:ext cx="91440" cy="50992"/>
            </a:xfrm>
            <a:custGeom>
              <a:avLst/>
              <a:gdLst>
                <a:gd name="connsiteX0" fmla="*/ 0 w 91440"/>
                <a:gd name="connsiteY0" fmla="*/ 67 h 50992"/>
                <a:gd name="connsiteX1" fmla="*/ 49877 w 91440"/>
                <a:gd name="connsiteY1" fmla="*/ 49943 h 50992"/>
                <a:gd name="connsiteX2" fmla="*/ 74815 w 91440"/>
                <a:gd name="connsiteY2" fmla="*/ 25005 h 50992"/>
                <a:gd name="connsiteX3" fmla="*/ 91440 w 91440"/>
                <a:gd name="connsiteY3" fmla="*/ 67 h 5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" h="50992">
                  <a:moveTo>
                    <a:pt x="0" y="67"/>
                  </a:moveTo>
                  <a:cubicBezTo>
                    <a:pt x="4697" y="7895"/>
                    <a:pt x="23034" y="58891"/>
                    <a:pt x="49877" y="49943"/>
                  </a:cubicBezTo>
                  <a:cubicBezTo>
                    <a:pt x="61030" y="46226"/>
                    <a:pt x="66502" y="33318"/>
                    <a:pt x="74815" y="25005"/>
                  </a:cubicBezTo>
                  <a:cubicBezTo>
                    <a:pt x="84004" y="-2561"/>
                    <a:pt x="74366" y="67"/>
                    <a:pt x="91440" y="67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3208421" y="1799693"/>
            <a:ext cx="1933354" cy="922625"/>
            <a:chOff x="3208421" y="1868701"/>
            <a:chExt cx="1933354" cy="922625"/>
          </a:xfrm>
        </p:grpSpPr>
        <p:sp>
          <p:nvSpPr>
            <p:cNvPr id="21" name="Pravokutnik 20"/>
            <p:cNvSpPr/>
            <p:nvPr/>
          </p:nvSpPr>
          <p:spPr>
            <a:xfrm>
              <a:off x="3208421" y="1909011"/>
              <a:ext cx="1933354" cy="8823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Izgraduj</a:t>
              </a:r>
              <a:r>
                <a:rPr lang="hr-HR" sz="2400" b="1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 </a:t>
              </a:r>
              <a:r>
                <a:rPr lang="hr-HR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profesionalne odnose</a:t>
              </a:r>
            </a:p>
          </p:txBody>
        </p:sp>
        <p:sp>
          <p:nvSpPr>
            <p:cNvPr id="22" name="Prostoručno 21"/>
            <p:cNvSpPr/>
            <p:nvPr/>
          </p:nvSpPr>
          <p:spPr>
            <a:xfrm>
              <a:off x="4389120" y="1868701"/>
              <a:ext cx="99753" cy="26257"/>
            </a:xfrm>
            <a:custGeom>
              <a:avLst/>
              <a:gdLst>
                <a:gd name="connsiteX0" fmla="*/ 0 w 99753"/>
                <a:gd name="connsiteY0" fmla="*/ 0 h 26257"/>
                <a:gd name="connsiteX1" fmla="*/ 99753 w 99753"/>
                <a:gd name="connsiteY1" fmla="*/ 24938 h 2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753" h="26257">
                  <a:moveTo>
                    <a:pt x="0" y="0"/>
                  </a:moveTo>
                  <a:cubicBezTo>
                    <a:pt x="58196" y="34917"/>
                    <a:pt x="25407" y="24938"/>
                    <a:pt x="99753" y="24938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4" name="Pravokutnik 23"/>
          <p:cNvSpPr/>
          <p:nvPr/>
        </p:nvSpPr>
        <p:spPr>
          <a:xfrm rot="20019350">
            <a:off x="1459832" y="3240505"/>
            <a:ext cx="1604210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Budi kreativan</a:t>
            </a:r>
          </a:p>
        </p:txBody>
      </p:sp>
      <p:sp>
        <p:nvSpPr>
          <p:cNvPr id="28" name="Prostoručno 27"/>
          <p:cNvSpPr/>
          <p:nvPr/>
        </p:nvSpPr>
        <p:spPr>
          <a:xfrm>
            <a:off x="4380807" y="3807229"/>
            <a:ext cx="36000" cy="10800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0" name="Grupa 29"/>
          <p:cNvGrpSpPr/>
          <p:nvPr/>
        </p:nvGrpSpPr>
        <p:grpSpPr>
          <a:xfrm>
            <a:off x="3517371" y="3383280"/>
            <a:ext cx="1315453" cy="650069"/>
            <a:chOff x="3517371" y="3383280"/>
            <a:chExt cx="1315453" cy="650069"/>
          </a:xfrm>
        </p:grpSpPr>
        <p:sp>
          <p:nvSpPr>
            <p:cNvPr id="25" name="Pravokutnik 24"/>
            <p:cNvSpPr/>
            <p:nvPr/>
          </p:nvSpPr>
          <p:spPr>
            <a:xfrm>
              <a:off x="3517371" y="3391664"/>
              <a:ext cx="1315453" cy="641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Uci</a:t>
              </a:r>
              <a:r>
                <a:rPr lang="hr-HR" sz="2400" b="1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 </a:t>
              </a:r>
              <a:r>
                <a:rPr lang="hr-HR" sz="2400" b="1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radeci</a:t>
              </a:r>
              <a:endPara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27" name="Prostoručno 26"/>
            <p:cNvSpPr/>
            <p:nvPr/>
          </p:nvSpPr>
          <p:spPr>
            <a:xfrm>
              <a:off x="4189615" y="3383280"/>
              <a:ext cx="91440" cy="66502"/>
            </a:xfrm>
            <a:custGeom>
              <a:avLst/>
              <a:gdLst>
                <a:gd name="connsiteX0" fmla="*/ 0 w 91440"/>
                <a:gd name="connsiteY0" fmla="*/ 0 h 66502"/>
                <a:gd name="connsiteX1" fmla="*/ 33250 w 91440"/>
                <a:gd name="connsiteY1" fmla="*/ 58189 h 66502"/>
                <a:gd name="connsiteX2" fmla="*/ 58189 w 91440"/>
                <a:gd name="connsiteY2" fmla="*/ 66502 h 66502"/>
                <a:gd name="connsiteX3" fmla="*/ 74814 w 91440"/>
                <a:gd name="connsiteY3" fmla="*/ 49876 h 66502"/>
                <a:gd name="connsiteX4" fmla="*/ 83127 w 91440"/>
                <a:gd name="connsiteY4" fmla="*/ 24938 h 66502"/>
                <a:gd name="connsiteX5" fmla="*/ 91440 w 91440"/>
                <a:gd name="connsiteY5" fmla="*/ 8312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" h="66502">
                  <a:moveTo>
                    <a:pt x="0" y="0"/>
                  </a:moveTo>
                  <a:cubicBezTo>
                    <a:pt x="8642" y="21605"/>
                    <a:pt x="11796" y="45316"/>
                    <a:pt x="33250" y="58189"/>
                  </a:cubicBezTo>
                  <a:cubicBezTo>
                    <a:pt x="40764" y="62697"/>
                    <a:pt x="49876" y="63731"/>
                    <a:pt x="58189" y="66502"/>
                  </a:cubicBezTo>
                  <a:cubicBezTo>
                    <a:pt x="63731" y="60960"/>
                    <a:pt x="70782" y="56596"/>
                    <a:pt x="74814" y="49876"/>
                  </a:cubicBezTo>
                  <a:cubicBezTo>
                    <a:pt x="79322" y="42362"/>
                    <a:pt x="79873" y="33074"/>
                    <a:pt x="83127" y="24938"/>
                  </a:cubicBezTo>
                  <a:cubicBezTo>
                    <a:pt x="85428" y="19185"/>
                    <a:pt x="88669" y="13854"/>
                    <a:pt x="91440" y="8312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Prostoručno 28"/>
            <p:cNvSpPr/>
            <p:nvPr/>
          </p:nvSpPr>
          <p:spPr>
            <a:xfrm>
              <a:off x="4380807" y="3748690"/>
              <a:ext cx="66502" cy="58539"/>
            </a:xfrm>
            <a:custGeom>
              <a:avLst/>
              <a:gdLst>
                <a:gd name="connsiteX0" fmla="*/ 0 w 66502"/>
                <a:gd name="connsiteY0" fmla="*/ 58539 h 58539"/>
                <a:gd name="connsiteX1" fmla="*/ 41564 w 66502"/>
                <a:gd name="connsiteY1" fmla="*/ 25288 h 58539"/>
                <a:gd name="connsiteX2" fmla="*/ 66502 w 66502"/>
                <a:gd name="connsiteY2" fmla="*/ 350 h 5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2" h="58539">
                  <a:moveTo>
                    <a:pt x="0" y="58539"/>
                  </a:moveTo>
                  <a:cubicBezTo>
                    <a:pt x="13855" y="47455"/>
                    <a:pt x="30017" y="38759"/>
                    <a:pt x="41564" y="25288"/>
                  </a:cubicBezTo>
                  <a:cubicBezTo>
                    <a:pt x="67446" y="-4907"/>
                    <a:pt x="31112" y="350"/>
                    <a:pt x="66502" y="350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1" name="Pravokutnik 30"/>
          <p:cNvSpPr/>
          <p:nvPr/>
        </p:nvSpPr>
        <p:spPr>
          <a:xfrm rot="20646538">
            <a:off x="1552118" y="4194875"/>
            <a:ext cx="165972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Probaj nove stvari</a:t>
            </a:r>
          </a:p>
        </p:txBody>
      </p:sp>
      <p:grpSp>
        <p:nvGrpSpPr>
          <p:cNvPr id="34" name="Grupa 33"/>
          <p:cNvGrpSpPr/>
          <p:nvPr/>
        </p:nvGrpSpPr>
        <p:grpSpPr>
          <a:xfrm>
            <a:off x="1415649" y="5481112"/>
            <a:ext cx="1860884" cy="449179"/>
            <a:chOff x="1588169" y="5670884"/>
            <a:chExt cx="1860884" cy="449179"/>
          </a:xfrm>
        </p:grpSpPr>
        <p:sp>
          <p:nvSpPr>
            <p:cNvPr id="32" name="Pravokutnik 31"/>
            <p:cNvSpPr/>
            <p:nvPr/>
          </p:nvSpPr>
          <p:spPr>
            <a:xfrm>
              <a:off x="1588169" y="5670884"/>
              <a:ext cx="1860884" cy="4491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Misli </a:t>
              </a:r>
              <a:r>
                <a:rPr lang="hr-HR" sz="2400" b="1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drugacije</a:t>
              </a:r>
              <a:endPara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33" name="Prostoručno 32"/>
            <p:cNvSpPr/>
            <p:nvPr/>
          </p:nvSpPr>
          <p:spPr>
            <a:xfrm>
              <a:off x="2734888" y="5935286"/>
              <a:ext cx="66509" cy="66502"/>
            </a:xfrm>
            <a:custGeom>
              <a:avLst/>
              <a:gdLst>
                <a:gd name="connsiteX0" fmla="*/ 0 w 66509"/>
                <a:gd name="connsiteY0" fmla="*/ 0 h 66502"/>
                <a:gd name="connsiteX1" fmla="*/ 24938 w 66509"/>
                <a:gd name="connsiteY1" fmla="*/ 58190 h 66502"/>
                <a:gd name="connsiteX2" fmla="*/ 49876 w 66509"/>
                <a:gd name="connsiteY2" fmla="*/ 66502 h 66502"/>
                <a:gd name="connsiteX3" fmla="*/ 66502 w 66509"/>
                <a:gd name="connsiteY3" fmla="*/ 8313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9" h="66502">
                  <a:moveTo>
                    <a:pt x="0" y="0"/>
                  </a:moveTo>
                  <a:cubicBezTo>
                    <a:pt x="5487" y="27436"/>
                    <a:pt x="743" y="43673"/>
                    <a:pt x="24938" y="58190"/>
                  </a:cubicBezTo>
                  <a:cubicBezTo>
                    <a:pt x="32452" y="62698"/>
                    <a:pt x="41563" y="63731"/>
                    <a:pt x="49876" y="66502"/>
                  </a:cubicBezTo>
                  <a:cubicBezTo>
                    <a:pt x="67378" y="13997"/>
                    <a:pt x="66502" y="34151"/>
                    <a:pt x="66502" y="8313"/>
                  </a:cubicBezTo>
                </a:path>
              </a:pathLst>
            </a:custGeom>
            <a:ln w="1270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5" name="Pravokutnik 34"/>
          <p:cNvSpPr/>
          <p:nvPr/>
        </p:nvSpPr>
        <p:spPr>
          <a:xfrm>
            <a:off x="1588169" y="1688329"/>
            <a:ext cx="1620252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Usmjeri se na bitno</a:t>
            </a:r>
          </a:p>
        </p:txBody>
      </p:sp>
      <p:grpSp>
        <p:nvGrpSpPr>
          <p:cNvPr id="37" name="Group 36"/>
          <p:cNvGrpSpPr/>
          <p:nvPr/>
        </p:nvGrpSpPr>
        <p:grpSpPr>
          <a:xfrm rot="20426802">
            <a:off x="2794005" y="4991038"/>
            <a:ext cx="1929295" cy="449179"/>
            <a:chOff x="2355011" y="4835274"/>
            <a:chExt cx="1929295" cy="449179"/>
          </a:xfrm>
          <a:noFill/>
        </p:grpSpPr>
        <p:sp>
          <p:nvSpPr>
            <p:cNvPr id="36" name="Pravokutnik 35"/>
            <p:cNvSpPr/>
            <p:nvPr/>
          </p:nvSpPr>
          <p:spPr>
            <a:xfrm>
              <a:off x="2355011" y="4835274"/>
              <a:ext cx="1929295" cy="4491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 err="1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Pocni</a:t>
              </a:r>
              <a:r>
                <a:rPr lang="hr-HR" sz="2400" b="1" dirty="0" smtClean="0">
                  <a:solidFill>
                    <a:schemeClr val="bg1"/>
                  </a:solidFill>
                  <a:latin typeface="Bradley Hand ITC" panose="03070402050302030203" pitchFamily="66" charset="0"/>
                </a:rPr>
                <a:t> </a:t>
              </a:r>
              <a:r>
                <a:rPr lang="hr-HR" sz="2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od nule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60453" y="4917057"/>
              <a:ext cx="86264" cy="70035"/>
            </a:xfrm>
            <a:custGeom>
              <a:avLst/>
              <a:gdLst>
                <a:gd name="connsiteX0" fmla="*/ 0 w 86264"/>
                <a:gd name="connsiteY0" fmla="*/ 0 h 70035"/>
                <a:gd name="connsiteX1" fmla="*/ 34505 w 86264"/>
                <a:gd name="connsiteY1" fmla="*/ 43132 h 70035"/>
                <a:gd name="connsiteX2" fmla="*/ 51758 w 86264"/>
                <a:gd name="connsiteY2" fmla="*/ 69011 h 70035"/>
                <a:gd name="connsiteX3" fmla="*/ 69011 w 86264"/>
                <a:gd name="connsiteY3" fmla="*/ 17252 h 70035"/>
                <a:gd name="connsiteX4" fmla="*/ 86264 w 86264"/>
                <a:gd name="connsiteY4" fmla="*/ 8626 h 7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64" h="70035">
                  <a:moveTo>
                    <a:pt x="0" y="0"/>
                  </a:moveTo>
                  <a:cubicBezTo>
                    <a:pt x="11502" y="14377"/>
                    <a:pt x="23458" y="28402"/>
                    <a:pt x="34505" y="43132"/>
                  </a:cubicBezTo>
                  <a:cubicBezTo>
                    <a:pt x="40726" y="51426"/>
                    <a:pt x="43464" y="75232"/>
                    <a:pt x="51758" y="69011"/>
                  </a:cubicBezTo>
                  <a:cubicBezTo>
                    <a:pt x="66307" y="58099"/>
                    <a:pt x="52745" y="25385"/>
                    <a:pt x="69011" y="17252"/>
                  </a:cubicBezTo>
                  <a:lnTo>
                    <a:pt x="86264" y="8626"/>
                  </a:lnTo>
                </a:path>
              </a:pathLst>
            </a:custGeom>
            <a:grpFill/>
            <a:ln w="19050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9" name="Freeform 38"/>
          <p:cNvSpPr/>
          <p:nvPr/>
        </p:nvSpPr>
        <p:spPr>
          <a:xfrm>
            <a:off x="3312543" y="448574"/>
            <a:ext cx="103517" cy="69214"/>
          </a:xfrm>
          <a:custGeom>
            <a:avLst/>
            <a:gdLst>
              <a:gd name="connsiteX0" fmla="*/ 0 w 103517"/>
              <a:gd name="connsiteY0" fmla="*/ 25880 h 69214"/>
              <a:gd name="connsiteX1" fmla="*/ 43132 w 103517"/>
              <a:gd name="connsiteY1" fmla="*/ 51759 h 69214"/>
              <a:gd name="connsiteX2" fmla="*/ 69012 w 103517"/>
              <a:gd name="connsiteY2" fmla="*/ 69012 h 69214"/>
              <a:gd name="connsiteX3" fmla="*/ 86265 w 103517"/>
              <a:gd name="connsiteY3" fmla="*/ 43132 h 69214"/>
              <a:gd name="connsiteX4" fmla="*/ 103517 w 103517"/>
              <a:gd name="connsiteY4" fmla="*/ 0 h 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17" h="69214">
                <a:moveTo>
                  <a:pt x="0" y="25880"/>
                </a:moveTo>
                <a:cubicBezTo>
                  <a:pt x="14377" y="34506"/>
                  <a:pt x="28914" y="42873"/>
                  <a:pt x="43132" y="51759"/>
                </a:cubicBezTo>
                <a:cubicBezTo>
                  <a:pt x="51924" y="57254"/>
                  <a:pt x="58845" y="71045"/>
                  <a:pt x="69012" y="69012"/>
                </a:cubicBezTo>
                <a:cubicBezTo>
                  <a:pt x="79179" y="66979"/>
                  <a:pt x="80514" y="51759"/>
                  <a:pt x="86265" y="43132"/>
                </a:cubicBezTo>
                <a:cubicBezTo>
                  <a:pt x="96924" y="11153"/>
                  <a:pt x="90825" y="25386"/>
                  <a:pt x="103517" y="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Freeform 39"/>
          <p:cNvSpPr/>
          <p:nvPr/>
        </p:nvSpPr>
        <p:spPr>
          <a:xfrm>
            <a:off x="3183147" y="5227608"/>
            <a:ext cx="94891" cy="86560"/>
          </a:xfrm>
          <a:custGeom>
            <a:avLst/>
            <a:gdLst>
              <a:gd name="connsiteX0" fmla="*/ 0 w 94891"/>
              <a:gd name="connsiteY0" fmla="*/ 34505 h 86560"/>
              <a:gd name="connsiteX1" fmla="*/ 34506 w 94891"/>
              <a:gd name="connsiteY1" fmla="*/ 77637 h 86560"/>
              <a:gd name="connsiteX2" fmla="*/ 94891 w 94891"/>
              <a:gd name="connsiteY2" fmla="*/ 34505 h 86560"/>
              <a:gd name="connsiteX3" fmla="*/ 94891 w 94891"/>
              <a:gd name="connsiteY3" fmla="*/ 0 h 8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91" h="86560">
                <a:moveTo>
                  <a:pt x="0" y="34505"/>
                </a:moveTo>
                <a:cubicBezTo>
                  <a:pt x="11502" y="48882"/>
                  <a:pt x="20527" y="65655"/>
                  <a:pt x="34506" y="77637"/>
                </a:cubicBezTo>
                <a:cubicBezTo>
                  <a:pt x="62713" y="101814"/>
                  <a:pt x="94891" y="73323"/>
                  <a:pt x="94891" y="34505"/>
                </a:cubicBezTo>
                <a:lnTo>
                  <a:pt x="94891" y="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Freeform 40"/>
          <p:cNvSpPr/>
          <p:nvPr/>
        </p:nvSpPr>
        <p:spPr>
          <a:xfrm>
            <a:off x="2544792" y="5753819"/>
            <a:ext cx="94891" cy="69011"/>
          </a:xfrm>
          <a:custGeom>
            <a:avLst/>
            <a:gdLst>
              <a:gd name="connsiteX0" fmla="*/ 0 w 94891"/>
              <a:gd name="connsiteY0" fmla="*/ 8626 h 69011"/>
              <a:gd name="connsiteX1" fmla="*/ 43133 w 94891"/>
              <a:gd name="connsiteY1" fmla="*/ 43132 h 69011"/>
              <a:gd name="connsiteX2" fmla="*/ 51759 w 94891"/>
              <a:gd name="connsiteY2" fmla="*/ 69011 h 69011"/>
              <a:gd name="connsiteX3" fmla="*/ 60385 w 94891"/>
              <a:gd name="connsiteY3" fmla="*/ 43132 h 69011"/>
              <a:gd name="connsiteX4" fmla="*/ 94891 w 94891"/>
              <a:gd name="connsiteY4" fmla="*/ 0 h 6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91" h="69011">
                <a:moveTo>
                  <a:pt x="0" y="8626"/>
                </a:moveTo>
                <a:cubicBezTo>
                  <a:pt x="14378" y="20128"/>
                  <a:pt x="31150" y="29152"/>
                  <a:pt x="43133" y="43132"/>
                </a:cubicBezTo>
                <a:cubicBezTo>
                  <a:pt x="49051" y="50036"/>
                  <a:pt x="42666" y="69011"/>
                  <a:pt x="51759" y="69011"/>
                </a:cubicBezTo>
                <a:cubicBezTo>
                  <a:pt x="60852" y="69011"/>
                  <a:pt x="56319" y="51265"/>
                  <a:pt x="60385" y="43132"/>
                </a:cubicBezTo>
                <a:cubicBezTo>
                  <a:pt x="71267" y="21369"/>
                  <a:pt x="78844" y="16047"/>
                  <a:pt x="94891" y="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26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Upoznaj (analiziraj) sebe</a:t>
            </a:r>
            <a:endParaRPr lang="hr-H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22" y="666536"/>
            <a:ext cx="2845426" cy="209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3329785"/>
            <a:ext cx="4011025" cy="3528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2" y="3329785"/>
            <a:ext cx="3709087" cy="3513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18" y="1712231"/>
            <a:ext cx="5084282" cy="15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142" y="646980"/>
            <a:ext cx="3427768" cy="273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1920" y="312811"/>
            <a:ext cx="390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Istražite mogućnosti</a:t>
            </a:r>
            <a:endParaRPr lang="hr-HR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982757" y="245620"/>
            <a:ext cx="4137969" cy="2689670"/>
            <a:chOff x="982757" y="245620"/>
            <a:chExt cx="4137969" cy="2689670"/>
          </a:xfrm>
        </p:grpSpPr>
        <p:sp>
          <p:nvSpPr>
            <p:cNvPr id="7" name="TextBox 6"/>
            <p:cNvSpPr txBox="1"/>
            <p:nvPr/>
          </p:nvSpPr>
          <p:spPr>
            <a:xfrm>
              <a:off x="1361526" y="2350515"/>
              <a:ext cx="375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dirty="0" smtClean="0"/>
                <a:t>Što volite</a:t>
              </a:r>
              <a:endParaRPr lang="hr-HR" sz="32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57" y="245620"/>
              <a:ext cx="3080616" cy="223812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52360" y="245620"/>
            <a:ext cx="4145022" cy="2973913"/>
            <a:chOff x="7452360" y="245620"/>
            <a:chExt cx="4145022" cy="2973913"/>
          </a:xfrm>
        </p:grpSpPr>
        <p:sp>
          <p:nvSpPr>
            <p:cNvPr id="8" name="TextBox 7"/>
            <p:cNvSpPr txBox="1"/>
            <p:nvPr/>
          </p:nvSpPr>
          <p:spPr>
            <a:xfrm>
              <a:off x="7452360" y="2634758"/>
              <a:ext cx="4145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dirty="0" smtClean="0"/>
                <a:t>Prikupite </a:t>
              </a:r>
              <a:r>
                <a:rPr lang="hr-HR" sz="3200" dirty="0"/>
                <a:t>informacije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12"/>
            <a:stretch/>
          </p:blipFill>
          <p:spPr>
            <a:xfrm>
              <a:off x="8245071" y="245620"/>
              <a:ext cx="2526609" cy="235955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564550" y="3379706"/>
            <a:ext cx="3873703" cy="3371035"/>
            <a:chOff x="1564550" y="3379706"/>
            <a:chExt cx="3873703" cy="3371035"/>
          </a:xfrm>
        </p:grpSpPr>
        <p:sp>
          <p:nvSpPr>
            <p:cNvPr id="9" name="TextBox 8"/>
            <p:cNvSpPr txBox="1"/>
            <p:nvPr/>
          </p:nvSpPr>
          <p:spPr>
            <a:xfrm>
              <a:off x="1621801" y="6165966"/>
              <a:ext cx="375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200" dirty="0" smtClean="0"/>
                <a:t>Donesite </a:t>
              </a:r>
              <a:r>
                <a:rPr lang="hr-HR" sz="3200" dirty="0"/>
                <a:t>odluke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550" y="3379706"/>
              <a:ext cx="3873703" cy="27000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608475" y="3380929"/>
            <a:ext cx="4050000" cy="3369812"/>
            <a:chOff x="6608475" y="3380929"/>
            <a:chExt cx="4050000" cy="33698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475" y="3380929"/>
              <a:ext cx="4050000" cy="270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27996" y="6165966"/>
              <a:ext cx="375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200" dirty="0" smtClean="0"/>
                <a:t>Napravite plan </a:t>
              </a:r>
              <a:endParaRPr lang="hr-H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477</TotalTime>
  <Words>196</Words>
  <Application>Microsoft Office PowerPoint</Application>
  <PresentationFormat>Widescreen</PresentationFormat>
  <Paragraphs>68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Bradley Hand ITC</vt:lpstr>
      <vt:lpstr>Calibri</vt:lpstr>
      <vt:lpstr>Courier New</vt:lpstr>
      <vt:lpstr>MS Shell Dlg 2</vt:lpstr>
      <vt:lpstr>Wingdings</vt:lpstr>
      <vt:lpstr>Wingdings 3</vt:lpstr>
      <vt:lpstr>Madison</vt:lpstr>
      <vt:lpstr>Karijera knjižničara</vt:lpstr>
      <vt:lpstr>PowerPoint Presentation</vt:lpstr>
      <vt:lpstr>PowerPoint Presentation</vt:lpstr>
      <vt:lpstr>PowerPoint Presentation</vt:lpstr>
      <vt:lpstr>Motivacija</vt:lpstr>
      <vt:lpstr>Kako graditi karijeru?</vt:lpstr>
      <vt:lpstr>PowerPoint Presentation</vt:lpstr>
      <vt:lpstr>Upoznaj (analiziraj) sebe</vt:lpstr>
      <vt:lpstr>PowerPoint Presentation</vt:lpstr>
      <vt:lpstr>Okruženje</vt:lpstr>
      <vt:lpstr>Jeste li odabrali pravu karijeru?</vt:lpstr>
      <vt:lpstr>12 ključnih kompetencija</vt:lpstr>
      <vt:lpstr>PowerPoint Presentation</vt:lpstr>
      <vt:lpstr>Uspješan knjižničar</vt:lpstr>
      <vt:lpstr>PowerPoint Presentation</vt:lpstr>
      <vt:lpstr>PowerPoint Presentation</vt:lpstr>
      <vt:lpstr>Uspješan knjižničar</vt:lpstr>
      <vt:lpstr>Želim vam uspješnu karijeru</vt:lpstr>
      <vt:lpstr>Hvala na pažnji</vt:lpstr>
      <vt:lpstr>http://knjiznicari.skole.hr/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Karijera knjižničara</dc:title>
  <dc:creator>Adela Granic</dc:creator>
  <cp:lastModifiedBy>Adela Granic</cp:lastModifiedBy>
  <cp:revision>44</cp:revision>
  <dcterms:created xsi:type="dcterms:W3CDTF">2017-06-13T09:59:10Z</dcterms:created>
  <dcterms:modified xsi:type="dcterms:W3CDTF">2017-07-04T13:52:58Z</dcterms:modified>
</cp:coreProperties>
</file>