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8" r:id="rId2"/>
    <p:sldId id="257" r:id="rId3"/>
    <p:sldId id="261" r:id="rId4"/>
    <p:sldId id="256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72" r:id="rId15"/>
    <p:sldId id="273" r:id="rId16"/>
    <p:sldId id="274" r:id="rId17"/>
    <p:sldId id="275" r:id="rId18"/>
    <p:sldId id="279" r:id="rId19"/>
    <p:sldId id="277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677" y="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6E39B-9544-4A93-96BD-9DBF32426E6E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7A572-810C-40A3-922E-EC70EE64EFD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850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A572-810C-40A3-922E-EC70EE64EFD0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50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472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470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34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9430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613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878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358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912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724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3397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160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353C-DDA3-453D-87BD-9002066EC2B3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595-1D5E-4A74-A2CE-CE3FE9EE3E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5957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6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6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6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 ZNANSTVENA BAŠTINA</a:t>
            </a:r>
            <a:r>
              <a:rPr lang="hr-HR" sz="4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9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 Getaldić</a:t>
            </a:r>
            <a:br>
              <a:rPr lang="hr-HR" sz="9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9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515719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4F81BD">
                    <a:lumMod val="75000"/>
                  </a:srgbClr>
                </a:solidFill>
              </a:rPr>
              <a:t>Zrinka Brigić, knjižničarka </a:t>
            </a:r>
          </a:p>
          <a:p>
            <a:pPr algn="ctr"/>
            <a:r>
              <a:rPr lang="hr-HR" b="1" dirty="0" smtClean="0">
                <a:solidFill>
                  <a:srgbClr val="4F81BD">
                    <a:lumMod val="75000"/>
                  </a:srgbClr>
                </a:solidFill>
              </a:rPr>
              <a:t>OŠ Mihaela </a:t>
            </a:r>
            <a:r>
              <a:rPr lang="hr-HR" b="1" dirty="0" err="1" smtClean="0">
                <a:solidFill>
                  <a:srgbClr val="4F81BD">
                    <a:lumMod val="75000"/>
                  </a:srgbClr>
                </a:solidFill>
              </a:rPr>
              <a:t>Šiloboda</a:t>
            </a:r>
            <a:endParaRPr lang="hr-HR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r>
              <a:rPr lang="hr-HR" b="1" dirty="0" smtClean="0">
                <a:solidFill>
                  <a:srgbClr val="4F81BD">
                    <a:lumMod val="75000"/>
                  </a:srgbClr>
                </a:solidFill>
              </a:rPr>
              <a:t>Sv. Martin pod Okićem</a:t>
            </a:r>
            <a:endParaRPr lang="hr-HR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9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267" y="4505078"/>
            <a:ext cx="3096344" cy="223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279670"/>
            <a:ext cx="3279355" cy="245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03232" cy="850106"/>
          </a:xfrm>
        </p:spPr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MNM „Marin Getaldić”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1203277"/>
            <a:ext cx="4248472" cy="318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989" y="1219543"/>
            <a:ext cx="3611552" cy="27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03648" y="8367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tvaranje špilje i matematičke radionice s učenicima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932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u špilji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548680"/>
            <a:ext cx="4978896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sz="1800" b="1" dirty="0" smtClean="0">
                <a:solidFill>
                  <a:schemeClr val="accent1">
                    <a:lumMod val="75000"/>
                  </a:schemeClr>
                </a:solidFill>
              </a:rPr>
              <a:t>uradnja s učiteljicama fizike i matematike</a:t>
            </a:r>
            <a:endParaRPr lang="hr-H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1782" y="952153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" y="947006"/>
            <a:ext cx="4503292" cy="337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933056"/>
            <a:ext cx="3611893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1600" y="4365104"/>
            <a:ext cx="3384376" cy="239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35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Kviz o Marinu Getaldiću i Dubrovniku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474" y="1184116"/>
            <a:ext cx="3539803" cy="265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172" y="4005064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uradnja s učiteljicama povijesti, zemljopisa,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matematike i fizike u pripremi i izvedbi kviza</a:t>
            </a:r>
          </a:p>
          <a:p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66868"/>
            <a:ext cx="46805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 KVIZA </a:t>
            </a:r>
          </a:p>
          <a:p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1. Točno – netočna pitanja</a:t>
            </a:r>
          </a:p>
          <a:p>
            <a:pPr lvl="1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2. Praktična pitanja (hrvatski, likovni, glazbeni, filmski i matematički zadatak)</a:t>
            </a:r>
          </a:p>
          <a:p>
            <a:pPr lvl="1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3. Kahoot pitanja</a:t>
            </a:r>
          </a:p>
          <a:p>
            <a:pPr lvl="1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4. Pitanja za publiku</a:t>
            </a:r>
          </a:p>
          <a:p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Izlaganja imaju učitelji matematike, hrvatskoga, likovne kulture, TZK, vjeronauka i prirode. (Arhimed, Himna slobodi, sv. Vlaho, Vlaho Bukovac, dubrovački izrazi, dub – Dubrovnik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4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608" y="216352"/>
            <a:ext cx="4680520" cy="351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930" y="4141834"/>
            <a:ext cx="3250022" cy="243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021350"/>
            <a:ext cx="3065147" cy="2298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825044"/>
            <a:ext cx="3700530" cy="277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26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51" y="-8303"/>
            <a:ext cx="7787208" cy="850106"/>
          </a:xfrm>
        </p:spPr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izrade teleskopa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8340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uradnja s učiteljicama razredne nastave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698864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08104" y="1268760"/>
            <a:ext cx="2765040" cy="237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140" y="3905483"/>
            <a:ext cx="3722137" cy="279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1328"/>
            <a:ext cx="4464496" cy="335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83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53341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plesa: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inđo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636" y="1511062"/>
            <a:ext cx="6408712" cy="480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01876" y="105273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uradnja s učiteljicama razredne nastave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9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937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Matematička šetnja Dubrovnikom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6420"/>
            <a:ext cx="2432515" cy="24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24250"/>
            <a:ext cx="3528392" cy="264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428850" cy="21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717032"/>
            <a:ext cx="3847556" cy="288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94" y="3701703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29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„La musica </a:t>
            </a:r>
            <a:r>
              <a:rPr lang="hr-HR" sz="5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5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notte</a:t>
            </a:r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hr-HR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8"/>
            <a:ext cx="4800532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204864"/>
            <a:ext cx="4992556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259632" y="118810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uradnja učitelja glazbenog, TZK, školskog zbora i učenika glazbenika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6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	</a:t>
            </a: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ISHODI PROJEKTA</a:t>
            </a:r>
          </a:p>
          <a:p>
            <a:pPr marL="0" indent="0">
              <a:buNone/>
            </a:pP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ispričati najosnovnije podatke o Marinu Getaldiću i njegovom doprinosu u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     matematici i fizici i objasniti neke od fizikalnih pokusa i zakona kojima se bavio</a:t>
            </a:r>
          </a:p>
          <a:p>
            <a:pPr marL="0" indent="0">
              <a:buNone/>
            </a:pP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imenovati  Dubrovčane koji su dali svoj doprinos na području književnosti,    umjetnosti, religije, znanosti, politike i sporta te izdvojiti najznačajnije dijelove grada Dubrovnika i okolne otoke</a:t>
            </a:r>
          </a:p>
          <a:p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opisati značajke povijesnog vremena u kojem je Getaldić živio</a:t>
            </a:r>
          </a:p>
          <a:p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izvesti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jednostavne pokuse iz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fizike i izraditi dječji teleskop </a:t>
            </a:r>
          </a:p>
          <a:p>
            <a:endParaRPr lang="hr-H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demonstrirati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kulturne znamenitosti Dubrovnika kroz pjesmu i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ples</a:t>
            </a:r>
          </a:p>
          <a:p>
            <a:endParaRPr lang="hr-H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sz="2000" b="1" dirty="0">
              <a:solidFill>
                <a:srgbClr val="002060"/>
              </a:solidFill>
            </a:endParaRPr>
          </a:p>
          <a:p>
            <a:endParaRPr lang="hr-HR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endParaRPr lang="hr-HR" sz="2000" b="1" dirty="0" smtClean="0">
              <a:solidFill>
                <a:srgbClr val="002060"/>
              </a:solidFill>
            </a:endParaRPr>
          </a:p>
          <a:p>
            <a:endParaRPr lang="hr-HR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61248"/>
            <a:ext cx="23042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76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13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Nagrada za natjecatelje u kvizu: posjet udruzi „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Flyer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 jahanje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97965"/>
            <a:ext cx="3495878" cy="2621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019" y="3861048"/>
            <a:ext cx="3323412" cy="24925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17653"/>
            <a:ext cx="4176464" cy="2336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614092"/>
            <a:ext cx="3840426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936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JE BIO MARIN GETALDIĆ?</a:t>
            </a:r>
          </a:p>
          <a:p>
            <a:pPr marL="0" indent="0" algn="ctr">
              <a:buNone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rvi hrvatski matematičar </a:t>
            </a:r>
          </a:p>
          <a:p>
            <a:pPr marL="0" indent="0" algn="ctr">
              <a:buNone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uropskog formata</a:t>
            </a:r>
          </a:p>
          <a:p>
            <a:pPr marL="0" indent="0" algn="ctr">
              <a:buNone/>
            </a:pP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(1568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–1626.)</a:t>
            </a:r>
          </a:p>
          <a:p>
            <a:pPr marL="0" indent="0" algn="ctr">
              <a:buNone/>
            </a:pPr>
            <a:endParaRPr lang="hr-H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ubrovački plemić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matematičar i fizičar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piše znanstvene knjige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pripisuju mu izum teleskopa i naočala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54454"/>
            <a:ext cx="1152128" cy="13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54454"/>
            <a:ext cx="1266732" cy="126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5184"/>
            <a:ext cx="13350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58081"/>
            <a:ext cx="1224136" cy="17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475" y="1916832"/>
            <a:ext cx="1874293" cy="247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23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64096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 PROJEKTA</a:t>
            </a:r>
          </a:p>
          <a:p>
            <a:pPr marL="0" indent="0">
              <a:buNone/>
            </a:pPr>
            <a:endParaRPr lang="hr-H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promicanje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vrijednosti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kulturno - znanstvene baštine 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      kao sastavnice nacionalnog i zavičajnog identiteta </a:t>
            </a:r>
          </a:p>
          <a:p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razvijanje pozitivnih stavova prema matematici i fizici </a:t>
            </a:r>
          </a:p>
          <a:p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poticanje kreativnosti, znatiželje, samostalnog istraživanja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korištenja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stečenog znanja</a:t>
            </a:r>
          </a:p>
          <a:p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suradnja između učenika i učitelja i stvaranje pozitivnog ozračja u školi</a:t>
            </a:r>
          </a:p>
          <a:p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hr-H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397" y="4906038"/>
            <a:ext cx="2592288" cy="173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7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" y="-9382"/>
            <a:ext cx="9156509" cy="686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23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60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886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Betina špilja u Dubrovniku</a:t>
            </a:r>
            <a:endParaRPr lang="hr-H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1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47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projekta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3573016"/>
            <a:ext cx="4509628" cy="281527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hr-HR" sz="11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</a:t>
            </a:r>
          </a:p>
          <a:p>
            <a:pPr marL="0" indent="0">
              <a:buNone/>
            </a:pPr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5000" b="1" dirty="0" smtClean="0">
                <a:solidFill>
                  <a:schemeClr val="accent1">
                    <a:lumMod val="75000"/>
                  </a:schemeClr>
                </a:solidFill>
              </a:rPr>
              <a:t>Kviz o Getaldiću i Dubrovniku</a:t>
            </a:r>
          </a:p>
          <a:p>
            <a:r>
              <a:rPr lang="hr-HR" sz="5000" b="1" dirty="0" smtClean="0">
                <a:solidFill>
                  <a:schemeClr val="accent1">
                    <a:lumMod val="75000"/>
                  </a:schemeClr>
                </a:solidFill>
              </a:rPr>
              <a:t>Radionica izrade teleskopa</a:t>
            </a:r>
          </a:p>
          <a:p>
            <a:r>
              <a:rPr lang="hr-HR" sz="5000" b="1" dirty="0" smtClean="0">
                <a:solidFill>
                  <a:schemeClr val="accent1">
                    <a:lumMod val="75000"/>
                  </a:schemeClr>
                </a:solidFill>
              </a:rPr>
              <a:t>Radionica plesa: </a:t>
            </a:r>
            <a:r>
              <a:rPr lang="hr-HR" sz="5000" b="1" dirty="0" err="1" smtClean="0">
                <a:solidFill>
                  <a:schemeClr val="accent1">
                    <a:lumMod val="75000"/>
                  </a:schemeClr>
                </a:solidFill>
              </a:rPr>
              <a:t>linđo</a:t>
            </a:r>
            <a:endParaRPr lang="hr-HR" sz="5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5000" b="1" dirty="0">
                <a:solidFill>
                  <a:schemeClr val="accent1">
                    <a:lumMod val="75000"/>
                  </a:schemeClr>
                </a:solidFill>
              </a:rPr>
              <a:t>Matematička šetnja Dubrovnikom</a:t>
            </a:r>
          </a:p>
          <a:p>
            <a:r>
              <a:rPr lang="hr-HR" sz="5000" b="1" dirty="0" smtClean="0">
                <a:solidFill>
                  <a:schemeClr val="accent1">
                    <a:lumMod val="75000"/>
                  </a:schemeClr>
                </a:solidFill>
              </a:rPr>
              <a:t>Izvedba pjesme „La musica </a:t>
            </a:r>
            <a:r>
              <a:rPr lang="hr-HR" sz="5000" b="1" dirty="0" err="1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hr-HR" sz="5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5000" b="1" dirty="0" err="1" smtClean="0">
                <a:solidFill>
                  <a:schemeClr val="accent1">
                    <a:lumMod val="75000"/>
                  </a:schemeClr>
                </a:solidFill>
              </a:rPr>
              <a:t>notte</a:t>
            </a:r>
            <a:r>
              <a:rPr lang="hr-HR" sz="50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67544" y="1052736"/>
            <a:ext cx="57606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Izrada </a:t>
            </a: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</a:rPr>
              <a:t>Betine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 špilje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Izrada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plakata i materijala</a:t>
            </a:r>
            <a:endParaRPr lang="hr-H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Priprema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pokusa iz fizike</a:t>
            </a:r>
            <a:endParaRPr lang="hr-H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Gosti: studenti iz udruge </a:t>
            </a:r>
            <a:r>
              <a:rPr lang="hr-HR" sz="2000" b="1" i="1" dirty="0">
                <a:solidFill>
                  <a:schemeClr val="accent1">
                    <a:lumMod val="75000"/>
                  </a:schemeClr>
                </a:solidFill>
              </a:rPr>
              <a:t>Mladi nadareni matematičari „Marin Getaldić”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Satovi u špilji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6523"/>
            <a:ext cx="3574388" cy="268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:\2018-05-16 Getaldić\Nastava u Betinoj špilji\svibanj 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0" y="-68580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338"/>
            <a:ext cx="3456384" cy="2596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41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Izrada Betine špilje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878" y="1772816"/>
            <a:ext cx="6355194" cy="476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66263" y="123740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uradnja s učiteljicom likovne kulture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1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136904" cy="933969"/>
          </a:xfrm>
        </p:spPr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Izrada plakata i materijala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 r="-3910"/>
          <a:stretch/>
        </p:blipFill>
        <p:spPr>
          <a:xfrm>
            <a:off x="437285" y="1223510"/>
            <a:ext cx="4359283" cy="299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763" y="4437112"/>
            <a:ext cx="2836326" cy="230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347" y="4201349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0806" y="6206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suradnja učiteljice likovne kulture, učiteljica razredne nastave, </a:t>
            </a:r>
          </a:p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likovne grupe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malih knjižničara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372148"/>
            <a:ext cx="3600400" cy="27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3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Priprema fizikalnih pokusa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780" y="1024136"/>
            <a:ext cx="486054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hr-HR" sz="1800" b="1" dirty="0" smtClean="0">
                <a:solidFill>
                  <a:schemeClr val="accent1">
                    <a:lumMod val="75000"/>
                  </a:schemeClr>
                </a:solidFill>
              </a:rPr>
              <a:t>uradnja s učiteljicama fizike i matematike</a:t>
            </a:r>
            <a:endParaRPr lang="hr-H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73" y="375691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Arhimedov zakon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79263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Pokus s paraboličnim zrcalima</a:t>
            </a: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2018-05-16 Getaldić\Nastava u Betinoj špilji\Spelling bee 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884" y="1430778"/>
            <a:ext cx="3101515" cy="232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2018-05-16 Getaldić\Nastava u Betinoj špilji\Spelling bee 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1990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047" y="4293096"/>
            <a:ext cx="3092483" cy="232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257" y="4332631"/>
            <a:ext cx="3129384" cy="235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77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351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HRVATSKA ZNANSTVENA BAŠTINA  Marin Getaldić </vt:lpstr>
      <vt:lpstr>Slide 2</vt:lpstr>
      <vt:lpstr>Slide 3</vt:lpstr>
      <vt:lpstr>Slide 4</vt:lpstr>
      <vt:lpstr>Slide 5</vt:lpstr>
      <vt:lpstr>Etape projekta</vt:lpstr>
      <vt:lpstr>Izrada Betine špilje</vt:lpstr>
      <vt:lpstr>Izrada plakata i materijala</vt:lpstr>
      <vt:lpstr>Priprema fizikalnih pokusa</vt:lpstr>
      <vt:lpstr>MNM „Marin Getaldić”</vt:lpstr>
      <vt:lpstr>Sat u špilji</vt:lpstr>
      <vt:lpstr>Kviz o Marinu Getaldiću i Dubrovniku</vt:lpstr>
      <vt:lpstr>Slide 13</vt:lpstr>
      <vt:lpstr>Radionica izrade teleskopa</vt:lpstr>
      <vt:lpstr>Radionica plesa: linđo</vt:lpstr>
      <vt:lpstr>Matematička šetnja Dubrovnikom</vt:lpstr>
      <vt:lpstr>„La musica di notte”</vt:lpstr>
      <vt:lpstr>Slide 18</vt:lpstr>
      <vt:lpstr>Nagrada za natjecatelje u kvizu: posjet udruzi „Flyer” i jahanje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znanstvena baština</dc:title>
  <dc:creator>Ivan</dc:creator>
  <cp:lastModifiedBy>Ana</cp:lastModifiedBy>
  <cp:revision>60</cp:revision>
  <dcterms:created xsi:type="dcterms:W3CDTF">2018-06-21T17:51:52Z</dcterms:created>
  <dcterms:modified xsi:type="dcterms:W3CDTF">2018-07-11T11:51:16Z</dcterms:modified>
</cp:coreProperties>
</file>