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76" r:id="rId11"/>
    <p:sldId id="263" r:id="rId12"/>
    <p:sldId id="265" r:id="rId13"/>
    <p:sldId id="266" r:id="rId14"/>
    <p:sldId id="267" r:id="rId15"/>
    <p:sldId id="272" r:id="rId16"/>
    <p:sldId id="273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849" autoAdjust="0"/>
    <p:restoredTop sz="94668" autoAdjust="0"/>
  </p:normalViewPr>
  <p:slideViewPr>
    <p:cSldViewPr>
      <p:cViewPr>
        <p:scale>
          <a:sx n="110" d="100"/>
          <a:sy n="110" d="100"/>
        </p:scale>
        <p:origin x="-94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A06-4EF1-4742-AAFA-ECFD6359442D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3641-A04A-4D33-BBAB-C068BC05B6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A06-4EF1-4742-AAFA-ECFD6359442D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3641-A04A-4D33-BBAB-C068BC05B6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A06-4EF1-4742-AAFA-ECFD6359442D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3641-A04A-4D33-BBAB-C068BC05B6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A06-4EF1-4742-AAFA-ECFD6359442D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3641-A04A-4D33-BBAB-C068BC05B6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A06-4EF1-4742-AAFA-ECFD6359442D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3641-A04A-4D33-BBAB-C068BC05B6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A06-4EF1-4742-AAFA-ECFD6359442D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3641-A04A-4D33-BBAB-C068BC05B6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A06-4EF1-4742-AAFA-ECFD6359442D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3641-A04A-4D33-BBAB-C068BC05B6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A06-4EF1-4742-AAFA-ECFD6359442D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3641-A04A-4D33-BBAB-C068BC05B6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A06-4EF1-4742-AAFA-ECFD6359442D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3641-A04A-4D33-BBAB-C068BC05B6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A06-4EF1-4742-AAFA-ECFD6359442D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3641-A04A-4D33-BBAB-C068BC05B6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7A06-4EF1-4742-AAFA-ECFD6359442D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3641-A04A-4D33-BBAB-C068BC05B6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617A06-4EF1-4742-AAFA-ECFD6359442D}" type="datetimeFigureOut">
              <a:rPr lang="hr-HR" smtClean="0"/>
              <a:pPr/>
              <a:t>11.7.2018.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9B3641-A04A-4D33-BBAB-C068BC05B64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aski-zejanski.com/hr/o-projektu" TargetMode="External"/><Relationship Id="rId2" Type="http://schemas.openxmlformats.org/officeDocument/2006/relationships/hyperlink" Target="http://www.vlaski-zejanski.com/h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136904" cy="2376264"/>
          </a:xfrm>
        </p:spPr>
        <p:txBody>
          <a:bodyPr>
            <a:normAutofit/>
          </a:bodyPr>
          <a:lstStyle/>
          <a:p>
            <a:pPr algn="ctr"/>
            <a:r>
              <a:rPr lang="hr-HR" sz="2000" dirty="0" smtClean="0">
                <a:solidFill>
                  <a:srgbClr val="0070C0"/>
                </a:solidFill>
                <a:effectLst/>
              </a:rPr>
              <a:t>MJESNI GOVORI KAO NEMATERIJALNA KULTURNA BAŠTINA – ULOGA ŠKOLE U NJIHOVU OČUVANJU</a:t>
            </a:r>
            <a:br>
              <a:rPr lang="hr-HR" sz="2000" dirty="0" smtClean="0">
                <a:solidFill>
                  <a:srgbClr val="0070C0"/>
                </a:solidFill>
                <a:effectLst/>
              </a:rPr>
            </a:br>
            <a:r>
              <a:rPr lang="hr-HR" sz="2000" dirty="0" smtClean="0">
                <a:solidFill>
                  <a:srgbClr val="0070C0"/>
                </a:solidFill>
                <a:effectLst/>
              </a:rPr>
              <a:t/>
            </a:r>
            <a:br>
              <a:rPr lang="hr-HR" sz="2000" dirty="0" smtClean="0">
                <a:solidFill>
                  <a:srgbClr val="0070C0"/>
                </a:solidFill>
                <a:effectLst/>
              </a:rPr>
            </a:br>
            <a:r>
              <a:rPr lang="hr-HR" sz="1600" dirty="0" smtClean="0">
                <a:solidFill>
                  <a:srgbClr val="0070C0"/>
                </a:solidFill>
                <a:effectLst/>
              </a:rPr>
              <a:t>Europska </a:t>
            </a:r>
            <a:r>
              <a:rPr lang="hr-HR" sz="1600" dirty="0">
                <a:solidFill>
                  <a:srgbClr val="0070C0"/>
                </a:solidFill>
                <a:effectLst/>
              </a:rPr>
              <a:t>godina kulturne baštine u školskoj knjižnici </a:t>
            </a:r>
            <a:br>
              <a:rPr lang="hr-HR" sz="1600" dirty="0">
                <a:solidFill>
                  <a:srgbClr val="0070C0"/>
                </a:solidFill>
                <a:effectLst/>
              </a:rPr>
            </a:br>
            <a:r>
              <a:rPr lang="hr-HR" sz="1600" dirty="0">
                <a:solidFill>
                  <a:srgbClr val="0070C0"/>
                </a:solidFill>
                <a:effectLst/>
              </a:rPr>
              <a:t>Međužupanijsko stručno vijeće Krapinsko-zagorske, Karlovačke, Ličko-senjske i Zagrebačke županije i Grad </a:t>
            </a:r>
            <a:r>
              <a:rPr lang="hr-HR" sz="1600" dirty="0" smtClean="0">
                <a:solidFill>
                  <a:srgbClr val="0070C0"/>
                </a:solidFill>
                <a:effectLst/>
              </a:rPr>
              <a:t>Zagreb</a:t>
            </a:r>
            <a:r>
              <a:rPr lang="hr-HR" sz="1600" dirty="0">
                <a:solidFill>
                  <a:srgbClr val="0070C0"/>
                </a:solidFill>
                <a:effectLst/>
              </a:rPr>
              <a:t> </a:t>
            </a:r>
            <a:r>
              <a:rPr lang="hr-HR" sz="1600" dirty="0" smtClean="0">
                <a:solidFill>
                  <a:srgbClr val="0070C0"/>
                </a:solidFill>
                <a:effectLst/>
              </a:rPr>
              <a:t>3.7.2018</a:t>
            </a:r>
            <a:r>
              <a:rPr lang="hr-HR" sz="1600" dirty="0">
                <a:solidFill>
                  <a:srgbClr val="0070C0"/>
                </a:solidFill>
                <a:effectLst/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933056"/>
            <a:ext cx="7772400" cy="666376"/>
          </a:xfrm>
        </p:spPr>
        <p:txBody>
          <a:bodyPr>
            <a:normAutofit fontScale="25000" lnSpcReduction="20000"/>
          </a:bodyPr>
          <a:lstStyle/>
          <a:p>
            <a:pPr algn="l"/>
            <a:endParaRPr lang="hr-HR" dirty="0" smtClean="0"/>
          </a:p>
          <a:p>
            <a:pPr algn="l"/>
            <a:r>
              <a:rPr lang="hr-HR" sz="4000" dirty="0"/>
              <a:t>d</a:t>
            </a:r>
            <a:r>
              <a:rPr lang="hr-HR" sz="4000" dirty="0" smtClean="0"/>
              <a:t>r. </a:t>
            </a:r>
            <a:r>
              <a:rPr lang="hr-HR" sz="4000" dirty="0"/>
              <a:t>s</a:t>
            </a:r>
            <a:r>
              <a:rPr lang="hr-HR" sz="4000" dirty="0" smtClean="0"/>
              <a:t>c. Ivana </a:t>
            </a:r>
            <a:r>
              <a:rPr lang="hr-HR" sz="4000" dirty="0" err="1" smtClean="0"/>
              <a:t>Kurtović</a:t>
            </a:r>
            <a:r>
              <a:rPr lang="hr-HR" sz="4000" dirty="0" smtClean="0"/>
              <a:t> </a:t>
            </a:r>
            <a:r>
              <a:rPr lang="hr-HR" sz="4000" dirty="0" err="1" smtClean="0"/>
              <a:t>Budja</a:t>
            </a:r>
            <a:endParaRPr lang="hr-HR" sz="4000" dirty="0" smtClean="0"/>
          </a:p>
          <a:p>
            <a:pPr algn="l"/>
            <a:r>
              <a:rPr lang="hr-HR" sz="4000" dirty="0" smtClean="0"/>
              <a:t>Institut za hrvatski jezik i jezikoslovlje</a:t>
            </a:r>
          </a:p>
          <a:p>
            <a:pPr algn="l"/>
            <a:r>
              <a:rPr lang="hr-HR" sz="4000" dirty="0" smtClean="0">
                <a:solidFill>
                  <a:schemeClr val="bg1">
                    <a:lumMod val="50000"/>
                  </a:schemeClr>
                </a:solidFill>
              </a:rPr>
              <a:t>Govori </a:t>
            </a:r>
            <a:r>
              <a:rPr lang="hr-HR" sz="4000" dirty="0">
                <a:solidFill>
                  <a:schemeClr val="bg1">
                    <a:lumMod val="50000"/>
                  </a:schemeClr>
                </a:solidFill>
              </a:rPr>
              <a:t>Makarskoga primorja – dijakronija i </a:t>
            </a:r>
            <a:r>
              <a:rPr lang="hr-HR" sz="4000" dirty="0" smtClean="0">
                <a:solidFill>
                  <a:schemeClr val="bg1">
                    <a:lumMod val="50000"/>
                  </a:schemeClr>
                </a:solidFill>
              </a:rPr>
              <a:t>sinkronija </a:t>
            </a:r>
            <a:r>
              <a:rPr lang="hr-HR" sz="4000" dirty="0">
                <a:solidFill>
                  <a:schemeClr val="bg1">
                    <a:lumMod val="50000"/>
                  </a:schemeClr>
                </a:solidFill>
              </a:rPr>
              <a:t>HRZZ (IP-20106-06-8448</a:t>
            </a:r>
            <a:r>
              <a:rPr lang="hr-HR" sz="40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hr-HR" sz="4000" dirty="0">
                <a:solidFill>
                  <a:schemeClr val="bg1">
                    <a:lumMod val="50000"/>
                  </a:schemeClr>
                </a:solidFill>
              </a:rPr>
              <a:t>(20. 3. 2017. – 19. 3. 2021.)</a:t>
            </a:r>
          </a:p>
          <a:p>
            <a:pPr algn="l"/>
            <a:r>
              <a:rPr lang="hr-HR" sz="4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hr-HR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r-HR" sz="3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hr-HR" sz="3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7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jana-hitovi.mp3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53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5840"/>
          </a:xfrm>
        </p:spPr>
        <p:txBody>
          <a:bodyPr>
            <a:noAutofit/>
          </a:bodyPr>
          <a:lstStyle/>
          <a:p>
            <a:pPr algn="ctr"/>
            <a:r>
              <a:rPr lang="hr-HR" sz="1800" dirty="0">
                <a:solidFill>
                  <a:srgbClr val="00B0F0"/>
                </a:solidFill>
              </a:rPr>
              <a:t>Govori / skupine govora / dijalekti na Listi zaštićenih nematerijalnih kulturnih dobara RH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Bednjanski govor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Žminjski govor</a:t>
            </a:r>
          </a:p>
          <a:p>
            <a:r>
              <a:rPr lang="hr-HR" sz="2000" dirty="0">
                <a:solidFill>
                  <a:srgbClr val="FF0000"/>
                </a:solidFill>
              </a:rPr>
              <a:t>Kajkavski donjosutlanski (ikavski) </a:t>
            </a:r>
            <a:r>
              <a:rPr lang="hr-HR" sz="2000" dirty="0" smtClean="0">
                <a:solidFill>
                  <a:srgbClr val="FF0000"/>
                </a:solidFill>
              </a:rPr>
              <a:t>dijalekt</a:t>
            </a:r>
          </a:p>
          <a:p>
            <a:r>
              <a:rPr lang="hr-HR" sz="2000" dirty="0" smtClean="0"/>
              <a:t>Grobnička čakavština (L: Govor grobnička čakavština (Grobnik))</a:t>
            </a:r>
          </a:p>
          <a:p>
            <a:r>
              <a:rPr lang="hr-H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Govor otoka Suska</a:t>
            </a:r>
          </a:p>
          <a:p>
            <a:r>
              <a:rPr lang="hr-HR" sz="2000" dirty="0" smtClean="0"/>
              <a:t>Govor posavskoga sela Siče</a:t>
            </a:r>
          </a:p>
          <a:p>
            <a:r>
              <a:rPr lang="hr-HR" sz="2000" dirty="0" smtClean="0"/>
              <a:t>Govor Huma na Sutli</a:t>
            </a:r>
          </a:p>
          <a:p>
            <a:r>
              <a:rPr lang="hr-HR" sz="2000" dirty="0" smtClean="0"/>
              <a:t>Govor Starih Perkovaca</a:t>
            </a:r>
          </a:p>
          <a:p>
            <a:r>
              <a:rPr lang="hr-H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Splitski govor (splitska čakavština)</a:t>
            </a:r>
          </a:p>
          <a:p>
            <a:r>
              <a:rPr lang="hr-HR" sz="2000" dirty="0" smtClean="0"/>
              <a:t>Dubrovački govor</a:t>
            </a:r>
          </a:p>
          <a:p>
            <a:r>
              <a:rPr lang="hr-HR" sz="2000" dirty="0" smtClean="0"/>
              <a:t>Govor i toponimija sela Vidonje</a:t>
            </a:r>
          </a:p>
        </p:txBody>
      </p:sp>
    </p:spTree>
    <p:extLst>
      <p:ext uri="{BB962C8B-B14F-4D97-AF65-F5344CB8AC3E}">
        <p14:creationId xmlns:p14="http://schemas.microsoft.com/office/powerpoint/2010/main" xmlns="" val="38708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5840"/>
          </a:xfrm>
        </p:spPr>
        <p:txBody>
          <a:bodyPr>
            <a:normAutofit/>
          </a:bodyPr>
          <a:lstStyle/>
          <a:p>
            <a:pPr algn="ctr"/>
            <a:r>
              <a:rPr lang="hr-HR" sz="1800" dirty="0">
                <a:solidFill>
                  <a:srgbClr val="00B0F0"/>
                </a:solidFill>
              </a:rPr>
              <a:t>Govori / skupine govora / dijalekti na Listi zaštićenih nematerijalnih kulturnih dobara RH</a:t>
            </a:r>
            <a:endParaRPr lang="hr-H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>
            <a:normAutofit/>
          </a:bodyPr>
          <a:lstStyle/>
          <a:p>
            <a:r>
              <a:rPr lang="hr-HR" dirty="0" smtClean="0"/>
              <a:t>Cokavski govori otoka Visa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Čabarski govori</a:t>
            </a:r>
          </a:p>
          <a:p>
            <a:r>
              <a:rPr lang="hr-HR" dirty="0" smtClean="0"/>
              <a:t>Govor Dubravice</a:t>
            </a:r>
          </a:p>
          <a:p>
            <a:r>
              <a:rPr lang="hr-HR" dirty="0" smtClean="0"/>
              <a:t>Govori milnarskoga područja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Kotoripska skupina govora</a:t>
            </a:r>
          </a:p>
          <a:p>
            <a:r>
              <a:rPr lang="hr-HR" dirty="0" smtClean="0"/>
              <a:t>Šoltanski čakavski govori</a:t>
            </a:r>
          </a:p>
          <a:p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Turopoljski dijalekt</a:t>
            </a:r>
          </a:p>
          <a:p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Arbanaški govor </a:t>
            </a:r>
            <a:r>
              <a:rPr lang="hr-HR" dirty="0"/>
              <a:t>(L: Govor zadarskih Arbanasa)</a:t>
            </a:r>
          </a:p>
          <a:p>
            <a:r>
              <a:rPr lang="hr-HR" dirty="0">
                <a:solidFill>
                  <a:srgbClr val="FF0000"/>
                </a:solidFill>
              </a:rPr>
              <a:t>Istro-rumunjski govori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692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Primjer dobre prakse 1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Kajkavski donjosutlanski (ikavski) </a:t>
            </a:r>
            <a:r>
              <a:rPr lang="hr-HR" dirty="0" smtClean="0">
                <a:solidFill>
                  <a:srgbClr val="C00000"/>
                </a:solidFill>
              </a:rPr>
              <a:t>dijalekt</a:t>
            </a:r>
          </a:p>
          <a:p>
            <a:r>
              <a:rPr lang="hr-HR" sz="2400" dirty="0" smtClean="0"/>
              <a:t>Brdovec, Marija Gorica, Pušća i Dubravica</a:t>
            </a:r>
          </a:p>
          <a:p>
            <a:r>
              <a:rPr lang="hr-HR" sz="2400" dirty="0"/>
              <a:t>14. svibnja 2008</a:t>
            </a:r>
            <a:r>
              <a:rPr lang="hr-HR" sz="2400" dirty="0" smtClean="0"/>
              <a:t>. dijalekt uvršten na Listu</a:t>
            </a:r>
            <a:endParaRPr lang="hr-HR" sz="2400" dirty="0"/>
          </a:p>
          <a:p>
            <a:r>
              <a:rPr lang="hr-HR" sz="2400" dirty="0" smtClean="0"/>
              <a:t>2009. osnovana Udruga Ivana Perkovca – za očuvanje kajkavske ikavice i promicanje zavičajne kulturne baštine</a:t>
            </a:r>
          </a:p>
          <a:p>
            <a:r>
              <a:rPr lang="hr-HR" sz="2400" dirty="0" smtClean="0"/>
              <a:t>Sjedište: Opća pučka škola u Šenkovcu (sagrađena 1902.)</a:t>
            </a:r>
          </a:p>
        </p:txBody>
      </p:sp>
    </p:spTree>
    <p:extLst>
      <p:ext uri="{BB962C8B-B14F-4D97-AF65-F5344CB8AC3E}">
        <p14:creationId xmlns:p14="http://schemas.microsoft.com/office/powerpoint/2010/main" xmlns="" val="11972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Primjer dobre prakse </a:t>
            </a:r>
            <a:r>
              <a:rPr lang="hr-HR" dirty="0" smtClean="0">
                <a:solidFill>
                  <a:srgbClr val="00B0F0"/>
                </a:solidFill>
              </a:rPr>
              <a:t>2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r-HR" sz="5100" dirty="0">
                <a:solidFill>
                  <a:srgbClr val="C00000"/>
                </a:solidFill>
              </a:rPr>
              <a:t>Istro-rumunjski </a:t>
            </a:r>
            <a:r>
              <a:rPr lang="hr-HR" sz="5100" dirty="0" smtClean="0">
                <a:solidFill>
                  <a:srgbClr val="C00000"/>
                </a:solidFill>
              </a:rPr>
              <a:t>govori</a:t>
            </a:r>
          </a:p>
          <a:p>
            <a:endParaRPr lang="hr-HR" dirty="0">
              <a:solidFill>
                <a:srgbClr val="C00000"/>
              </a:solidFill>
            </a:endParaRPr>
          </a:p>
          <a:p>
            <a:endParaRPr lang="hr-HR" dirty="0">
              <a:solidFill>
                <a:srgbClr val="C00000"/>
              </a:solidFill>
            </a:endParaRPr>
          </a:p>
          <a:p>
            <a:r>
              <a:rPr lang="hr-HR" sz="3600" dirty="0"/>
              <a:t>jezik kojim govore stanovnici u Žejanama na Ćićariji i u naseljima u dolini Boljunčice – Šušnjevici, Novoj Vasi, Jesenoviku, Brdu, Kostrčanima, Letaju te nešto </a:t>
            </a:r>
            <a:r>
              <a:rPr lang="hr-HR" sz="3600" dirty="0">
                <a:solidFill>
                  <a:srgbClr val="C00000"/>
                </a:solidFill>
              </a:rPr>
              <a:t>osoba</a:t>
            </a:r>
            <a:r>
              <a:rPr lang="hr-HR" sz="3600" dirty="0"/>
              <a:t> u Rijeci, Opatiji, Trstu i iseljenika u Australiji i </a:t>
            </a:r>
            <a:r>
              <a:rPr lang="hr-HR" sz="3600" dirty="0" smtClean="0"/>
              <a:t>SAD-u</a:t>
            </a:r>
          </a:p>
          <a:p>
            <a:endParaRPr lang="hr-HR" sz="3600" dirty="0" smtClean="0"/>
          </a:p>
          <a:p>
            <a:r>
              <a:rPr lang="hr-HR" sz="3600" dirty="0" smtClean="0"/>
              <a:t>Prof. dr. Zvjezdana Vrzić: </a:t>
            </a:r>
            <a:r>
              <a:rPr lang="hr-HR" sz="3600" i="1" dirty="0"/>
              <a:t>Očuvanje vlaškog i žejanskog jezika</a:t>
            </a:r>
            <a:r>
              <a:rPr lang="hr-HR" sz="3600" dirty="0"/>
              <a:t>. </a:t>
            </a:r>
          </a:p>
          <a:p>
            <a:r>
              <a:rPr lang="hr-HR" sz="3600" dirty="0">
                <a:solidFill>
                  <a:srgbClr val="C00000"/>
                </a:solidFill>
                <a:hlinkClick r:id="rId2"/>
              </a:rPr>
              <a:t>http://www.vlaski-zejanski.com/hr</a:t>
            </a:r>
            <a:r>
              <a:rPr lang="hr-HR" sz="3600" dirty="0" smtClean="0">
                <a:solidFill>
                  <a:srgbClr val="C00000"/>
                </a:solidFill>
                <a:hlinkClick r:id="rId2"/>
              </a:rPr>
              <a:t>/</a:t>
            </a:r>
            <a:endParaRPr lang="hr-HR" sz="3600" dirty="0" smtClean="0">
              <a:solidFill>
                <a:srgbClr val="C00000"/>
              </a:solidFill>
            </a:endParaRPr>
          </a:p>
          <a:p>
            <a:endParaRPr lang="hr-HR" sz="3600" dirty="0" smtClean="0">
              <a:solidFill>
                <a:srgbClr val="C00000"/>
              </a:solidFill>
            </a:endParaRPr>
          </a:p>
          <a:p>
            <a:r>
              <a:rPr lang="vi-VN" sz="3600" dirty="0"/>
              <a:t>Važan je cilj projekta </a:t>
            </a:r>
            <a:r>
              <a:rPr lang="vi-VN" sz="3600" i="1" dirty="0">
                <a:hlinkClick r:id="rId3"/>
              </a:rPr>
              <a:t>Očuvanje vlaškog i žejanskog jezika</a:t>
            </a:r>
            <a:r>
              <a:rPr lang="vi-VN" sz="3600" dirty="0"/>
              <a:t> stvaranje digitalne arhive vlaškog i žejanskog jezika i lokalne kulture. Ta će arhiva sadržavati različite multimedijalne sadržaje, kao što su fotografije, glazbene datoteke, karte, arhivske dokumente, digitalne knjige i članke, ali također posebice i audiosnimke i videosnimke govornika u različitim jezičnim situacijama.</a:t>
            </a:r>
          </a:p>
          <a:p>
            <a:endParaRPr lang="hr-HR" sz="2900" dirty="0" smtClean="0">
              <a:solidFill>
                <a:srgbClr val="C00000"/>
              </a:solidFill>
            </a:endParaRPr>
          </a:p>
          <a:p>
            <a:endParaRPr lang="hr-HR" dirty="0">
              <a:solidFill>
                <a:srgbClr val="C0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986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>
            <a:normAutofit fontScale="90000"/>
          </a:bodyPr>
          <a:lstStyle/>
          <a:p>
            <a:r>
              <a:rPr lang="hr-HR" sz="3100" dirty="0" smtClean="0">
                <a:solidFill>
                  <a:srgbClr val="00B0F0"/>
                </a:solidFill>
              </a:rPr>
              <a:t>Hrvatski </a:t>
            </a:r>
            <a:r>
              <a:rPr lang="hr-HR" sz="3100" dirty="0">
                <a:solidFill>
                  <a:srgbClr val="00B0F0"/>
                </a:solidFill>
              </a:rPr>
              <a:t>zvučni atlas </a:t>
            </a:r>
            <a:r>
              <a:rPr lang="hr-HR" sz="3100" dirty="0" smtClean="0">
                <a:solidFill>
                  <a:srgbClr val="00B0F0"/>
                </a:solidFill>
              </a:rPr>
              <a:t/>
            </a:r>
            <a:br>
              <a:rPr lang="hr-HR" sz="3100" dirty="0" smtClean="0">
                <a:solidFill>
                  <a:srgbClr val="00B0F0"/>
                </a:solidFill>
              </a:rPr>
            </a:br>
            <a:r>
              <a:rPr lang="hr-HR" sz="27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http</a:t>
            </a:r>
            <a:r>
              <a:rPr lang="hr-HR" sz="2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://hrvatski-zvucni-atlas.com/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82" y="1340768"/>
            <a:ext cx="4445674" cy="3377282"/>
          </a:xfrm>
        </p:spPr>
      </p:pic>
    </p:spTree>
    <p:extLst>
      <p:ext uri="{BB962C8B-B14F-4D97-AF65-F5344CB8AC3E}">
        <p14:creationId xmlns:p14="http://schemas.microsoft.com/office/powerpoint/2010/main" xmlns="" val="21784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1700808"/>
            <a:ext cx="8183880" cy="3096344"/>
          </a:xfrm>
        </p:spPr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Hvala!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818" y="1628801"/>
            <a:ext cx="3054438" cy="3089250"/>
          </a:xfrm>
        </p:spPr>
      </p:pic>
    </p:spTree>
    <p:extLst>
      <p:ext uri="{BB962C8B-B14F-4D97-AF65-F5344CB8AC3E}">
        <p14:creationId xmlns:p14="http://schemas.microsoft.com/office/powerpoint/2010/main" xmlns="" val="42154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Hrvatska narječja</a:t>
            </a:r>
            <a:endParaRPr lang="hr-H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9897" y="530225"/>
            <a:ext cx="4090244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072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64807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Dijalektologija i etnologija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ipkica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4148035" y="29969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1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2628920" cy="432048"/>
          </a:xfrm>
        </p:spPr>
        <p:txBody>
          <a:bodyPr>
            <a:normAutofit fontScale="90000"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e</a:t>
            </a:r>
            <a:r>
              <a:rPr lang="hr-HR" sz="2400" dirty="0" smtClean="0">
                <a:solidFill>
                  <a:srgbClr val="00B0F0"/>
                </a:solidFill>
              </a:rPr>
              <a:t>uropski okvir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it-IT" sz="2600" dirty="0" smtClean="0"/>
              <a:t>Politički </a:t>
            </a:r>
            <a:r>
              <a:rPr lang="it-IT" sz="2600" dirty="0"/>
              <a:t>okvir za očuvanje jezične raznolikosti u </a:t>
            </a:r>
            <a:r>
              <a:rPr lang="it-IT" sz="2600" dirty="0" err="1"/>
              <a:t>Hrvatskoj</a:t>
            </a:r>
            <a:r>
              <a:rPr lang="it-IT" sz="2600" dirty="0"/>
              <a:t> </a:t>
            </a:r>
            <a:r>
              <a:rPr lang="hr-HR" sz="2600" dirty="0" smtClean="0"/>
              <a:t>– dokumenti</a:t>
            </a:r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r>
              <a:rPr lang="it-IT" sz="2600" i="1" dirty="0" err="1" smtClean="0">
                <a:solidFill>
                  <a:srgbClr val="0070C0"/>
                </a:solidFill>
              </a:rPr>
              <a:t>Deklaracija</a:t>
            </a:r>
            <a:r>
              <a:rPr lang="it-IT" sz="2600" i="1" dirty="0" smtClean="0">
                <a:solidFill>
                  <a:srgbClr val="0070C0"/>
                </a:solidFill>
              </a:rPr>
              <a:t> </a:t>
            </a:r>
            <a:r>
              <a:rPr lang="it-IT" sz="2600" i="1" dirty="0">
                <a:solidFill>
                  <a:srgbClr val="0070C0"/>
                </a:solidFill>
              </a:rPr>
              <a:t>o pravima pripadnika nacionalnih ili etničkih, vjerskih i jezičnih manjina </a:t>
            </a:r>
            <a:r>
              <a:rPr lang="it-IT" sz="2600" dirty="0"/>
              <a:t>iz 1992. godine, </a:t>
            </a:r>
            <a:endParaRPr lang="hr-HR" sz="2600" dirty="0" smtClean="0"/>
          </a:p>
          <a:p>
            <a:pPr marL="0" indent="0">
              <a:buNone/>
            </a:pPr>
            <a:r>
              <a:rPr lang="it-IT" sz="2600" i="1" dirty="0" err="1" smtClean="0">
                <a:solidFill>
                  <a:srgbClr val="0070C0"/>
                </a:solidFill>
              </a:rPr>
              <a:t>Europska</a:t>
            </a:r>
            <a:r>
              <a:rPr lang="it-IT" sz="2600" i="1" dirty="0" smtClean="0">
                <a:solidFill>
                  <a:srgbClr val="0070C0"/>
                </a:solidFill>
              </a:rPr>
              <a:t> </a:t>
            </a:r>
            <a:r>
              <a:rPr lang="it-IT" sz="2600" i="1" dirty="0">
                <a:solidFill>
                  <a:srgbClr val="0070C0"/>
                </a:solidFill>
              </a:rPr>
              <a:t>povelja o regionalnim ili manjinskim jezicima</a:t>
            </a:r>
            <a:r>
              <a:rPr lang="it-IT" sz="2600" dirty="0">
                <a:solidFill>
                  <a:srgbClr val="0070C0"/>
                </a:solidFill>
              </a:rPr>
              <a:t> </a:t>
            </a:r>
            <a:r>
              <a:rPr lang="it-IT" sz="2600" dirty="0" err="1"/>
              <a:t>iz</a:t>
            </a:r>
            <a:r>
              <a:rPr lang="it-IT" sz="2600" dirty="0"/>
              <a:t> </a:t>
            </a:r>
            <a:r>
              <a:rPr lang="it-IT" sz="2600" dirty="0" smtClean="0"/>
              <a:t>1992.</a:t>
            </a:r>
            <a:endParaRPr lang="hr-H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5348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5221208" cy="661824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00B0F0"/>
                </a:solidFill>
              </a:rPr>
              <a:t>Republika Hrvatska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/>
              <a:t>Članak 9</a:t>
            </a:r>
            <a:r>
              <a:rPr lang="hr-HR" dirty="0"/>
              <a:t>. Zakona o zaštiti i očuvanju kulturnih dobara (NN 69/99). Nematerijalno kulturno dobro mogu biti razni oblici i pojave duhovnog stvaralaštva što se prenose predajom ili na drugi način, a osobito: </a:t>
            </a:r>
          </a:p>
          <a:p>
            <a:r>
              <a:rPr lang="hr-HR" dirty="0"/>
              <a:t> </a:t>
            </a:r>
          </a:p>
          <a:p>
            <a:r>
              <a:rPr lang="hr-HR" u="sng" dirty="0"/>
              <a:t>- </a:t>
            </a:r>
            <a:r>
              <a:rPr lang="hr-HR" u="sng" dirty="0">
                <a:solidFill>
                  <a:srgbClr val="0070C0"/>
                </a:solidFill>
              </a:rPr>
              <a:t>jezik, dijalekti, govori i toponimika</a:t>
            </a:r>
            <a:r>
              <a:rPr lang="hr-HR" u="sng" dirty="0"/>
              <a:t>, te usmena književnost svih vrsta, </a:t>
            </a:r>
            <a:endParaRPr lang="hr-HR" dirty="0"/>
          </a:p>
          <a:p>
            <a:r>
              <a:rPr lang="hr-HR" dirty="0"/>
              <a:t> </a:t>
            </a:r>
          </a:p>
          <a:p>
            <a:r>
              <a:rPr lang="hr-HR" u="sng" dirty="0"/>
              <a:t>- folklorno stvaralaštvo u području glazbe, plesa, predaje, igara, obreda, običaja, kao i druge tradicionalne pučke vrednote, </a:t>
            </a:r>
            <a:endParaRPr lang="hr-HR" dirty="0"/>
          </a:p>
          <a:p>
            <a:r>
              <a:rPr lang="hr-HR" dirty="0"/>
              <a:t> </a:t>
            </a:r>
          </a:p>
          <a:p>
            <a:r>
              <a:rPr lang="hr-HR" u="sng" dirty="0"/>
              <a:t>- tradicijska umijeća i obrti. </a:t>
            </a:r>
            <a:endParaRPr lang="hr-HR" dirty="0"/>
          </a:p>
          <a:p>
            <a:r>
              <a:rPr lang="hr-HR" dirty="0"/>
              <a:t> </a:t>
            </a:r>
          </a:p>
          <a:p>
            <a:r>
              <a:rPr lang="hr-HR" dirty="0"/>
              <a:t>Očuvanje nematerijalnih kulturnih dobara provodi se </a:t>
            </a:r>
            <a:r>
              <a:rPr lang="hr-HR" dirty="0">
                <a:solidFill>
                  <a:srgbClr val="C00000"/>
                </a:solidFill>
              </a:rPr>
              <a:t>izradbom i čuvanjem zapisa</a:t>
            </a:r>
            <a:r>
              <a:rPr lang="hr-HR" dirty="0"/>
              <a:t> o njima, kao i poticanjem njihova prenošenja i njegovanja u izvornim i drugim sredinama. </a:t>
            </a:r>
          </a:p>
          <a:p>
            <a:pPr marL="0" indent="0">
              <a:buNone/>
            </a:pPr>
            <a:endParaRPr lang="hr-H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4597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5941288" cy="821784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00B0F0"/>
                </a:solidFill>
              </a:rPr>
              <a:t>UNESCO-ova konvencija</a:t>
            </a:r>
            <a:endParaRPr lang="hr-HR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54832"/>
          </a:xfrm>
        </p:spPr>
        <p:txBody>
          <a:bodyPr/>
          <a:lstStyle/>
          <a:p>
            <a:r>
              <a:rPr lang="hr-HR" dirty="0"/>
              <a:t>UNESCO-ova </a:t>
            </a:r>
            <a:r>
              <a:rPr lang="hr-HR" i="1" dirty="0">
                <a:solidFill>
                  <a:srgbClr val="0070C0"/>
                </a:solidFill>
              </a:rPr>
              <a:t>Konvencija o zaštiti nematerijalne kulturne baštine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/>
              <a:t>(</a:t>
            </a:r>
            <a:r>
              <a:rPr lang="hr-HR" dirty="0" smtClean="0"/>
              <a:t>2003.), </a:t>
            </a:r>
            <a:r>
              <a:rPr lang="hr-HR" dirty="0"/>
              <a:t>koju je Hrvatska ratificirala 2005., donijela je potrebnu svježinu </a:t>
            </a:r>
            <a:r>
              <a:rPr lang="hr-HR" dirty="0" smtClean="0"/>
              <a:t>znanstvenim i stručnim </a:t>
            </a:r>
            <a:r>
              <a:rPr lang="hr-HR" dirty="0"/>
              <a:t>bavljenjima hrvatskom jezičnom </a:t>
            </a:r>
            <a:r>
              <a:rPr lang="hr-HR" dirty="0" smtClean="0"/>
              <a:t>raznolikošću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464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2844944" cy="576064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B0F0"/>
                </a:solidFill>
              </a:rPr>
              <a:t>k</a:t>
            </a:r>
            <a:r>
              <a:rPr lang="hr-HR" dirty="0" smtClean="0">
                <a:solidFill>
                  <a:srgbClr val="00B0F0"/>
                </a:solidFill>
              </a:rPr>
              <a:t>riteriji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 </a:t>
            </a:r>
            <a:r>
              <a:rPr lang="hr-HR" dirty="0" smtClean="0">
                <a:solidFill>
                  <a:srgbClr val="C00000"/>
                </a:solidFill>
              </a:rPr>
              <a:t>1. </a:t>
            </a:r>
            <a:r>
              <a:rPr lang="hr-HR" dirty="0" smtClean="0">
                <a:solidFill>
                  <a:srgbClr val="0070C0"/>
                </a:solidFill>
              </a:rPr>
              <a:t>Pripada </a:t>
            </a:r>
            <a:r>
              <a:rPr lang="hr-HR" dirty="0">
                <a:solidFill>
                  <a:srgbClr val="0070C0"/>
                </a:solidFill>
              </a:rPr>
              <a:t>u</a:t>
            </a:r>
            <a:r>
              <a:rPr lang="hr-HR" dirty="0"/>
              <a:t> jedno ili više </a:t>
            </a:r>
            <a:r>
              <a:rPr lang="hr-HR" dirty="0">
                <a:solidFill>
                  <a:srgbClr val="0070C0"/>
                </a:solidFill>
              </a:rPr>
              <a:t>područja nematerijalne baštine</a:t>
            </a:r>
            <a:r>
              <a:rPr lang="hr-HR" dirty="0"/>
              <a:t> navedenih u članku 9. Zakona o zaštiti i očuvanju kulturnih dobara (NN 69/99</a:t>
            </a:r>
            <a:r>
              <a:rPr lang="hr-HR" dirty="0" smtClean="0"/>
              <a:t>)</a:t>
            </a:r>
          </a:p>
          <a:p>
            <a:endParaRPr lang="hr-HR" dirty="0" smtClean="0"/>
          </a:p>
          <a:p>
            <a:pPr lvl="0"/>
            <a:r>
              <a:rPr lang="hr-HR" dirty="0" smtClean="0">
                <a:solidFill>
                  <a:srgbClr val="C00000"/>
                </a:solidFill>
              </a:rPr>
              <a:t>2. </a:t>
            </a:r>
            <a:r>
              <a:rPr lang="hr-HR" dirty="0" smtClean="0">
                <a:solidFill>
                  <a:srgbClr val="0070C0"/>
                </a:solidFill>
              </a:rPr>
              <a:t>U </a:t>
            </a:r>
            <a:r>
              <a:rPr lang="hr-HR" dirty="0">
                <a:solidFill>
                  <a:srgbClr val="0070C0"/>
                </a:solidFill>
              </a:rPr>
              <a:t>skladu </a:t>
            </a:r>
            <a:r>
              <a:rPr lang="hr-HR" dirty="0"/>
              <a:t>je </a:t>
            </a:r>
            <a:r>
              <a:rPr lang="hr-HR" dirty="0">
                <a:solidFill>
                  <a:srgbClr val="0070C0"/>
                </a:solidFill>
              </a:rPr>
              <a:t>s</a:t>
            </a:r>
            <a:r>
              <a:rPr lang="hr-HR" dirty="0"/>
              <a:t> postojećim </a:t>
            </a:r>
            <a:r>
              <a:rPr lang="hr-HR" dirty="0">
                <a:solidFill>
                  <a:srgbClr val="0070C0"/>
                </a:solidFill>
              </a:rPr>
              <a:t>međunarodnim</a:t>
            </a:r>
            <a:r>
              <a:rPr lang="hr-HR" dirty="0"/>
              <a:t> </a:t>
            </a:r>
            <a:r>
              <a:rPr lang="hr-HR" dirty="0" smtClean="0">
                <a:solidFill>
                  <a:srgbClr val="0070C0"/>
                </a:solidFill>
              </a:rPr>
              <a:t>dokumentima</a:t>
            </a:r>
            <a:r>
              <a:rPr lang="hr-HR" dirty="0" smtClean="0"/>
              <a:t> o </a:t>
            </a:r>
            <a:r>
              <a:rPr lang="hr-HR" dirty="0"/>
              <a:t>ljudskim pravima, potrebama uzajamnog poštivanja među zajednicama i održivom </a:t>
            </a:r>
            <a:r>
              <a:rPr lang="hr-HR" dirty="0" smtClean="0"/>
              <a:t>razvoju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328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2556912" cy="819674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k</a:t>
            </a:r>
            <a:r>
              <a:rPr lang="hr-HR" dirty="0" smtClean="0">
                <a:solidFill>
                  <a:srgbClr val="00B0F0"/>
                </a:solidFill>
              </a:rPr>
              <a:t>riteriji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hr-HR" dirty="0" smtClean="0">
                <a:solidFill>
                  <a:srgbClr val="C00000"/>
                </a:solidFill>
              </a:rPr>
              <a:t>3. </a:t>
            </a:r>
            <a:r>
              <a:rPr lang="hr-HR" dirty="0" smtClean="0">
                <a:solidFill>
                  <a:srgbClr val="0070C0"/>
                </a:solidFill>
              </a:rPr>
              <a:t>Zajednica</a:t>
            </a:r>
            <a:r>
              <a:rPr lang="hr-HR" dirty="0" smtClean="0"/>
              <a:t> ga </a:t>
            </a:r>
            <a:r>
              <a:rPr lang="hr-HR" dirty="0" smtClean="0">
                <a:solidFill>
                  <a:srgbClr val="0070C0"/>
                </a:solidFill>
              </a:rPr>
              <a:t>prepoznaje</a:t>
            </a:r>
            <a:r>
              <a:rPr lang="hr-HR" dirty="0" smtClean="0"/>
              <a:t> kao dio svoje kulturne baštine</a:t>
            </a:r>
          </a:p>
          <a:p>
            <a:pPr lvl="0"/>
            <a:endParaRPr lang="hr-HR" dirty="0"/>
          </a:p>
          <a:p>
            <a:pPr lvl="0"/>
            <a:r>
              <a:rPr lang="hr-HR" dirty="0" smtClean="0">
                <a:solidFill>
                  <a:srgbClr val="C00000"/>
                </a:solidFill>
              </a:rPr>
              <a:t>4. </a:t>
            </a:r>
            <a:r>
              <a:rPr lang="hr-HR" dirty="0" smtClean="0">
                <a:solidFill>
                  <a:srgbClr val="0070C0"/>
                </a:solidFill>
              </a:rPr>
              <a:t>Pruža</a:t>
            </a:r>
            <a:r>
              <a:rPr lang="hr-HR" dirty="0" smtClean="0"/>
              <a:t> </a:t>
            </a:r>
            <a:r>
              <a:rPr lang="hr-HR" dirty="0"/>
              <a:t>zajednici i pojedincu </a:t>
            </a:r>
            <a:r>
              <a:rPr lang="hr-HR" u="sng" dirty="0">
                <a:solidFill>
                  <a:srgbClr val="0070C0"/>
                </a:solidFill>
              </a:rPr>
              <a:t>osjećaj pripadnosti i kontinuiteta</a:t>
            </a:r>
            <a:r>
              <a:rPr lang="hr-HR" dirty="0"/>
              <a:t>, koji se temelji na prenošenju iskustva i zajedničkom </a:t>
            </a:r>
            <a:r>
              <a:rPr lang="hr-HR" dirty="0" smtClean="0"/>
              <a:t>pamćenju </a:t>
            </a:r>
            <a:endParaRPr lang="hr-HR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hr-HR" dirty="0" smtClean="0">
                <a:solidFill>
                  <a:srgbClr val="C00000"/>
                </a:solidFill>
              </a:rPr>
              <a:t>5. </a:t>
            </a:r>
            <a:r>
              <a:rPr lang="hr-HR" u="sng" dirty="0" smtClean="0">
                <a:solidFill>
                  <a:srgbClr val="0070C0"/>
                </a:solidFill>
              </a:rPr>
              <a:t>Ukorijenjeno </a:t>
            </a:r>
            <a:r>
              <a:rPr lang="hr-HR" u="sng" dirty="0">
                <a:solidFill>
                  <a:srgbClr val="0070C0"/>
                </a:solidFill>
              </a:rPr>
              <a:t>je u zajednici te se prenosi i nanovo </a:t>
            </a:r>
            <a:r>
              <a:rPr lang="hr-HR" u="sng" dirty="0" smtClean="0">
                <a:solidFill>
                  <a:srgbClr val="0070C0"/>
                </a:solidFill>
              </a:rPr>
              <a:t>stvara </a:t>
            </a:r>
          </a:p>
          <a:p>
            <a:pPr lvl="0"/>
            <a:endParaRPr lang="hr-HR" u="sng" dirty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C00000"/>
                </a:solidFill>
              </a:rPr>
              <a:t>6. </a:t>
            </a:r>
            <a:r>
              <a:rPr lang="hr-HR" dirty="0" smtClean="0">
                <a:solidFill>
                  <a:srgbClr val="0070C0"/>
                </a:solidFill>
              </a:rPr>
              <a:t>Doprinosi </a:t>
            </a:r>
            <a:r>
              <a:rPr lang="hr-HR" dirty="0">
                <a:solidFill>
                  <a:srgbClr val="0070C0"/>
                </a:solidFill>
              </a:rPr>
              <a:t>raznovrsnosti </a:t>
            </a:r>
            <a:r>
              <a:rPr lang="hr-HR" dirty="0"/>
              <a:t>nematerijalne kulturne </a:t>
            </a:r>
            <a:r>
              <a:rPr lang="hr-HR" dirty="0">
                <a:solidFill>
                  <a:srgbClr val="0070C0"/>
                </a:solidFill>
              </a:rPr>
              <a:t>baštine</a:t>
            </a:r>
            <a:r>
              <a:rPr lang="hr-HR" dirty="0"/>
              <a:t> upisane u Registar kulturnih dobara Republike Hrvatske i time svjedoči o kulturnoj raznolikosti </a:t>
            </a:r>
            <a:r>
              <a:rPr lang="hr-HR" dirty="0" smtClean="0"/>
              <a:t>i ljudskoj kreativnosti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428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2124864" cy="519918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B0F0"/>
                </a:solidFill>
              </a:rPr>
              <a:t>k</a:t>
            </a:r>
            <a:r>
              <a:rPr lang="hr-HR" dirty="0" smtClean="0">
                <a:solidFill>
                  <a:srgbClr val="00B0F0"/>
                </a:solidFill>
              </a:rPr>
              <a:t>riteriji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r-HR" dirty="0" smtClean="0">
                <a:solidFill>
                  <a:srgbClr val="C00000"/>
                </a:solidFill>
              </a:rPr>
              <a:t>7. </a:t>
            </a:r>
            <a:r>
              <a:rPr lang="hr-HR" dirty="0" smtClean="0"/>
              <a:t>Prijedlog </a:t>
            </a:r>
            <a:r>
              <a:rPr lang="hr-HR" dirty="0"/>
              <a:t>je podnesen uz prethodni </a:t>
            </a:r>
            <a:r>
              <a:rPr lang="hr-HR" dirty="0">
                <a:solidFill>
                  <a:srgbClr val="0070C0"/>
                </a:solidFill>
              </a:rPr>
              <a:t>pristanak</a:t>
            </a:r>
            <a:r>
              <a:rPr lang="hr-HR" dirty="0"/>
              <a:t> zajednice na koju se odnosi i njezino sudjelovanje u svim fazama izrade prijedloga, od identificiranja, definiranja, dokumentiranja do predlaganja.   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r-HR" dirty="0" smtClean="0">
                <a:solidFill>
                  <a:srgbClr val="C00000"/>
                </a:solidFill>
              </a:rPr>
              <a:t>8. </a:t>
            </a:r>
            <a:r>
              <a:rPr lang="hr-HR" dirty="0" smtClean="0"/>
              <a:t>Prijedlog </a:t>
            </a:r>
            <a:r>
              <a:rPr lang="hr-HR" dirty="0"/>
              <a:t>treba </a:t>
            </a:r>
            <a:r>
              <a:rPr lang="hr-HR" dirty="0">
                <a:solidFill>
                  <a:srgbClr val="0070C0"/>
                </a:solidFill>
              </a:rPr>
              <a:t>sadržati</a:t>
            </a:r>
            <a:r>
              <a:rPr lang="hr-HR" dirty="0"/>
              <a:t> </a:t>
            </a:r>
            <a:r>
              <a:rPr lang="hr-HR" dirty="0">
                <a:solidFill>
                  <a:srgbClr val="0070C0"/>
                </a:solidFill>
              </a:rPr>
              <a:t>potrebnu dokumentaciju </a:t>
            </a:r>
            <a:r>
              <a:rPr lang="hr-HR" dirty="0"/>
              <a:t>(prema propisanom Prijavnom obrascu za predlaganje uspostavljanja zaštite nematerijalnog kulturnog dobra) te </a:t>
            </a:r>
            <a:r>
              <a:rPr lang="hr-HR" dirty="0" smtClean="0">
                <a:solidFill>
                  <a:srgbClr val="C00000"/>
                </a:solidFill>
              </a:rPr>
              <a:t>9. </a:t>
            </a:r>
            <a:r>
              <a:rPr lang="hr-HR" dirty="0" smtClean="0">
                <a:solidFill>
                  <a:srgbClr val="0070C0"/>
                </a:solidFill>
              </a:rPr>
              <a:t>obrazložene</a:t>
            </a:r>
            <a:r>
              <a:rPr lang="hr-HR" dirty="0" smtClean="0"/>
              <a:t> </a:t>
            </a:r>
            <a:r>
              <a:rPr lang="hr-HR" dirty="0"/>
              <a:t>i </a:t>
            </a:r>
            <a:r>
              <a:rPr lang="hr-HR" dirty="0">
                <a:solidFill>
                  <a:srgbClr val="0070C0"/>
                </a:solidFill>
              </a:rPr>
              <a:t>ostvarive</a:t>
            </a:r>
            <a:r>
              <a:rPr lang="hr-HR" dirty="0"/>
              <a:t> mjere zaštite.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455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360</TotalTime>
  <Words>570</Words>
  <Application>Microsoft Office PowerPoint</Application>
  <PresentationFormat>On-screen Show (4:3)</PresentationFormat>
  <Paragraphs>81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MJESNI GOVORI KAO NEMATERIJALNA KULTURNA BAŠTINA – ULOGA ŠKOLE U NJIHOVU OČUVANJU  Europska godina kulturne baštine u školskoj knjižnici  Međužupanijsko stručno vijeće Krapinsko-zagorske, Karlovačke, Ličko-senjske i Zagrebačke županije i Grad Zagreb 3.7.2018.</vt:lpstr>
      <vt:lpstr>Hrvatska narječja</vt:lpstr>
      <vt:lpstr>Dijalektologija i etnologija</vt:lpstr>
      <vt:lpstr>europski okvir</vt:lpstr>
      <vt:lpstr>Republika Hrvatska</vt:lpstr>
      <vt:lpstr>UNESCO-ova konvencija</vt:lpstr>
      <vt:lpstr>kriteriji</vt:lpstr>
      <vt:lpstr>kriteriji</vt:lpstr>
      <vt:lpstr>kriteriji</vt:lpstr>
      <vt:lpstr>Slide 10</vt:lpstr>
      <vt:lpstr>Govori / skupine govora / dijalekti na Listi zaštićenih nematerijalnih kulturnih dobara RH</vt:lpstr>
      <vt:lpstr>Govori / skupine govora / dijalekti na Listi zaštićenih nematerijalnih kulturnih dobara RH</vt:lpstr>
      <vt:lpstr>Primjer dobre prakse 1</vt:lpstr>
      <vt:lpstr>Primjer dobre prakse 2</vt:lpstr>
      <vt:lpstr>Hrvatski zvučni atlas  http://hrvatski-zvucni-atlas.com/</vt:lpstr>
      <vt:lpstr>Hvala!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RAFFAELO  BALLS</dc:title>
  <dc:creator>Dodo</dc:creator>
  <cp:lastModifiedBy>Ana</cp:lastModifiedBy>
  <cp:revision>35</cp:revision>
  <dcterms:created xsi:type="dcterms:W3CDTF">2015-02-20T08:35:38Z</dcterms:created>
  <dcterms:modified xsi:type="dcterms:W3CDTF">2018-07-11T11:49:08Z</dcterms:modified>
</cp:coreProperties>
</file>